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 id="2147483894" r:id="rId2"/>
  </p:sldMasterIdLst>
  <p:notesMasterIdLst>
    <p:notesMasterId r:id="rId72"/>
  </p:notesMasterIdLst>
  <p:handoutMasterIdLst>
    <p:handoutMasterId r:id="rId73"/>
  </p:handoutMasterIdLst>
  <p:sldIdLst>
    <p:sldId id="256" r:id="rId3"/>
    <p:sldId id="317" r:id="rId4"/>
    <p:sldId id="381" r:id="rId5"/>
    <p:sldId id="390" r:id="rId6"/>
    <p:sldId id="318" r:id="rId7"/>
    <p:sldId id="388" r:id="rId8"/>
    <p:sldId id="319" r:id="rId9"/>
    <p:sldId id="320" r:id="rId10"/>
    <p:sldId id="321" r:id="rId11"/>
    <p:sldId id="322" r:id="rId12"/>
    <p:sldId id="323" r:id="rId13"/>
    <p:sldId id="399" r:id="rId14"/>
    <p:sldId id="324" r:id="rId15"/>
    <p:sldId id="325" r:id="rId16"/>
    <p:sldId id="326" r:id="rId17"/>
    <p:sldId id="327" r:id="rId18"/>
    <p:sldId id="328" r:id="rId19"/>
    <p:sldId id="329" r:id="rId20"/>
    <p:sldId id="373" r:id="rId21"/>
    <p:sldId id="389" r:id="rId22"/>
    <p:sldId id="391" r:id="rId23"/>
    <p:sldId id="375" r:id="rId24"/>
    <p:sldId id="376" r:id="rId25"/>
    <p:sldId id="377" r:id="rId26"/>
    <p:sldId id="331" r:id="rId27"/>
    <p:sldId id="332" r:id="rId28"/>
    <p:sldId id="333" r:id="rId29"/>
    <p:sldId id="334" r:id="rId30"/>
    <p:sldId id="336" r:id="rId31"/>
    <p:sldId id="337" r:id="rId32"/>
    <p:sldId id="335" r:id="rId33"/>
    <p:sldId id="338" r:id="rId34"/>
    <p:sldId id="339" r:id="rId35"/>
    <p:sldId id="340" r:id="rId36"/>
    <p:sldId id="341" r:id="rId37"/>
    <p:sldId id="342" r:id="rId38"/>
    <p:sldId id="343" r:id="rId39"/>
    <p:sldId id="344" r:id="rId40"/>
    <p:sldId id="345" r:id="rId41"/>
    <p:sldId id="346" r:id="rId42"/>
    <p:sldId id="347" r:id="rId43"/>
    <p:sldId id="380" r:id="rId44"/>
    <p:sldId id="349" r:id="rId45"/>
    <p:sldId id="350" r:id="rId46"/>
    <p:sldId id="351" r:id="rId47"/>
    <p:sldId id="382" r:id="rId48"/>
    <p:sldId id="352" r:id="rId49"/>
    <p:sldId id="353" r:id="rId50"/>
    <p:sldId id="354" r:id="rId51"/>
    <p:sldId id="355" r:id="rId52"/>
    <p:sldId id="356" r:id="rId53"/>
    <p:sldId id="357" r:id="rId54"/>
    <p:sldId id="358" r:id="rId55"/>
    <p:sldId id="359" r:id="rId56"/>
    <p:sldId id="360" r:id="rId57"/>
    <p:sldId id="361" r:id="rId58"/>
    <p:sldId id="363" r:id="rId59"/>
    <p:sldId id="364" r:id="rId60"/>
    <p:sldId id="365" r:id="rId61"/>
    <p:sldId id="400" r:id="rId62"/>
    <p:sldId id="401" r:id="rId63"/>
    <p:sldId id="402" r:id="rId64"/>
    <p:sldId id="367" r:id="rId65"/>
    <p:sldId id="368" r:id="rId66"/>
    <p:sldId id="369" r:id="rId67"/>
    <p:sldId id="370" r:id="rId68"/>
    <p:sldId id="392" r:id="rId69"/>
    <p:sldId id="394" r:id="rId70"/>
    <p:sldId id="257" r:id="rId7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147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3C1272-82BD-1EA5-C2B6-2208FB4D44C3}"/>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3E5FC640-7E97-055D-25AF-30BC595A281E}"/>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43091BF-8C33-4CCD-AA4C-A1564881F474}" type="datetimeFigureOut">
              <a:rPr lang="en-ZA" smtClean="0"/>
              <a:t>2025/11/20</a:t>
            </a:fld>
            <a:endParaRPr lang="en-ZA"/>
          </a:p>
        </p:txBody>
      </p:sp>
      <p:sp>
        <p:nvSpPr>
          <p:cNvPr id="4" name="Footer Placeholder 3">
            <a:extLst>
              <a:ext uri="{FF2B5EF4-FFF2-40B4-BE49-F238E27FC236}">
                <a16:creationId xmlns:a16="http://schemas.microsoft.com/office/drawing/2014/main" id="{E9A777C1-DD2E-2CE9-8D1D-905A69E322F5}"/>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FB20854F-3A4C-3DB8-FC47-DCAD64A8DFBE}"/>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8E310F2-1780-465E-91D7-4185149E0AC1}" type="slidenum">
              <a:rPr lang="en-ZA" smtClean="0"/>
              <a:t>‹#›</a:t>
            </a:fld>
            <a:endParaRPr lang="en-ZA"/>
          </a:p>
        </p:txBody>
      </p:sp>
    </p:spTree>
    <p:extLst>
      <p:ext uri="{BB962C8B-B14F-4D97-AF65-F5344CB8AC3E}">
        <p14:creationId xmlns:p14="http://schemas.microsoft.com/office/powerpoint/2010/main" val="36639088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3E5D358-8B8F-44C7-ADA6-EE48D7D8849C}" type="datetimeFigureOut">
              <a:rPr lang="en-ZA" smtClean="0"/>
              <a:t>2025/11/20</a:t>
            </a:fld>
            <a:endParaRPr lang="en-ZA"/>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58DCD86-5FB6-43FE-A70F-1425F927315F}" type="slidenum">
              <a:rPr lang="en-ZA" smtClean="0"/>
              <a:t>‹#›</a:t>
            </a:fld>
            <a:endParaRPr lang="en-ZA"/>
          </a:p>
        </p:txBody>
      </p:sp>
    </p:spTree>
    <p:extLst>
      <p:ext uri="{BB962C8B-B14F-4D97-AF65-F5344CB8AC3E}">
        <p14:creationId xmlns:p14="http://schemas.microsoft.com/office/powerpoint/2010/main" val="10675431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876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AE11C2-3205-459B-AADA-5815A716DA46}" type="datetime1">
              <a:rPr lang="en-US" smtClean="0"/>
              <a:t>11/20/2025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48922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19EBCF2-83E0-4B09-9FE4-579AC73D7686}" type="datetime1">
              <a:rPr lang="en-US" smtClean="0"/>
              <a:t>11/20/2025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50983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C14254F-43C3-4EAE-88A3-4D784F661DA8}" type="datetime1">
              <a:rPr lang="en-US" smtClean="0"/>
              <a:t>11/20/2025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29380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9552013-A27E-454D-90AD-56314C192C68}" type="datetime1">
              <a:rPr lang="en-US" smtClean="0"/>
              <a:t>11/20/2025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9283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137559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8A4E7E-06A4-424E-83B2-0F5C45AFEB4E}" type="datetime1">
              <a:rPr lang="en-US" noProof="0" smtClean="0"/>
              <a:pPr/>
              <a:t>11/20/2025</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4950F5D8-22E1-4015-8661-E5B1FD28C2DE}" type="slidenum">
              <a:rPr lang="en-US" noProof="0" smtClean="0"/>
              <a:pPr/>
              <a:t>‹#›</a:t>
            </a:fld>
            <a:endParaRPr lang="en-US" noProof="0" dirty="0"/>
          </a:p>
        </p:txBody>
      </p:sp>
    </p:spTree>
    <p:extLst>
      <p:ext uri="{BB962C8B-B14F-4D97-AF65-F5344CB8AC3E}">
        <p14:creationId xmlns:p14="http://schemas.microsoft.com/office/powerpoint/2010/main" val="199303308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E8A4E7E-06A4-424E-83B2-0F5C45AFEB4E}" type="datetime1">
              <a:rPr lang="en-US" noProof="0" smtClean="0"/>
              <a:pPr/>
              <a:t>11/20/2025</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4950F5D8-22E1-4015-8661-E5B1FD28C2DE}" type="slidenum">
              <a:rPr lang="en-US" noProof="0" smtClean="0"/>
              <a:pPr/>
              <a:t>‹#›</a:t>
            </a:fld>
            <a:endParaRPr lang="en-US" noProof="0" dirty="0"/>
          </a:p>
        </p:txBody>
      </p:sp>
    </p:spTree>
    <p:extLst>
      <p:ext uri="{BB962C8B-B14F-4D97-AF65-F5344CB8AC3E}">
        <p14:creationId xmlns:p14="http://schemas.microsoft.com/office/powerpoint/2010/main" val="364933582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E8A4E7E-06A4-424E-83B2-0F5C45AFEB4E}" type="datetime1">
              <a:rPr lang="en-US" noProof="0" smtClean="0"/>
              <a:pPr/>
              <a:t>11/20/2025</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4950F5D8-22E1-4015-8661-E5B1FD28C2DE}" type="slidenum">
              <a:rPr lang="en-US" noProof="0" smtClean="0"/>
              <a:pPr/>
              <a:t>‹#›</a:t>
            </a:fld>
            <a:endParaRPr lang="en-US" noProof="0"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85658678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8A4E7E-06A4-424E-83B2-0F5C45AFEB4E}" type="datetime1">
              <a:rPr lang="en-US" noProof="0" smtClean="0"/>
              <a:pPr/>
              <a:t>11/20/2025</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4950F5D8-22E1-4015-8661-E5B1FD28C2DE}" type="slidenum">
              <a:rPr lang="en-US" noProof="0" smtClean="0"/>
              <a:pPr/>
              <a:t>‹#›</a:t>
            </a:fld>
            <a:endParaRPr lang="en-US" noProof="0" dirty="0"/>
          </a:p>
        </p:txBody>
      </p:sp>
    </p:spTree>
    <p:extLst>
      <p:ext uri="{BB962C8B-B14F-4D97-AF65-F5344CB8AC3E}">
        <p14:creationId xmlns:p14="http://schemas.microsoft.com/office/powerpoint/2010/main" val="68358683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E8A4E7E-06A4-424E-83B2-0F5C45AFEB4E}" type="datetime1">
              <a:rPr lang="en-US" noProof="0" smtClean="0"/>
              <a:pPr/>
              <a:t>11/20/2025</a:t>
            </a:fld>
            <a:endParaRPr lang="en-US" noProof="0" dirty="0"/>
          </a:p>
        </p:txBody>
      </p:sp>
      <p:sp>
        <p:nvSpPr>
          <p:cNvPr id="4"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4950F5D8-22E1-4015-8661-E5B1FD28C2DE}" type="slidenum">
              <a:rPr lang="en-US" noProof="0" smtClean="0"/>
              <a:pPr/>
              <a:t>‹#›</a:t>
            </a:fld>
            <a:endParaRPr lang="en-US" noProof="0" dirty="0"/>
          </a:p>
        </p:txBody>
      </p:sp>
    </p:spTree>
    <p:extLst>
      <p:ext uri="{BB962C8B-B14F-4D97-AF65-F5344CB8AC3E}">
        <p14:creationId xmlns:p14="http://schemas.microsoft.com/office/powerpoint/2010/main" val="74861259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3" name="Content Placeholder 2"/>
          <p:cNvSpPr>
            <a:spLocks noGrp="1"/>
          </p:cNvSpPr>
          <p:nvPr>
            <p:ph idx="1"/>
          </p:nvPr>
        </p:nvSpPr>
        <p:spPr>
          <a:xfrm>
            <a:off x="457200" y="1340768"/>
            <a:ext cx="8229600" cy="460648"/>
          </a:xfrm>
          <a:prstGeom prst="rect">
            <a:avLst/>
          </a:prstGeom>
        </p:spPr>
        <p:txBody>
          <a:bodyPr anchor="ctr"/>
          <a:lstStyle>
            <a:lvl1pPr marL="0" indent="0">
              <a:buNone/>
              <a:defRPr sz="1500">
                <a:solidFill>
                  <a:schemeClr val="tx1">
                    <a:lumMod val="75000"/>
                    <a:lumOff val="25000"/>
                  </a:schemeClr>
                </a:solidFill>
                <a:latin typeface="Arial" pitchFamily="34" charset="0"/>
                <a:cs typeface="Arial" pitchFamily="34" charset="0"/>
              </a:defRPr>
            </a:lvl1pPr>
          </a:lstStyle>
          <a:p>
            <a:pPr lvl="0"/>
            <a:r>
              <a:rPr lang="en-US" altLang="ko-KR"/>
              <a:t>Click to edit Master text styles</a:t>
            </a:r>
          </a:p>
        </p:txBody>
      </p:sp>
      <p:sp>
        <p:nvSpPr>
          <p:cNvPr id="4" name="Content Placeholder 2"/>
          <p:cNvSpPr>
            <a:spLocks noGrp="1"/>
          </p:cNvSpPr>
          <p:nvPr>
            <p:ph idx="10"/>
          </p:nvPr>
        </p:nvSpPr>
        <p:spPr>
          <a:xfrm>
            <a:off x="467544" y="2017439"/>
            <a:ext cx="8229600" cy="3600400"/>
          </a:xfrm>
          <a:prstGeom prst="rect">
            <a:avLst/>
          </a:prstGeom>
        </p:spPr>
        <p:txBody>
          <a:bodyPr lIns="396000" anchor="t"/>
          <a:lstStyle>
            <a:lvl1pPr marL="0" indent="0">
              <a:buNone/>
              <a:defRPr sz="1050">
                <a:solidFill>
                  <a:schemeClr val="tx1">
                    <a:lumMod val="75000"/>
                    <a:lumOff val="25000"/>
                  </a:schemeClr>
                </a:solidFill>
                <a:latin typeface="Arial" pitchFamily="34" charset="0"/>
                <a:cs typeface="Arial" pitchFamily="34" charset="0"/>
              </a:defRPr>
            </a:lvl1pPr>
          </a:lstStyle>
          <a:p>
            <a:pPr lvl="0"/>
            <a:r>
              <a:rPr lang="en-US" altLang="ko-KR"/>
              <a:t>Click to edit Master text styles</a:t>
            </a:r>
          </a:p>
        </p:txBody>
      </p:sp>
    </p:spTree>
    <p:extLst>
      <p:ext uri="{BB962C8B-B14F-4D97-AF65-F5344CB8AC3E}">
        <p14:creationId xmlns:p14="http://schemas.microsoft.com/office/powerpoint/2010/main" val="675722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E8A4E7E-06A4-424E-83B2-0F5C45AFEB4E}" type="datetime1">
              <a:rPr lang="en-US" noProof="0" smtClean="0"/>
              <a:pPr/>
              <a:t>11/20/2025</a:t>
            </a:fld>
            <a:endParaRPr lang="en-US" noProof="0" dirty="0"/>
          </a:p>
        </p:txBody>
      </p:sp>
      <p:sp>
        <p:nvSpPr>
          <p:cNvPr id="4"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4950F5D8-22E1-4015-8661-E5B1FD28C2DE}" type="slidenum">
              <a:rPr lang="en-US" noProof="0" smtClean="0"/>
              <a:pPr/>
              <a:t>‹#›</a:t>
            </a:fld>
            <a:endParaRPr lang="en-US" noProof="0" dirty="0"/>
          </a:p>
        </p:txBody>
      </p:sp>
    </p:spTree>
    <p:extLst>
      <p:ext uri="{BB962C8B-B14F-4D97-AF65-F5344CB8AC3E}">
        <p14:creationId xmlns:p14="http://schemas.microsoft.com/office/powerpoint/2010/main" val="164891706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8A4E7E-06A4-424E-83B2-0F5C45AFEB4E}" type="datetime1">
              <a:rPr lang="en-US" noProof="0" smtClean="0"/>
              <a:pPr/>
              <a:t>11/20/2025</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4950F5D8-22E1-4015-8661-E5B1FD28C2DE}" type="slidenum">
              <a:rPr lang="en-US" noProof="0" smtClean="0"/>
              <a:pPr/>
              <a:t>‹#›</a:t>
            </a:fld>
            <a:endParaRPr lang="en-US" noProof="0" dirty="0"/>
          </a:p>
        </p:txBody>
      </p:sp>
    </p:spTree>
    <p:extLst>
      <p:ext uri="{BB962C8B-B14F-4D97-AF65-F5344CB8AC3E}">
        <p14:creationId xmlns:p14="http://schemas.microsoft.com/office/powerpoint/2010/main" val="386471083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8A4E7E-06A4-424E-83B2-0F5C45AFEB4E}" type="datetime1">
              <a:rPr lang="en-US" noProof="0" smtClean="0"/>
              <a:pPr/>
              <a:t>11/20/2025</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4950F5D8-22E1-4015-8661-E5B1FD28C2DE}" type="slidenum">
              <a:rPr lang="en-US" noProof="0" smtClean="0"/>
              <a:pPr/>
              <a:t>‹#›</a:t>
            </a:fld>
            <a:endParaRPr lang="en-US" noProof="0" dirty="0"/>
          </a:p>
        </p:txBody>
      </p:sp>
    </p:spTree>
    <p:extLst>
      <p:ext uri="{BB962C8B-B14F-4D97-AF65-F5344CB8AC3E}">
        <p14:creationId xmlns:p14="http://schemas.microsoft.com/office/powerpoint/2010/main" val="277660088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3"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1500">
                <a:solidFill>
                  <a:schemeClr val="tx1">
                    <a:lumMod val="75000"/>
                    <a:lumOff val="25000"/>
                  </a:schemeClr>
                </a:solidFill>
                <a:latin typeface="Arial" pitchFamily="34" charset="0"/>
                <a:cs typeface="Arial" pitchFamily="34" charset="0"/>
              </a:defRPr>
            </a:lvl1pPr>
          </a:lstStyle>
          <a:p>
            <a:pPr lvl="0"/>
            <a:r>
              <a:rPr lang="en-US" altLang="ko-KR"/>
              <a:t>Click to edit Master text styles</a:t>
            </a:r>
          </a:p>
        </p:txBody>
      </p:sp>
      <p:sp>
        <p:nvSpPr>
          <p:cNvPr id="5" name="Content Placeholder 2"/>
          <p:cNvSpPr>
            <a:spLocks noGrp="1"/>
          </p:cNvSpPr>
          <p:nvPr>
            <p:ph idx="10"/>
          </p:nvPr>
        </p:nvSpPr>
        <p:spPr>
          <a:xfrm>
            <a:off x="2134072" y="1844826"/>
            <a:ext cx="6563072" cy="4147865"/>
          </a:xfrm>
          <a:prstGeom prst="rect">
            <a:avLst/>
          </a:prstGeom>
        </p:spPr>
        <p:txBody>
          <a:bodyPr lIns="396000" anchor="t"/>
          <a:lstStyle>
            <a:lvl1pPr marL="0" indent="0">
              <a:buNone/>
              <a:defRPr sz="1050">
                <a:solidFill>
                  <a:schemeClr val="tx1">
                    <a:lumMod val="75000"/>
                    <a:lumOff val="25000"/>
                  </a:schemeClr>
                </a:solidFill>
              </a:defRPr>
            </a:lvl1pPr>
          </a:lstStyle>
          <a:p>
            <a:pPr lvl="0"/>
            <a:r>
              <a:rPr lang="en-US" altLang="ko-KR"/>
              <a:t>Click to edit Master text styles</a:t>
            </a:r>
          </a:p>
        </p:txBody>
      </p:sp>
    </p:spTree>
    <p:extLst>
      <p:ext uri="{BB962C8B-B14F-4D97-AF65-F5344CB8AC3E}">
        <p14:creationId xmlns:p14="http://schemas.microsoft.com/office/powerpoint/2010/main" val="4287413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C04874-E1F4-81FE-5FBF-482EF7411441}"/>
              </a:ext>
            </a:extLst>
          </p:cNvPr>
          <p:cNvSpPr>
            <a:spLocks noGrp="1"/>
          </p:cNvSpPr>
          <p:nvPr>
            <p:ph type="dt" sz="half" idx="10"/>
          </p:nvPr>
        </p:nvSpPr>
        <p:spPr>
          <a:xfrm>
            <a:off x="768098" y="6470704"/>
            <a:ext cx="1615607" cy="274320"/>
          </a:xfrm>
          <a:prstGeom prst="rect">
            <a:avLst/>
          </a:prstGeom>
        </p:spPr>
        <p:txBody>
          <a:bodyPr/>
          <a:lstStyle/>
          <a:p>
            <a:fld id="{83AE76A4-6765-4EBD-862F-568D8C0BA0C3}" type="datetime1">
              <a:rPr lang="en-US" smtClean="0"/>
              <a:t>11/20/2025</a:t>
            </a:fld>
            <a:endParaRPr lang="en-US"/>
          </a:p>
        </p:txBody>
      </p:sp>
      <p:sp>
        <p:nvSpPr>
          <p:cNvPr id="3" name="Footer Placeholder 2">
            <a:extLst>
              <a:ext uri="{FF2B5EF4-FFF2-40B4-BE49-F238E27FC236}">
                <a16:creationId xmlns:a16="http://schemas.microsoft.com/office/drawing/2014/main" id="{58968127-D9C9-5CE6-600B-9356FACC6ED8}"/>
              </a:ext>
            </a:extLst>
          </p:cNvPr>
          <p:cNvSpPr>
            <a:spLocks noGrp="1"/>
          </p:cNvSpPr>
          <p:nvPr>
            <p:ph type="ftr" sz="quarter" idx="11"/>
          </p:nvPr>
        </p:nvSpPr>
        <p:spPr>
          <a:xfrm>
            <a:off x="3632200" y="6470704"/>
            <a:ext cx="4426094" cy="27432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0ABCCCE-3B7E-1003-5C9D-ABCCBDD7BBC9}"/>
              </a:ext>
            </a:extLst>
          </p:cNvPr>
          <p:cNvSpPr>
            <a:spLocks noGrp="1"/>
          </p:cNvSpPr>
          <p:nvPr>
            <p:ph type="sldNum" sz="quarter" idx="12"/>
          </p:nvPr>
        </p:nvSpPr>
        <p:spPr>
          <a:xfrm>
            <a:off x="8128000" y="6470704"/>
            <a:ext cx="730250" cy="274320"/>
          </a:xfrm>
          <a:prstGeom prst="rect">
            <a:avLst/>
          </a:prstGeom>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26352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3"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15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2134072" y="1844826"/>
            <a:ext cx="6563072" cy="4147865"/>
          </a:xfrm>
          <a:prstGeom prst="rect">
            <a:avLst/>
          </a:prstGeom>
        </p:spPr>
        <p:txBody>
          <a:bodyPr lIns="396000" anchor="t"/>
          <a:lstStyle>
            <a:lvl1pPr marL="0" indent="0">
              <a:buNone/>
              <a:defRPr sz="1050">
                <a:solidFill>
                  <a:schemeClr val="tx1">
                    <a:lumMod val="75000"/>
                    <a:lumOff val="25000"/>
                  </a:schemeClr>
                </a:solidFill>
              </a:defRPr>
            </a:lvl1pPr>
          </a:lstStyle>
          <a:p>
            <a:pPr lvl="0"/>
            <a:r>
              <a:rPr lang="en-US" altLang="ko-KR" dirty="0"/>
              <a:t>Click to edit Master text styles</a:t>
            </a:r>
          </a:p>
        </p:txBody>
      </p:sp>
      <p:sp>
        <p:nvSpPr>
          <p:cNvPr id="3" name="Date Placeholder 2">
            <a:extLst>
              <a:ext uri="{FF2B5EF4-FFF2-40B4-BE49-F238E27FC236}">
                <a16:creationId xmlns:a16="http://schemas.microsoft.com/office/drawing/2014/main" id="{C8F89595-D2D4-A114-D8EA-CCFA934D5D52}"/>
              </a:ext>
            </a:extLst>
          </p:cNvPr>
          <p:cNvSpPr>
            <a:spLocks noGrp="1"/>
          </p:cNvSpPr>
          <p:nvPr>
            <p:ph type="dt" sz="half" idx="11"/>
          </p:nvPr>
        </p:nvSpPr>
        <p:spPr>
          <a:xfrm>
            <a:off x="768098" y="6470704"/>
            <a:ext cx="1615607" cy="274320"/>
          </a:xfrm>
          <a:prstGeom prst="rect">
            <a:avLst/>
          </a:prstGeom>
        </p:spPr>
        <p:txBody>
          <a:bodyPr/>
          <a:lstStyle/>
          <a:p>
            <a:fld id="{8DF06A0C-6D25-463E-AABC-BFE7052DB2F8}" type="datetime1">
              <a:rPr lang="en-US" smtClean="0"/>
              <a:t>11/20/2025</a:t>
            </a:fld>
            <a:endParaRPr lang="en-US"/>
          </a:p>
        </p:txBody>
      </p:sp>
      <p:sp>
        <p:nvSpPr>
          <p:cNvPr id="6" name="Footer Placeholder 5">
            <a:extLst>
              <a:ext uri="{FF2B5EF4-FFF2-40B4-BE49-F238E27FC236}">
                <a16:creationId xmlns:a16="http://schemas.microsoft.com/office/drawing/2014/main" id="{5F88E04B-0AA1-7069-636C-AB8E4080C38C}"/>
              </a:ext>
            </a:extLst>
          </p:cNvPr>
          <p:cNvSpPr>
            <a:spLocks noGrp="1"/>
          </p:cNvSpPr>
          <p:nvPr>
            <p:ph type="ftr" sz="quarter" idx="12"/>
          </p:nvPr>
        </p:nvSpPr>
        <p:spPr>
          <a:xfrm>
            <a:off x="3632200" y="6470704"/>
            <a:ext cx="4426094" cy="27432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7BD55A9-1D52-1034-E769-6AAACACC5A3A}"/>
              </a:ext>
            </a:extLst>
          </p:cNvPr>
          <p:cNvSpPr>
            <a:spLocks noGrp="1"/>
          </p:cNvSpPr>
          <p:nvPr>
            <p:ph type="sldNum" sz="quarter" idx="13"/>
          </p:nvPr>
        </p:nvSpPr>
        <p:spPr>
          <a:xfrm>
            <a:off x="8128000" y="6470704"/>
            <a:ext cx="730250" cy="274320"/>
          </a:xfrm>
          <a:prstGeom prst="rect">
            <a:avLst/>
          </a:prstGeom>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359712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43129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22B99A6-CC8F-456E-BE5C-29007BBABA7C}" type="datetime1">
              <a:rPr lang="en-US" smtClean="0"/>
              <a:t>11/20/2025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63122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28712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594139"/>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79809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77" r:id="rId4"/>
    <p:sldLayoutId id="2147483778" r:id="rId5"/>
  </p:sldLayoutIdLst>
  <p:hf hdr="0" ftr="0" dt="0"/>
  <p:txStyles>
    <p:titleStyle>
      <a:lvl1pPr algn="l" defTabSz="685800" rtl="0" eaLnBrk="1" latinLnBrk="1" hangingPunct="1">
        <a:spcBef>
          <a:spcPct val="0"/>
        </a:spcBef>
        <a:buNone/>
        <a:defRPr sz="3000" b="1" kern="1200">
          <a:solidFill>
            <a:schemeClr val="tx1"/>
          </a:solidFill>
          <a:latin typeface="Arial" pitchFamily="34" charset="0"/>
          <a:ea typeface="+mj-ea"/>
          <a:cs typeface="Arial" pitchFamily="34" charset="0"/>
        </a:defRPr>
      </a:lvl1pPr>
    </p:titleStyle>
    <p:bodyStyle>
      <a:lvl1pPr marL="257175" indent="-257175" algn="l" defTabSz="685800" rtl="0" eaLnBrk="1" latinLnBrk="1"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1"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1"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11/20/2025</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2799237844"/>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F7FA0E74-E47E-768A-8F01-E882D97944DD}"/>
              </a:ext>
            </a:extLst>
          </p:cNvPr>
          <p:cNvSpPr txBox="1">
            <a:spLocks noChangeArrowheads="1"/>
          </p:cNvSpPr>
          <p:nvPr/>
        </p:nvSpPr>
        <p:spPr bwMode="auto">
          <a:xfrm>
            <a:off x="2409267" y="5684259"/>
            <a:ext cx="3868724" cy="685376"/>
          </a:xfrm>
          <a:prstGeom prst="rect">
            <a:avLst/>
          </a:prstGeom>
          <a:noFill/>
          <a:ln>
            <a:noFill/>
          </a:ln>
        </p:spPr>
        <p:txBody>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defTabSz="1014984">
              <a:spcAft>
                <a:spcPts val="625"/>
              </a:spcAft>
            </a:pPr>
            <a:r>
              <a:rPr lang="en-US" sz="999" b="1" kern="1200" dirty="0">
                <a:latin typeface="Calibri" pitchFamily="34" charset="0"/>
                <a:ea typeface="+mn-ea"/>
                <a:cs typeface="+mn-cs"/>
              </a:rPr>
              <a:t>South African Milk Processors’ Organisation</a:t>
            </a:r>
          </a:p>
          <a:p>
            <a:pPr algn="just" defTabSz="1014984"/>
            <a:r>
              <a:rPr lang="en-US" sz="999" b="1" kern="1200" dirty="0">
                <a:latin typeface="Calibri" pitchFamily="34" charset="0"/>
                <a:ea typeface="+mn-ea"/>
                <a:cs typeface="+mn-cs"/>
              </a:rPr>
              <a:t>The voluntary </a:t>
            </a:r>
            <a:r>
              <a:rPr lang="en-US" sz="999" b="1" kern="1200" dirty="0" err="1">
                <a:latin typeface="Calibri" pitchFamily="34" charset="0"/>
                <a:ea typeface="+mn-ea"/>
                <a:cs typeface="+mn-cs"/>
              </a:rPr>
              <a:t>organisation</a:t>
            </a:r>
            <a:r>
              <a:rPr lang="en-US" sz="999" b="1" kern="1200" dirty="0">
                <a:latin typeface="Calibri" pitchFamily="34" charset="0"/>
                <a:ea typeface="+mn-ea"/>
                <a:cs typeface="+mn-cs"/>
              </a:rPr>
              <a:t> of milk processors for the promotion of the development of the secondary dairy industry to the benefit of the dairy industry, the consumer and the South African society.</a:t>
            </a:r>
            <a:endParaRPr lang="en-US" sz="900" b="1" dirty="0">
              <a:latin typeface="Calibri" pitchFamily="34" charset="0"/>
            </a:endParaRPr>
          </a:p>
        </p:txBody>
      </p:sp>
      <p:sp>
        <p:nvSpPr>
          <p:cNvPr id="6" name="Rectangle 4">
            <a:extLst>
              <a:ext uri="{FF2B5EF4-FFF2-40B4-BE49-F238E27FC236}">
                <a16:creationId xmlns:a16="http://schemas.microsoft.com/office/drawing/2014/main" id="{3C0304D0-E068-2FC3-3AF5-012198E28756}"/>
              </a:ext>
            </a:extLst>
          </p:cNvPr>
          <p:cNvSpPr>
            <a:spLocks noChangeArrowheads="1"/>
          </p:cNvSpPr>
          <p:nvPr/>
        </p:nvSpPr>
        <p:spPr bwMode="auto">
          <a:xfrm>
            <a:off x="492113" y="3944318"/>
            <a:ext cx="8362638" cy="4767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nchor="ctr">
            <a:spAutoFit/>
          </a:bodyPr>
          <a:lstStyle/>
          <a:p>
            <a:pPr defTabSz="1014984" eaLnBrk="0" hangingPunct="0">
              <a:spcAft>
                <a:spcPts val="600"/>
              </a:spcAft>
            </a:pPr>
            <a:r>
              <a:rPr lang="en-US" sz="999" b="1" kern="1200" dirty="0">
                <a:solidFill>
                  <a:schemeClr val="tx1"/>
                </a:solidFill>
                <a:latin typeface="Calibri" pitchFamily="34" charset="0"/>
                <a:ea typeface="+mn-ea"/>
                <a:cs typeface="+mn-cs"/>
              </a:rPr>
              <a:t>This  presentation is available to any interested party and copies can be obtained from the Office of SAMPRO – telephone number 012 991 4164.  </a:t>
            </a:r>
          </a:p>
          <a:p>
            <a:pPr defTabSz="1014984" eaLnBrk="0" hangingPunct="0">
              <a:spcAft>
                <a:spcPts val="600"/>
              </a:spcAft>
            </a:pPr>
            <a:r>
              <a:rPr lang="en-US" sz="999" b="1" kern="1200" dirty="0">
                <a:solidFill>
                  <a:schemeClr val="tx1"/>
                </a:solidFill>
                <a:latin typeface="Calibri" pitchFamily="34" charset="0"/>
                <a:ea typeface="+mn-ea"/>
                <a:cs typeface="+mn-cs"/>
              </a:rPr>
              <a:t>Enquiries regarding the content of the presentation should be directed to Alwyn P Kraamwinkel, telephone number 012 991 4164 or alwyn@sampro.co.za</a:t>
            </a:r>
            <a:endParaRPr lang="en-US" sz="900" b="1" dirty="0">
              <a:solidFill>
                <a:schemeClr val="tx1"/>
              </a:solidFill>
              <a:latin typeface="Calibri" pitchFamily="34" charset="0"/>
            </a:endParaRPr>
          </a:p>
        </p:txBody>
      </p:sp>
      <p:sp>
        <p:nvSpPr>
          <p:cNvPr id="7" name="Rectangle 4">
            <a:extLst>
              <a:ext uri="{FF2B5EF4-FFF2-40B4-BE49-F238E27FC236}">
                <a16:creationId xmlns:a16="http://schemas.microsoft.com/office/drawing/2014/main" id="{70A3BC82-4BC2-EF2C-EFDC-24B57DCAB338}"/>
              </a:ext>
            </a:extLst>
          </p:cNvPr>
          <p:cNvSpPr>
            <a:spLocks noChangeArrowheads="1"/>
          </p:cNvSpPr>
          <p:nvPr/>
        </p:nvSpPr>
        <p:spPr bwMode="auto">
          <a:xfrm>
            <a:off x="492112" y="466396"/>
            <a:ext cx="8151272" cy="3022238"/>
          </a:xfrm>
          <a:prstGeom prst="rect">
            <a:avLst/>
          </a:prstGeom>
          <a:noFill/>
          <a:ln w="19050">
            <a:solidFill>
              <a:schemeClr val="bg2">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defTabSz="1014984">
              <a:spcAft>
                <a:spcPts val="600"/>
              </a:spcAft>
              <a:defRPr/>
            </a:pPr>
            <a:r>
              <a:rPr lang="en-GB" sz="3552" b="1" kern="1200" dirty="0">
                <a:ln w="0"/>
                <a:solidFill>
                  <a:schemeClr val="tx1"/>
                </a:solidFill>
                <a:effectLst>
                  <a:outerShdw blurRad="38100" dist="19050" dir="2700000" algn="tl" rotWithShape="0">
                    <a:schemeClr val="dk1">
                      <a:alpha val="40000"/>
                    </a:schemeClr>
                  </a:outerShdw>
                </a:effectLst>
                <a:latin typeface="Calibri" pitchFamily="34" charset="0"/>
                <a:ea typeface="+mn-ea"/>
                <a:cs typeface="Arial" pitchFamily="34" charset="0"/>
              </a:rPr>
              <a:t>KEY MARKET SIGNALS FOR THE DAIRY INDUSTRY</a:t>
            </a:r>
            <a:endParaRPr lang="en-US" sz="999" b="1" kern="1200" dirty="0">
              <a:ln w="0"/>
              <a:solidFill>
                <a:schemeClr val="tx1"/>
              </a:solidFill>
              <a:effectLst>
                <a:outerShdw blurRad="38100" dist="19050" dir="2700000" algn="tl" rotWithShape="0">
                  <a:schemeClr val="dk1">
                    <a:alpha val="40000"/>
                  </a:schemeClr>
                </a:outerShdw>
              </a:effectLst>
              <a:latin typeface="Calibri" pitchFamily="34" charset="0"/>
              <a:ea typeface="+mn-ea"/>
              <a:cs typeface="+mn-cs"/>
            </a:endParaRPr>
          </a:p>
          <a:p>
            <a:pPr algn="ctr" defTabSz="1014984" eaLnBrk="0" hangingPunct="0">
              <a:spcAft>
                <a:spcPts val="600"/>
              </a:spcAft>
              <a:defRPr/>
            </a:pPr>
            <a:endParaRPr lang="en-GB" sz="1332" b="1" kern="1200" dirty="0">
              <a:ln w="0"/>
              <a:solidFill>
                <a:schemeClr val="tx1"/>
              </a:solidFill>
              <a:effectLst>
                <a:outerShdw blurRad="38100" dist="19050" dir="2700000" algn="tl" rotWithShape="0">
                  <a:schemeClr val="dk1">
                    <a:alpha val="40000"/>
                  </a:schemeClr>
                </a:outerShdw>
              </a:effectLst>
              <a:latin typeface="Calibri" pitchFamily="34" charset="0"/>
              <a:ea typeface="+mn-ea"/>
              <a:cs typeface="Arial" pitchFamily="34" charset="0"/>
            </a:endParaRPr>
          </a:p>
          <a:p>
            <a:pPr algn="ctr" defTabSz="1014984" eaLnBrk="0" hangingPunct="0">
              <a:spcAft>
                <a:spcPts val="600"/>
              </a:spcAft>
              <a:defRPr/>
            </a:pPr>
            <a:r>
              <a:rPr lang="en-GB" sz="1776" b="1" kern="1200" dirty="0">
                <a:ln w="0"/>
                <a:solidFill>
                  <a:schemeClr val="tx1"/>
                </a:solidFill>
                <a:effectLst>
                  <a:outerShdw blurRad="38100" dist="19050" dir="2700000" algn="tl" rotWithShape="0">
                    <a:schemeClr val="dk1">
                      <a:alpha val="40000"/>
                    </a:schemeClr>
                  </a:outerShdw>
                </a:effectLst>
                <a:latin typeface="Calibri" pitchFamily="34" charset="0"/>
                <a:ea typeface="+mn-ea"/>
                <a:cs typeface="Arial" pitchFamily="34" charset="0"/>
              </a:rPr>
              <a:t>(A presentation to the online General Meeting of SAMPRO by the CEO of SAMPRO </a:t>
            </a:r>
          </a:p>
          <a:p>
            <a:pPr algn="ctr" defTabSz="1014984" eaLnBrk="0" hangingPunct="0">
              <a:spcAft>
                <a:spcPts val="600"/>
              </a:spcAft>
              <a:defRPr/>
            </a:pPr>
            <a:r>
              <a:rPr lang="en-GB" sz="1776" b="1" kern="1200" dirty="0">
                <a:ln w="0"/>
                <a:solidFill>
                  <a:schemeClr val="tx1"/>
                </a:solidFill>
                <a:effectLst>
                  <a:outerShdw blurRad="38100" dist="19050" dir="2700000" algn="tl" rotWithShape="0">
                    <a:schemeClr val="dk1">
                      <a:alpha val="40000"/>
                    </a:schemeClr>
                  </a:outerShdw>
                </a:effectLst>
                <a:latin typeface="Calibri" pitchFamily="34" charset="0"/>
                <a:ea typeface="+mn-ea"/>
                <a:cs typeface="Arial" pitchFamily="34" charset="0"/>
              </a:rPr>
              <a:t>based on research reports of SAMPRO) on</a:t>
            </a:r>
          </a:p>
          <a:p>
            <a:pPr defTabSz="1014984" eaLnBrk="0" hangingPunct="0">
              <a:spcAft>
                <a:spcPts val="600"/>
              </a:spcAft>
              <a:defRPr/>
            </a:pPr>
            <a:endParaRPr lang="en-US" sz="999" b="1" kern="1200" dirty="0">
              <a:ln w="0"/>
              <a:solidFill>
                <a:schemeClr val="tx1"/>
              </a:solidFill>
              <a:effectLst>
                <a:outerShdw blurRad="38100" dist="19050" dir="2700000" algn="tl" rotWithShape="0">
                  <a:schemeClr val="dk1">
                    <a:alpha val="40000"/>
                  </a:schemeClr>
                </a:outerShdw>
              </a:effectLst>
              <a:latin typeface="Calibri" pitchFamily="34" charset="0"/>
              <a:ea typeface="+mn-ea"/>
              <a:cs typeface="+mn-cs"/>
            </a:endParaRPr>
          </a:p>
          <a:p>
            <a:pPr algn="ctr" defTabSz="1014984" eaLnBrk="0" hangingPunct="0">
              <a:spcAft>
                <a:spcPts val="600"/>
              </a:spcAft>
              <a:defRPr/>
            </a:pPr>
            <a:r>
              <a:rPr lang="en-ZA" sz="3552" b="1" kern="1200">
                <a:ln w="0"/>
                <a:solidFill>
                  <a:schemeClr val="tx1"/>
                </a:solidFill>
                <a:effectLst>
                  <a:outerShdw blurRad="38100" dist="19050" dir="2700000" algn="tl" rotWithShape="0">
                    <a:schemeClr val="dk1">
                      <a:alpha val="40000"/>
                    </a:schemeClr>
                  </a:outerShdw>
                </a:effectLst>
                <a:latin typeface="Calibri" pitchFamily="34" charset="0"/>
                <a:ea typeface="+mn-ea"/>
                <a:cs typeface="Arial" pitchFamily="34" charset="0"/>
              </a:rPr>
              <a:t> 20 November </a:t>
            </a:r>
            <a:r>
              <a:rPr lang="en-ZA" sz="3552" b="1" kern="1200" dirty="0">
                <a:ln w="0"/>
                <a:solidFill>
                  <a:schemeClr val="tx1"/>
                </a:solidFill>
                <a:effectLst>
                  <a:outerShdw blurRad="38100" dist="19050" dir="2700000" algn="tl" rotWithShape="0">
                    <a:schemeClr val="dk1">
                      <a:alpha val="40000"/>
                    </a:schemeClr>
                  </a:outerShdw>
                </a:effectLst>
                <a:latin typeface="Calibri" pitchFamily="34" charset="0"/>
                <a:ea typeface="+mn-ea"/>
                <a:cs typeface="Arial" pitchFamily="34" charset="0"/>
              </a:rPr>
              <a:t>2025</a:t>
            </a:r>
            <a:endParaRPr lang="en-US" sz="900" b="1" dirty="0">
              <a:ln w="0"/>
              <a:solidFill>
                <a:schemeClr val="tx1"/>
              </a:solidFill>
              <a:effectLst>
                <a:outerShdw blurRad="38100" dist="19050" dir="2700000" algn="tl" rotWithShape="0">
                  <a:schemeClr val="dk1">
                    <a:alpha val="40000"/>
                  </a:schemeClr>
                </a:outerShdw>
              </a:effectLst>
              <a:latin typeface="Calibri" pitchFamily="34" charset="0"/>
            </a:endParaRPr>
          </a:p>
        </p:txBody>
      </p:sp>
      <p:pic>
        <p:nvPicPr>
          <p:cNvPr id="8" name="Picture 7" descr="Logo&#10;&#10;Description automatically generated with low confidence">
            <a:extLst>
              <a:ext uri="{FF2B5EF4-FFF2-40B4-BE49-F238E27FC236}">
                <a16:creationId xmlns:a16="http://schemas.microsoft.com/office/drawing/2014/main" id="{81DF7A76-2A2C-AC85-3DBD-33C43C3AAE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1441" y="4739301"/>
            <a:ext cx="3744374" cy="944958"/>
          </a:xfrm>
          <a:prstGeom prst="rect">
            <a:avLst/>
          </a:prstGeom>
          <a:noFill/>
        </p:spPr>
      </p:pic>
    </p:spTree>
    <p:extLst>
      <p:ext uri="{BB962C8B-B14F-4D97-AF65-F5344CB8AC3E}">
        <p14:creationId xmlns:p14="http://schemas.microsoft.com/office/powerpoint/2010/main" val="1427501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658990" y="6507328"/>
            <a:ext cx="5695157" cy="21544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800" b="1" dirty="0">
                <a:solidFill>
                  <a:schemeClr val="tx1"/>
                </a:solidFill>
                <a:latin typeface="Calibri" pitchFamily="34" charset="0"/>
                <a:ea typeface="Calibri" pitchFamily="34" charset="0"/>
                <a:cs typeface="Arial" charset="0"/>
              </a:rPr>
              <a:t>Graph prepared by the Office of SAMPRO based on information published by the USDA on 23 October 2025</a:t>
            </a: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658990" y="824698"/>
            <a:ext cx="88135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Graph 3</a:t>
            </a:r>
          </a:p>
        </p:txBody>
      </p:sp>
      <p:sp>
        <p:nvSpPr>
          <p:cNvPr id="3" name="Slide Number Placeholder 2">
            <a:extLst>
              <a:ext uri="{FF2B5EF4-FFF2-40B4-BE49-F238E27FC236}">
                <a16:creationId xmlns:a16="http://schemas.microsoft.com/office/drawing/2014/main" id="{B74A3E39-4237-DD2E-0708-A38D20B52968}"/>
              </a:ext>
            </a:extLst>
          </p:cNvPr>
          <p:cNvSpPr>
            <a:spLocks noGrp="1"/>
          </p:cNvSpPr>
          <p:nvPr>
            <p:ph type="sldNum" sz="quarter" idx="12"/>
          </p:nvPr>
        </p:nvSpPr>
        <p:spPr>
          <a:xfrm>
            <a:off x="8288945" y="5955262"/>
            <a:ext cx="628813" cy="767687"/>
          </a:xfrm>
        </p:spPr>
        <p:txBody>
          <a:bodyPr/>
          <a:lstStyle/>
          <a:p>
            <a:fld id="{73B850FF-6169-4056-8077-06FFA93A5366}" type="slidenum">
              <a:rPr lang="en-US" smtClean="0">
                <a:solidFill>
                  <a:schemeClr val="tx1"/>
                </a:solidFill>
              </a:rPr>
              <a:t>10</a:t>
            </a:fld>
            <a:endParaRPr lang="en-US" dirty="0">
              <a:solidFill>
                <a:schemeClr val="tx1"/>
              </a:solidFill>
            </a:endParaRPr>
          </a:p>
        </p:txBody>
      </p:sp>
      <p:pic>
        <p:nvPicPr>
          <p:cNvPr id="7" name="Picture 6">
            <a:extLst>
              <a:ext uri="{FF2B5EF4-FFF2-40B4-BE49-F238E27FC236}">
                <a16:creationId xmlns:a16="http://schemas.microsoft.com/office/drawing/2014/main" id="{B5D68C63-0CC4-A962-1588-33737E671820}"/>
              </a:ext>
            </a:extLst>
          </p:cNvPr>
          <p:cNvPicPr>
            <a:picLocks noChangeAspect="1"/>
          </p:cNvPicPr>
          <p:nvPr/>
        </p:nvPicPr>
        <p:blipFill>
          <a:blip r:embed="rId2"/>
          <a:stretch>
            <a:fillRect/>
          </a:stretch>
        </p:blipFill>
        <p:spPr>
          <a:xfrm>
            <a:off x="80387" y="1356527"/>
            <a:ext cx="8963129" cy="4107844"/>
          </a:xfrm>
          <a:prstGeom prst="rect">
            <a:avLst/>
          </a:prstGeom>
        </p:spPr>
      </p:pic>
    </p:spTree>
    <p:extLst>
      <p:ext uri="{BB962C8B-B14F-4D97-AF65-F5344CB8AC3E}">
        <p14:creationId xmlns:p14="http://schemas.microsoft.com/office/powerpoint/2010/main" val="1653853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54183" y="5841188"/>
            <a:ext cx="8614796" cy="230832"/>
          </a:xfrm>
          <a:prstGeom prst="rect">
            <a:avLst/>
          </a:prstGeom>
          <a:noFill/>
          <a:ln>
            <a:noFill/>
          </a:ln>
        </p:spPr>
        <p:txBody>
          <a:bodyPr wrap="square" anchor="ctr">
            <a:spAutoFit/>
          </a:bodyPr>
          <a:lstStyle/>
          <a:p>
            <a:r>
              <a:rPr lang="en-GB" sz="900" b="1" i="1" dirty="0">
                <a:latin typeface="Calibri" pitchFamily="34" charset="0"/>
              </a:rPr>
              <a:t>Table 2 prepared by the Office of SAMPRO based on information published in the USDA Agricultural Marketing Service.  The prices are free on board prices from Western Europe.</a:t>
            </a: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707995" y="901396"/>
            <a:ext cx="88135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Table 2</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707995" y="1411074"/>
            <a:ext cx="8892074" cy="33855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noFill/>
                </a:ln>
                <a:solidFill>
                  <a:schemeClr val="tx1"/>
                </a:solidFill>
                <a:effectLst>
                  <a:innerShdw blurRad="69850" dist="43180" dir="5400000">
                    <a:srgbClr val="000000">
                      <a:alpha val="65000"/>
                    </a:srgbClr>
                  </a:innerShdw>
                </a:effectLst>
                <a:latin typeface="Calibri" pitchFamily="34" charset="0"/>
                <a:cs typeface="Calibri" pitchFamily="34" charset="0"/>
              </a:rPr>
              <a:t>WORLD MARKET PRICES (F.O.B.) OF SPECIFIC DAIRY PRODUCTS </a:t>
            </a:r>
            <a:r>
              <a:rPr lang="en-GB" sz="1600" b="1" dirty="0">
                <a:ln w="1905"/>
                <a:solidFill>
                  <a:schemeClr val="tx1"/>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END SEPTEMBER </a:t>
            </a:r>
            <a:r>
              <a:rPr lang="en-GB" sz="1600" b="1" dirty="0">
                <a:ln w="1905">
                  <a:noFill/>
                </a:ln>
                <a:solidFill>
                  <a:schemeClr val="tx1"/>
                </a:solidFill>
                <a:effectLst>
                  <a:innerShdw blurRad="69850" dist="43180" dir="5400000">
                    <a:srgbClr val="000000">
                      <a:alpha val="65000"/>
                    </a:srgbClr>
                  </a:innerShdw>
                </a:effectLst>
                <a:latin typeface="Calibri" pitchFamily="34" charset="0"/>
                <a:cs typeface="Calibri" pitchFamily="34" charset="0"/>
              </a:rPr>
              <a:t>2025</a:t>
            </a:r>
          </a:p>
        </p:txBody>
      </p:sp>
      <p:graphicFrame>
        <p:nvGraphicFramePr>
          <p:cNvPr id="6" name="Table 5">
            <a:extLst>
              <a:ext uri="{FF2B5EF4-FFF2-40B4-BE49-F238E27FC236}">
                <a16:creationId xmlns:a16="http://schemas.microsoft.com/office/drawing/2014/main" id="{DA038BB8-0366-5DBC-5E83-C6CAD26E4BCD}"/>
              </a:ext>
            </a:extLst>
          </p:cNvPr>
          <p:cNvGraphicFramePr>
            <a:graphicFrameLocks noGrp="1"/>
          </p:cNvGraphicFramePr>
          <p:nvPr>
            <p:extLst>
              <p:ext uri="{D42A27DB-BD31-4B8C-83A1-F6EECF244321}">
                <p14:modId xmlns:p14="http://schemas.microsoft.com/office/powerpoint/2010/main" val="3999689092"/>
              </p:ext>
            </p:extLst>
          </p:nvPr>
        </p:nvGraphicFramePr>
        <p:xfrm>
          <a:off x="924447" y="2039815"/>
          <a:ext cx="7325249" cy="2883876"/>
        </p:xfrm>
        <a:graphic>
          <a:graphicData uri="http://schemas.openxmlformats.org/drawingml/2006/table">
            <a:tbl>
              <a:tblPr>
                <a:tableStyleId>{D03447BB-5D67-496B-8E87-E561075AD55C}</a:tableStyleId>
              </a:tblPr>
              <a:tblGrid>
                <a:gridCol w="2943110">
                  <a:extLst>
                    <a:ext uri="{9D8B030D-6E8A-4147-A177-3AD203B41FA5}">
                      <a16:colId xmlns:a16="http://schemas.microsoft.com/office/drawing/2014/main" val="20000"/>
                    </a:ext>
                  </a:extLst>
                </a:gridCol>
                <a:gridCol w="2375384">
                  <a:extLst>
                    <a:ext uri="{9D8B030D-6E8A-4147-A177-3AD203B41FA5}">
                      <a16:colId xmlns:a16="http://schemas.microsoft.com/office/drawing/2014/main" val="20001"/>
                    </a:ext>
                  </a:extLst>
                </a:gridCol>
                <a:gridCol w="2006755">
                  <a:extLst>
                    <a:ext uri="{9D8B030D-6E8A-4147-A177-3AD203B41FA5}">
                      <a16:colId xmlns:a16="http://schemas.microsoft.com/office/drawing/2014/main" val="20002"/>
                    </a:ext>
                  </a:extLst>
                </a:gridCol>
              </a:tblGrid>
              <a:tr h="1280594">
                <a:tc>
                  <a:txBody>
                    <a:bodyPr/>
                    <a:lstStyle/>
                    <a:p>
                      <a:pPr algn="just">
                        <a:spcAft>
                          <a:spcPts val="0"/>
                        </a:spcAft>
                      </a:pPr>
                      <a:r>
                        <a:rPr lang="en-ZA" sz="1800" b="1" kern="1200" dirty="0">
                          <a:solidFill>
                            <a:schemeClr val="bg1"/>
                          </a:solidFill>
                          <a:effectLst/>
                          <a:latin typeface="Calibri" panose="020F0502020204030204" pitchFamily="34" charset="0"/>
                          <a:cs typeface="Calibri" panose="020F0502020204030204" pitchFamily="34" charset="0"/>
                        </a:rPr>
                        <a:t>PRODUCT </a:t>
                      </a:r>
                      <a:endParaRPr lang="en-ZA" sz="1800" b="1" dirty="0">
                        <a:solidFill>
                          <a:schemeClr val="bg1"/>
                        </a:solidFill>
                        <a:effectLst/>
                        <a:latin typeface="Calibri" pitchFamily="34" charset="0"/>
                        <a:ea typeface="Times New Roman"/>
                        <a:cs typeface="Calibri" pitchFamily="34" charset="0"/>
                      </a:endParaRPr>
                    </a:p>
                  </a:txBody>
                  <a:tcPr marL="38576" marR="3857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ZA" sz="1800" b="1" kern="1200" dirty="0">
                          <a:solidFill>
                            <a:schemeClr val="bg1"/>
                          </a:solidFill>
                          <a:effectLst/>
                          <a:latin typeface="Calibri" panose="020F0502020204030204" pitchFamily="34" charset="0"/>
                          <a:cs typeface="Calibri" panose="020F0502020204030204" pitchFamily="34" charset="0"/>
                        </a:rPr>
                        <a:t>PRICE </a:t>
                      </a:r>
                      <a:endParaRPr lang="en-ZA" sz="1800" b="1" dirty="0">
                        <a:solidFill>
                          <a:schemeClr val="bg1"/>
                        </a:solidFill>
                        <a:effectLst/>
                        <a:latin typeface="Calibri" panose="020F0502020204030204" pitchFamily="34" charset="0"/>
                        <a:cs typeface="Calibri" panose="020F0502020204030204" pitchFamily="34" charset="0"/>
                      </a:endParaRPr>
                    </a:p>
                    <a:p>
                      <a:pPr algn="ctr">
                        <a:spcAft>
                          <a:spcPts val="0"/>
                        </a:spcAft>
                      </a:pPr>
                      <a:r>
                        <a:rPr lang="en-ZA" sz="1800" b="1" kern="1200" dirty="0">
                          <a:solidFill>
                            <a:schemeClr val="bg1"/>
                          </a:solidFill>
                          <a:effectLst/>
                          <a:latin typeface="Calibri" panose="020F0502020204030204" pitchFamily="34" charset="0"/>
                          <a:cs typeface="Calibri" panose="020F0502020204030204" pitchFamily="34" charset="0"/>
                        </a:rPr>
                        <a:t>$ / kg </a:t>
                      </a:r>
                      <a:endParaRPr lang="en-ZA" sz="1800" b="1" dirty="0">
                        <a:solidFill>
                          <a:schemeClr val="bg1"/>
                        </a:solidFill>
                        <a:effectLst/>
                        <a:latin typeface="Calibri" pitchFamily="34" charset="0"/>
                        <a:ea typeface="Times New Roman"/>
                        <a:cs typeface="Calibri" pitchFamily="34" charset="0"/>
                      </a:endParaRPr>
                    </a:p>
                  </a:txBody>
                  <a:tcPr marL="38576" marR="3857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ZA" sz="1800" b="1" kern="1200" dirty="0">
                          <a:solidFill>
                            <a:schemeClr val="bg1"/>
                          </a:solidFill>
                          <a:effectLst/>
                          <a:latin typeface="Calibri" panose="020F0502020204030204" pitchFamily="34" charset="0"/>
                          <a:cs typeface="Calibri" panose="020F0502020204030204" pitchFamily="34" charset="0"/>
                        </a:rPr>
                        <a:t>PRICE </a:t>
                      </a:r>
                      <a:endParaRPr lang="en-ZA" sz="1800" b="1" dirty="0">
                        <a:solidFill>
                          <a:schemeClr val="bg1"/>
                        </a:solidFill>
                        <a:effectLst/>
                        <a:latin typeface="Calibri" panose="020F0502020204030204" pitchFamily="34" charset="0"/>
                        <a:cs typeface="Calibri" panose="020F0502020204030204" pitchFamily="34" charset="0"/>
                      </a:endParaRPr>
                    </a:p>
                    <a:p>
                      <a:pPr algn="ctr">
                        <a:spcAft>
                          <a:spcPts val="0"/>
                        </a:spcAft>
                      </a:pPr>
                      <a:r>
                        <a:rPr lang="en-ZA" sz="1800" b="1" kern="1200" dirty="0">
                          <a:solidFill>
                            <a:schemeClr val="bg1"/>
                          </a:solidFill>
                          <a:effectLst/>
                          <a:latin typeface="Calibri" panose="020F0502020204030204" pitchFamily="34" charset="0"/>
                          <a:cs typeface="Calibri" panose="020F0502020204030204" pitchFamily="34" charset="0"/>
                        </a:rPr>
                        <a:t>R / kg </a:t>
                      </a:r>
                      <a:endParaRPr lang="en-ZA" sz="1800" b="1" dirty="0">
                        <a:solidFill>
                          <a:schemeClr val="bg1"/>
                        </a:solidFill>
                        <a:effectLst/>
                        <a:latin typeface="Calibri" panose="020F0502020204030204" pitchFamily="34" charset="0"/>
                        <a:cs typeface="Calibri" panose="020F0502020204030204" pitchFamily="34" charset="0"/>
                      </a:endParaRPr>
                    </a:p>
                    <a:p>
                      <a:pPr algn="ctr">
                        <a:spcAft>
                          <a:spcPts val="0"/>
                        </a:spcAft>
                      </a:pPr>
                      <a:r>
                        <a:rPr lang="en-ZA" sz="1800" b="1" kern="1200" dirty="0">
                          <a:solidFill>
                            <a:schemeClr val="bg1"/>
                          </a:solidFill>
                          <a:effectLst/>
                          <a:latin typeface="Calibri" panose="020F0502020204030204" pitchFamily="34" charset="0"/>
                          <a:cs typeface="Calibri" panose="020F0502020204030204" pitchFamily="34" charset="0"/>
                        </a:rPr>
                        <a:t>(R17.28=$)</a:t>
                      </a:r>
                      <a:endParaRPr lang="en-ZA" sz="1800" b="1" dirty="0">
                        <a:solidFill>
                          <a:schemeClr val="bg1"/>
                        </a:solidFill>
                        <a:effectLst/>
                        <a:latin typeface="Calibri" pitchFamily="34" charset="0"/>
                        <a:ea typeface="Times New Roman"/>
                        <a:cs typeface="Calibri" pitchFamily="34" charset="0"/>
                      </a:endParaRPr>
                    </a:p>
                  </a:txBody>
                  <a:tcPr marL="38576" marR="3857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22108">
                <a:tc>
                  <a:txBody>
                    <a:bodyPr/>
                    <a:lstStyle/>
                    <a:p>
                      <a:pPr algn="just" fontAlgn="ctr"/>
                      <a:r>
                        <a:rPr lang="en-ZA" sz="1800" b="1" u="none" strike="noStrike" dirty="0">
                          <a:solidFill>
                            <a:schemeClr val="bg1"/>
                          </a:solidFill>
                          <a:effectLst/>
                          <a:latin typeface="Calibri" panose="020F0502020204030204" pitchFamily="34" charset="0"/>
                          <a:cs typeface="Calibri" panose="020F0502020204030204" pitchFamily="34" charset="0"/>
                        </a:rPr>
                        <a:t>BUTTER </a:t>
                      </a:r>
                      <a:endParaRPr lang="en-ZA" sz="18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buNone/>
                      </a:pPr>
                      <a:r>
                        <a:rPr lang="en-ZA" sz="1800" b="1" u="none" strike="noStrike" dirty="0">
                          <a:solidFill>
                            <a:schemeClr val="bg1"/>
                          </a:solidFill>
                          <a:effectLst/>
                          <a:latin typeface="Calibri" panose="020F0502020204030204" pitchFamily="34" charset="0"/>
                          <a:cs typeface="Calibri" panose="020F0502020204030204" pitchFamily="34" charset="0"/>
                        </a:rPr>
                        <a:t>6.45 - 7.85</a:t>
                      </a:r>
                      <a:endParaRPr lang="en-ZA" sz="18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buNone/>
                      </a:pPr>
                      <a:r>
                        <a:rPr lang="en-ZA" sz="1800" b="1" u="none" strike="noStrike">
                          <a:solidFill>
                            <a:schemeClr val="bg1"/>
                          </a:solidFill>
                          <a:effectLst/>
                          <a:latin typeface="Calibri" panose="020F0502020204030204" pitchFamily="34" charset="0"/>
                          <a:cs typeface="Calibri" panose="020F0502020204030204" pitchFamily="34" charset="0"/>
                        </a:rPr>
                        <a:t>111.46 - 135.65</a:t>
                      </a:r>
                      <a:endParaRPr lang="en-ZA" sz="1800" b="1" i="0" u="none" strike="noStrike">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522108">
                <a:tc>
                  <a:txBody>
                    <a:bodyPr/>
                    <a:lstStyle/>
                    <a:p>
                      <a:pPr algn="just" fontAlgn="ctr"/>
                      <a:r>
                        <a:rPr lang="en-ZA" sz="1800" b="1" u="none" strike="noStrike" dirty="0">
                          <a:solidFill>
                            <a:schemeClr val="bg1"/>
                          </a:solidFill>
                          <a:effectLst/>
                          <a:latin typeface="Calibri" panose="020F0502020204030204" pitchFamily="34" charset="0"/>
                          <a:cs typeface="Calibri" panose="020F0502020204030204" pitchFamily="34" charset="0"/>
                        </a:rPr>
                        <a:t>WHOLE MILK POWDER </a:t>
                      </a:r>
                      <a:endParaRPr lang="en-ZA" sz="18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buNone/>
                      </a:pPr>
                      <a:r>
                        <a:rPr lang="en-ZA" sz="1800" b="1" u="none" strike="noStrike" dirty="0">
                          <a:solidFill>
                            <a:schemeClr val="bg1"/>
                          </a:solidFill>
                          <a:effectLst/>
                          <a:latin typeface="Calibri" panose="020F0502020204030204" pitchFamily="34" charset="0"/>
                          <a:cs typeface="Calibri" panose="020F0502020204030204" pitchFamily="34" charset="0"/>
                        </a:rPr>
                        <a:t>4.45 - 4.88</a:t>
                      </a:r>
                      <a:endParaRPr lang="en-ZA" sz="18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buNone/>
                      </a:pPr>
                      <a:r>
                        <a:rPr lang="en-ZA" sz="1800" b="1" u="none" strike="noStrike" dirty="0">
                          <a:solidFill>
                            <a:schemeClr val="bg1"/>
                          </a:solidFill>
                          <a:effectLst/>
                          <a:latin typeface="Calibri" panose="020F0502020204030204" pitchFamily="34" charset="0"/>
                          <a:cs typeface="Calibri" panose="020F0502020204030204" pitchFamily="34" charset="0"/>
                        </a:rPr>
                        <a:t>76.90 - 84.33</a:t>
                      </a:r>
                      <a:endParaRPr lang="en-ZA" sz="18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2"/>
                  </a:ext>
                </a:extLst>
              </a:tr>
              <a:tr h="559066">
                <a:tc>
                  <a:txBody>
                    <a:bodyPr/>
                    <a:lstStyle/>
                    <a:p>
                      <a:pPr algn="just" fontAlgn="ctr"/>
                      <a:r>
                        <a:rPr lang="en-ZA" sz="1800" b="1" u="none" strike="noStrike" dirty="0">
                          <a:solidFill>
                            <a:schemeClr val="bg1"/>
                          </a:solidFill>
                          <a:effectLst/>
                          <a:latin typeface="Calibri" panose="020F0502020204030204" pitchFamily="34" charset="0"/>
                          <a:cs typeface="Calibri" panose="020F0502020204030204" pitchFamily="34" charset="0"/>
                        </a:rPr>
                        <a:t>SKIMMED MILK POWDER </a:t>
                      </a:r>
                      <a:endParaRPr lang="en-ZA" sz="18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buNone/>
                      </a:pPr>
                      <a:r>
                        <a:rPr lang="en-ZA" sz="1800" b="1" u="none" strike="noStrike">
                          <a:solidFill>
                            <a:schemeClr val="bg1"/>
                          </a:solidFill>
                          <a:effectLst/>
                          <a:latin typeface="Calibri" panose="020F0502020204030204" pitchFamily="34" charset="0"/>
                          <a:cs typeface="Calibri" panose="020F0502020204030204" pitchFamily="34" charset="0"/>
                        </a:rPr>
                        <a:t>2.55 - 2.70</a:t>
                      </a:r>
                      <a:endParaRPr lang="en-ZA" sz="1800" b="1" i="0" u="none" strike="noStrike">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buNone/>
                      </a:pPr>
                      <a:r>
                        <a:rPr lang="en-ZA" sz="1800" b="1" u="none" strike="noStrike" dirty="0">
                          <a:solidFill>
                            <a:schemeClr val="bg1"/>
                          </a:solidFill>
                          <a:effectLst/>
                          <a:latin typeface="Calibri" panose="020F0502020204030204" pitchFamily="34" charset="0"/>
                          <a:cs typeface="Calibri" panose="020F0502020204030204" pitchFamily="34" charset="0"/>
                        </a:rPr>
                        <a:t>44.06 - 46.66</a:t>
                      </a:r>
                      <a:endParaRPr lang="en-ZA" sz="18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bl>
          </a:graphicData>
        </a:graphic>
      </p:graphicFrame>
      <p:sp>
        <p:nvSpPr>
          <p:cNvPr id="4" name="Slide Number Placeholder 3">
            <a:extLst>
              <a:ext uri="{FF2B5EF4-FFF2-40B4-BE49-F238E27FC236}">
                <a16:creationId xmlns:a16="http://schemas.microsoft.com/office/drawing/2014/main" id="{A84FCF39-333B-FA15-9893-6870992ED342}"/>
              </a:ext>
            </a:extLst>
          </p:cNvPr>
          <p:cNvSpPr>
            <a:spLocks noGrp="1"/>
          </p:cNvSpPr>
          <p:nvPr>
            <p:ph type="sldNum" sz="quarter" idx="12"/>
          </p:nvPr>
        </p:nvSpPr>
        <p:spPr>
          <a:xfrm>
            <a:off x="8138220" y="5841188"/>
            <a:ext cx="628813" cy="767687"/>
          </a:xfrm>
        </p:spPr>
        <p:txBody>
          <a:bodyPr/>
          <a:lstStyle/>
          <a:p>
            <a:fld id="{73B850FF-6169-4056-8077-06FFA93A5366}"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2647081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B4314C4-1B3D-0646-F046-060D0FE1BAF6}"/>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1B2EEA01-BCF3-AA0C-5800-6F7554638DF5}"/>
              </a:ext>
            </a:extLst>
          </p:cNvPr>
          <p:cNvSpPr>
            <a:spLocks noGrp="1"/>
          </p:cNvSpPr>
          <p:nvPr>
            <p:ph type="sldNum" sz="quarter" idx="12"/>
          </p:nvPr>
        </p:nvSpPr>
        <p:spPr>
          <a:xfrm>
            <a:off x="8291754" y="6013249"/>
            <a:ext cx="628813" cy="767687"/>
          </a:xfrm>
        </p:spPr>
        <p:txBody>
          <a:bodyPr/>
          <a:lstStyle/>
          <a:p>
            <a:fld id="{D57F1E4F-1CFF-5643-939E-02111984F565}" type="slidenum">
              <a:rPr lang="en-US" smtClean="0"/>
              <a:t>12</a:t>
            </a:fld>
            <a:endParaRPr lang="en-US" dirty="0"/>
          </a:p>
        </p:txBody>
      </p:sp>
      <p:sp>
        <p:nvSpPr>
          <p:cNvPr id="5" name="TextBox 4">
            <a:extLst>
              <a:ext uri="{FF2B5EF4-FFF2-40B4-BE49-F238E27FC236}">
                <a16:creationId xmlns:a16="http://schemas.microsoft.com/office/drawing/2014/main" id="{51505B4E-09DE-D71D-6D55-CBD5D0732C8D}"/>
              </a:ext>
            </a:extLst>
          </p:cNvPr>
          <p:cNvSpPr txBox="1">
            <a:spLocks noChangeArrowheads="1"/>
          </p:cNvSpPr>
          <p:nvPr/>
        </p:nvSpPr>
        <p:spPr bwMode="auto">
          <a:xfrm>
            <a:off x="800100" y="1165772"/>
            <a:ext cx="88135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Table 3</a:t>
            </a:r>
          </a:p>
        </p:txBody>
      </p:sp>
      <p:sp>
        <p:nvSpPr>
          <p:cNvPr id="8" name="Rectangle 1">
            <a:extLst>
              <a:ext uri="{FF2B5EF4-FFF2-40B4-BE49-F238E27FC236}">
                <a16:creationId xmlns:a16="http://schemas.microsoft.com/office/drawing/2014/main" id="{831B5D69-B4BC-5497-CB9A-187C7D7B2317}"/>
              </a:ext>
            </a:extLst>
          </p:cNvPr>
          <p:cNvSpPr>
            <a:spLocks noChangeArrowheads="1"/>
          </p:cNvSpPr>
          <p:nvPr/>
        </p:nvSpPr>
        <p:spPr bwMode="auto">
          <a:xfrm>
            <a:off x="800100" y="1714174"/>
            <a:ext cx="7806061" cy="33855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noFill/>
                </a:ln>
                <a:solidFill>
                  <a:schemeClr val="tx1"/>
                </a:solidFill>
                <a:effectLst>
                  <a:innerShdw blurRad="69850" dist="43180" dir="5400000">
                    <a:srgbClr val="000000">
                      <a:alpha val="65000"/>
                    </a:srgbClr>
                  </a:innerShdw>
                </a:effectLst>
                <a:latin typeface="Calibri" pitchFamily="34" charset="0"/>
                <a:cs typeface="Calibri" pitchFamily="34" charset="0"/>
              </a:rPr>
              <a:t>PRICES (F.O.B.) OF SPECIFIC DAIRY PRODUCTS </a:t>
            </a:r>
            <a:r>
              <a:rPr lang="en-GB" sz="1600" b="1" dirty="0">
                <a:ln w="1905"/>
                <a:solidFill>
                  <a:schemeClr val="tx1"/>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FROM OCEANIA MID OCTOBER </a:t>
            </a:r>
            <a:r>
              <a:rPr lang="en-GB" sz="1600" b="1" dirty="0">
                <a:ln w="1905">
                  <a:noFill/>
                </a:ln>
                <a:solidFill>
                  <a:schemeClr val="tx1"/>
                </a:solidFill>
                <a:effectLst>
                  <a:innerShdw blurRad="69850" dist="43180" dir="5400000">
                    <a:srgbClr val="000000">
                      <a:alpha val="65000"/>
                    </a:srgbClr>
                  </a:innerShdw>
                </a:effectLst>
                <a:latin typeface="Calibri" pitchFamily="34" charset="0"/>
                <a:cs typeface="Calibri" pitchFamily="34" charset="0"/>
              </a:rPr>
              <a:t>2025</a:t>
            </a:r>
          </a:p>
        </p:txBody>
      </p:sp>
      <p:graphicFrame>
        <p:nvGraphicFramePr>
          <p:cNvPr id="10" name="Table 9">
            <a:extLst>
              <a:ext uri="{FF2B5EF4-FFF2-40B4-BE49-F238E27FC236}">
                <a16:creationId xmlns:a16="http://schemas.microsoft.com/office/drawing/2014/main" id="{494DC4DA-5E10-C6B5-B1C2-A7DDDF2E7AEC}"/>
              </a:ext>
            </a:extLst>
          </p:cNvPr>
          <p:cNvGraphicFramePr>
            <a:graphicFrameLocks noGrp="1"/>
          </p:cNvGraphicFramePr>
          <p:nvPr>
            <p:extLst>
              <p:ext uri="{D42A27DB-BD31-4B8C-83A1-F6EECF244321}">
                <p14:modId xmlns:p14="http://schemas.microsoft.com/office/powerpoint/2010/main" val="1408297433"/>
              </p:ext>
            </p:extLst>
          </p:nvPr>
        </p:nvGraphicFramePr>
        <p:xfrm>
          <a:off x="1004836" y="2421653"/>
          <a:ext cx="7194620" cy="2592474"/>
        </p:xfrm>
        <a:graphic>
          <a:graphicData uri="http://schemas.openxmlformats.org/drawingml/2006/table">
            <a:tbl>
              <a:tblPr>
                <a:tableStyleId>{D03447BB-5D67-496B-8E87-E561075AD55C}</a:tableStyleId>
              </a:tblPr>
              <a:tblGrid>
                <a:gridCol w="2890626">
                  <a:extLst>
                    <a:ext uri="{9D8B030D-6E8A-4147-A177-3AD203B41FA5}">
                      <a16:colId xmlns:a16="http://schemas.microsoft.com/office/drawing/2014/main" val="20000"/>
                    </a:ext>
                  </a:extLst>
                </a:gridCol>
                <a:gridCol w="2333025">
                  <a:extLst>
                    <a:ext uri="{9D8B030D-6E8A-4147-A177-3AD203B41FA5}">
                      <a16:colId xmlns:a16="http://schemas.microsoft.com/office/drawing/2014/main" val="20001"/>
                    </a:ext>
                  </a:extLst>
                </a:gridCol>
                <a:gridCol w="1970969">
                  <a:extLst>
                    <a:ext uri="{9D8B030D-6E8A-4147-A177-3AD203B41FA5}">
                      <a16:colId xmlns:a16="http://schemas.microsoft.com/office/drawing/2014/main" val="20002"/>
                    </a:ext>
                  </a:extLst>
                </a:gridCol>
              </a:tblGrid>
              <a:tr h="1151195">
                <a:tc>
                  <a:txBody>
                    <a:bodyPr/>
                    <a:lstStyle/>
                    <a:p>
                      <a:pPr algn="just">
                        <a:spcAft>
                          <a:spcPts val="0"/>
                        </a:spcAft>
                      </a:pPr>
                      <a:r>
                        <a:rPr lang="en-ZA" sz="1800" b="1" kern="1200" dirty="0">
                          <a:solidFill>
                            <a:schemeClr val="bg1"/>
                          </a:solidFill>
                          <a:effectLst/>
                          <a:latin typeface="Calibri" panose="020F0502020204030204" pitchFamily="34" charset="0"/>
                          <a:cs typeface="Calibri" panose="020F0502020204030204" pitchFamily="34" charset="0"/>
                        </a:rPr>
                        <a:t>PRODUCT </a:t>
                      </a:r>
                      <a:endParaRPr lang="en-ZA" sz="1800" b="1" dirty="0">
                        <a:solidFill>
                          <a:schemeClr val="bg1"/>
                        </a:solidFill>
                        <a:effectLst/>
                        <a:latin typeface="Calibri" pitchFamily="34" charset="0"/>
                        <a:ea typeface="Times New Roman"/>
                        <a:cs typeface="Calibri" pitchFamily="34" charset="0"/>
                      </a:endParaRPr>
                    </a:p>
                  </a:txBody>
                  <a:tcPr marL="38576" marR="3857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ZA" sz="1800" b="1" kern="1200" dirty="0">
                          <a:solidFill>
                            <a:schemeClr val="bg1"/>
                          </a:solidFill>
                          <a:effectLst/>
                          <a:latin typeface="Calibri" panose="020F0502020204030204" pitchFamily="34" charset="0"/>
                          <a:cs typeface="Calibri" panose="020F0502020204030204" pitchFamily="34" charset="0"/>
                        </a:rPr>
                        <a:t>PRICE </a:t>
                      </a:r>
                      <a:endParaRPr lang="en-ZA" sz="1800" b="1" dirty="0">
                        <a:solidFill>
                          <a:schemeClr val="bg1"/>
                        </a:solidFill>
                        <a:effectLst/>
                        <a:latin typeface="Calibri" panose="020F0502020204030204" pitchFamily="34" charset="0"/>
                        <a:cs typeface="Calibri" panose="020F0502020204030204" pitchFamily="34" charset="0"/>
                      </a:endParaRPr>
                    </a:p>
                    <a:p>
                      <a:pPr algn="ctr">
                        <a:spcAft>
                          <a:spcPts val="0"/>
                        </a:spcAft>
                      </a:pPr>
                      <a:r>
                        <a:rPr lang="en-ZA" sz="1800" b="1" kern="1200" dirty="0">
                          <a:solidFill>
                            <a:schemeClr val="bg1"/>
                          </a:solidFill>
                          <a:effectLst/>
                          <a:latin typeface="Calibri" panose="020F0502020204030204" pitchFamily="34" charset="0"/>
                          <a:cs typeface="Calibri" panose="020F0502020204030204" pitchFamily="34" charset="0"/>
                        </a:rPr>
                        <a:t>$ /kg</a:t>
                      </a:r>
                      <a:endParaRPr lang="en-ZA" sz="1800" b="1" dirty="0">
                        <a:solidFill>
                          <a:schemeClr val="bg1"/>
                        </a:solidFill>
                        <a:effectLst/>
                        <a:latin typeface="Calibri" pitchFamily="34" charset="0"/>
                        <a:ea typeface="Times New Roman"/>
                        <a:cs typeface="Calibri" pitchFamily="34" charset="0"/>
                      </a:endParaRPr>
                    </a:p>
                  </a:txBody>
                  <a:tcPr marL="38576" marR="3857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ZA" sz="1800" b="1" kern="1200" dirty="0">
                          <a:solidFill>
                            <a:schemeClr val="bg1"/>
                          </a:solidFill>
                          <a:effectLst/>
                          <a:latin typeface="Calibri" panose="020F0502020204030204" pitchFamily="34" charset="0"/>
                          <a:cs typeface="Calibri" panose="020F0502020204030204" pitchFamily="34" charset="0"/>
                        </a:rPr>
                        <a:t>PRICE </a:t>
                      </a:r>
                      <a:endParaRPr lang="en-ZA" sz="1800" b="1" dirty="0">
                        <a:solidFill>
                          <a:schemeClr val="bg1"/>
                        </a:solidFill>
                        <a:effectLst/>
                        <a:latin typeface="Calibri" panose="020F0502020204030204" pitchFamily="34" charset="0"/>
                        <a:cs typeface="Calibri" panose="020F0502020204030204" pitchFamily="34" charset="0"/>
                      </a:endParaRPr>
                    </a:p>
                    <a:p>
                      <a:pPr algn="ctr">
                        <a:spcAft>
                          <a:spcPts val="0"/>
                        </a:spcAft>
                      </a:pPr>
                      <a:r>
                        <a:rPr lang="en-ZA" sz="1800" b="1" kern="1200" dirty="0">
                          <a:solidFill>
                            <a:schemeClr val="bg1"/>
                          </a:solidFill>
                          <a:effectLst/>
                          <a:latin typeface="Calibri" panose="020F0502020204030204" pitchFamily="34" charset="0"/>
                          <a:cs typeface="Calibri" panose="020F0502020204030204" pitchFamily="34" charset="0"/>
                        </a:rPr>
                        <a:t>R / kg </a:t>
                      </a:r>
                      <a:endParaRPr lang="en-ZA" sz="1800" b="1" dirty="0">
                        <a:solidFill>
                          <a:schemeClr val="bg1"/>
                        </a:solidFill>
                        <a:effectLst/>
                        <a:latin typeface="Calibri" panose="020F0502020204030204" pitchFamily="34" charset="0"/>
                        <a:cs typeface="Calibri" panose="020F0502020204030204" pitchFamily="34" charset="0"/>
                      </a:endParaRPr>
                    </a:p>
                    <a:p>
                      <a:pPr algn="ctr">
                        <a:spcAft>
                          <a:spcPts val="0"/>
                        </a:spcAft>
                      </a:pPr>
                      <a:r>
                        <a:rPr lang="en-ZA" sz="1800" b="1" kern="1200" dirty="0">
                          <a:solidFill>
                            <a:schemeClr val="bg1"/>
                          </a:solidFill>
                          <a:effectLst/>
                          <a:latin typeface="Calibri" panose="020F0502020204030204" pitchFamily="34" charset="0"/>
                          <a:cs typeface="Calibri" panose="020F0502020204030204" pitchFamily="34" charset="0"/>
                        </a:rPr>
                        <a:t>(R17.28=$)</a:t>
                      </a:r>
                      <a:endParaRPr lang="en-ZA" sz="1800" b="1" dirty="0">
                        <a:solidFill>
                          <a:schemeClr val="bg1"/>
                        </a:solidFill>
                        <a:effectLst/>
                        <a:latin typeface="Calibri" pitchFamily="34" charset="0"/>
                        <a:ea typeface="Times New Roman"/>
                        <a:cs typeface="Calibri" pitchFamily="34" charset="0"/>
                      </a:endParaRPr>
                    </a:p>
                  </a:txBody>
                  <a:tcPr marL="38576" marR="3857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69352">
                <a:tc>
                  <a:txBody>
                    <a:bodyPr/>
                    <a:lstStyle/>
                    <a:p>
                      <a:pPr algn="just" fontAlgn="ctr"/>
                      <a:r>
                        <a:rPr lang="en-ZA" sz="1800" b="1" u="none" strike="noStrike" dirty="0">
                          <a:solidFill>
                            <a:schemeClr val="bg1"/>
                          </a:solidFill>
                          <a:effectLst/>
                          <a:latin typeface="Calibri" panose="020F0502020204030204" pitchFamily="34" charset="0"/>
                          <a:cs typeface="Calibri" panose="020F0502020204030204" pitchFamily="34" charset="0"/>
                        </a:rPr>
                        <a:t>BUTTER </a:t>
                      </a:r>
                      <a:endParaRPr lang="en-ZA" sz="18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buNone/>
                      </a:pPr>
                      <a:r>
                        <a:rPr lang="en-ZA" sz="1800" b="1" u="none" strike="noStrike" dirty="0">
                          <a:solidFill>
                            <a:schemeClr val="bg1"/>
                          </a:solidFill>
                          <a:effectLst/>
                          <a:latin typeface="Calibri" panose="020F0502020204030204" pitchFamily="34" charset="0"/>
                          <a:cs typeface="Calibri" panose="020F0502020204030204" pitchFamily="34" charset="0"/>
                        </a:rPr>
                        <a:t>114.57 – 118.37</a:t>
                      </a:r>
                      <a:endParaRPr lang="en-ZA" sz="18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buNone/>
                      </a:pPr>
                      <a:r>
                        <a:rPr lang="en-ZA" sz="1800" b="1" u="none" strike="noStrike" dirty="0">
                          <a:solidFill>
                            <a:schemeClr val="bg1"/>
                          </a:solidFill>
                          <a:effectLst/>
                          <a:latin typeface="Calibri" panose="020F0502020204030204" pitchFamily="34" charset="0"/>
                          <a:cs typeface="Calibri" panose="020F0502020204030204" pitchFamily="34" charset="0"/>
                        </a:rPr>
                        <a:t>114.57 - 118.37</a:t>
                      </a:r>
                      <a:endParaRPr lang="en-ZA" sz="18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469352">
                <a:tc>
                  <a:txBody>
                    <a:bodyPr/>
                    <a:lstStyle/>
                    <a:p>
                      <a:pPr algn="just" fontAlgn="ctr"/>
                      <a:r>
                        <a:rPr lang="en-ZA" sz="1800" b="1" u="none" strike="noStrike" dirty="0">
                          <a:solidFill>
                            <a:schemeClr val="bg1"/>
                          </a:solidFill>
                          <a:effectLst/>
                          <a:latin typeface="Calibri" panose="020F0502020204030204" pitchFamily="34" charset="0"/>
                          <a:cs typeface="Calibri" panose="020F0502020204030204" pitchFamily="34" charset="0"/>
                        </a:rPr>
                        <a:t>WHOLE MILK POWDER </a:t>
                      </a:r>
                      <a:endParaRPr lang="en-ZA" sz="18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buNone/>
                      </a:pPr>
                      <a:r>
                        <a:rPr lang="en-ZA" sz="1800" b="1" u="none" strike="noStrike" dirty="0">
                          <a:solidFill>
                            <a:schemeClr val="bg1"/>
                          </a:solidFill>
                          <a:effectLst/>
                          <a:latin typeface="Calibri" panose="020F0502020204030204" pitchFamily="34" charset="0"/>
                          <a:cs typeface="Calibri" panose="020F0502020204030204" pitchFamily="34" charset="0"/>
                        </a:rPr>
                        <a:t>61.34 - 63.94</a:t>
                      </a:r>
                      <a:endParaRPr lang="en-ZA" sz="18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buNone/>
                      </a:pPr>
                      <a:r>
                        <a:rPr lang="en-ZA" sz="1800" b="1" u="none" strike="noStrike" dirty="0">
                          <a:solidFill>
                            <a:schemeClr val="bg1"/>
                          </a:solidFill>
                          <a:effectLst/>
                          <a:latin typeface="Calibri" panose="020F0502020204030204" pitchFamily="34" charset="0"/>
                          <a:cs typeface="Calibri" panose="020F0502020204030204" pitchFamily="34" charset="0"/>
                        </a:rPr>
                        <a:t>61.34 - 63.94</a:t>
                      </a:r>
                      <a:endParaRPr lang="en-ZA" sz="18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2"/>
                  </a:ext>
                </a:extLst>
              </a:tr>
              <a:tr h="502575">
                <a:tc>
                  <a:txBody>
                    <a:bodyPr/>
                    <a:lstStyle/>
                    <a:p>
                      <a:pPr algn="just" fontAlgn="ctr"/>
                      <a:r>
                        <a:rPr lang="en-ZA" sz="1800" b="1" u="none" strike="noStrike" dirty="0">
                          <a:solidFill>
                            <a:schemeClr val="bg1"/>
                          </a:solidFill>
                          <a:effectLst/>
                          <a:latin typeface="Calibri" panose="020F0502020204030204" pitchFamily="34" charset="0"/>
                          <a:cs typeface="Calibri" panose="020F0502020204030204" pitchFamily="34" charset="0"/>
                        </a:rPr>
                        <a:t>SKIMMED MILK POWDER </a:t>
                      </a:r>
                      <a:endParaRPr lang="en-ZA" sz="18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buNone/>
                      </a:pPr>
                      <a:r>
                        <a:rPr lang="en-ZA" sz="1800" b="1" u="none" strike="noStrike" dirty="0">
                          <a:solidFill>
                            <a:schemeClr val="bg1"/>
                          </a:solidFill>
                          <a:effectLst/>
                          <a:latin typeface="Calibri" panose="020F0502020204030204" pitchFamily="34" charset="0"/>
                          <a:cs typeface="Calibri" panose="020F0502020204030204" pitchFamily="34" charset="0"/>
                        </a:rPr>
                        <a:t>44.06 – 45,79</a:t>
                      </a:r>
                      <a:endParaRPr lang="en-ZA" sz="18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buNone/>
                      </a:pPr>
                      <a:r>
                        <a:rPr lang="en-ZA" sz="1800" b="1" u="none" strike="noStrike" dirty="0">
                          <a:solidFill>
                            <a:schemeClr val="bg1"/>
                          </a:solidFill>
                          <a:effectLst/>
                          <a:latin typeface="Calibri" panose="020F0502020204030204" pitchFamily="34" charset="0"/>
                          <a:cs typeface="Calibri" panose="020F0502020204030204" pitchFamily="34" charset="0"/>
                        </a:rPr>
                        <a:t>44.06 - 45.79</a:t>
                      </a:r>
                      <a:endParaRPr lang="en-ZA" sz="18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bl>
          </a:graphicData>
        </a:graphic>
      </p:graphicFrame>
      <p:sp>
        <p:nvSpPr>
          <p:cNvPr id="11" name="Rectangle 3">
            <a:extLst>
              <a:ext uri="{FF2B5EF4-FFF2-40B4-BE49-F238E27FC236}">
                <a16:creationId xmlns:a16="http://schemas.microsoft.com/office/drawing/2014/main" id="{CADE732B-3F9B-BE82-6B0B-55E6EBC2D8B7}"/>
              </a:ext>
            </a:extLst>
          </p:cNvPr>
          <p:cNvSpPr>
            <a:spLocks noChangeArrowheads="1"/>
          </p:cNvSpPr>
          <p:nvPr/>
        </p:nvSpPr>
        <p:spPr bwMode="auto">
          <a:xfrm>
            <a:off x="463419" y="5692228"/>
            <a:ext cx="8614796" cy="230832"/>
          </a:xfrm>
          <a:prstGeom prst="rect">
            <a:avLst/>
          </a:prstGeom>
          <a:noFill/>
          <a:ln>
            <a:noFill/>
          </a:ln>
        </p:spPr>
        <p:txBody>
          <a:bodyPr wrap="square" anchor="ctr">
            <a:spAutoFit/>
          </a:bodyPr>
          <a:lstStyle/>
          <a:p>
            <a:r>
              <a:rPr lang="en-GB" sz="900" b="1" i="1" dirty="0">
                <a:latin typeface="Calibri" pitchFamily="34" charset="0"/>
              </a:rPr>
              <a:t>Table 3 prepared by the Office of SAMPRO based on information published in the USDA Agricultural Marketing Service.  The prices are free on board prices from Western Europe.</a:t>
            </a:r>
          </a:p>
        </p:txBody>
      </p:sp>
    </p:spTree>
    <p:extLst>
      <p:ext uri="{BB962C8B-B14F-4D97-AF65-F5344CB8AC3E}">
        <p14:creationId xmlns:p14="http://schemas.microsoft.com/office/powerpoint/2010/main" val="2983849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328351" y="6510696"/>
            <a:ext cx="8485010" cy="21544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800" b="1" dirty="0">
                <a:solidFill>
                  <a:schemeClr val="tx1"/>
                </a:solidFill>
                <a:latin typeface="Calibri" pitchFamily="34" charset="0"/>
                <a:ea typeface="Calibri" pitchFamily="34" charset="0"/>
                <a:cs typeface="Arial" charset="0"/>
              </a:rPr>
              <a:t>Graph prepared by the Office of SAMPRO based on information contained in the United States Department of Agriculture, Livestock, Dairy, and Poultry Outlook, 18 September 2025 </a:t>
            </a: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658990" y="824698"/>
            <a:ext cx="88135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Graph 4</a:t>
            </a:r>
          </a:p>
        </p:txBody>
      </p:sp>
      <p:sp>
        <p:nvSpPr>
          <p:cNvPr id="5" name="Slide Number Placeholder 4">
            <a:extLst>
              <a:ext uri="{FF2B5EF4-FFF2-40B4-BE49-F238E27FC236}">
                <a16:creationId xmlns:a16="http://schemas.microsoft.com/office/drawing/2014/main" id="{54A5B2DA-A80A-182F-CB9E-44F077FB7C67}"/>
              </a:ext>
            </a:extLst>
          </p:cNvPr>
          <p:cNvSpPr>
            <a:spLocks noGrp="1"/>
          </p:cNvSpPr>
          <p:nvPr>
            <p:ph type="sldNum" sz="quarter" idx="12"/>
          </p:nvPr>
        </p:nvSpPr>
        <p:spPr>
          <a:xfrm>
            <a:off x="8325855" y="5850731"/>
            <a:ext cx="628813" cy="767687"/>
          </a:xfrm>
        </p:spPr>
        <p:txBody>
          <a:bodyPr/>
          <a:lstStyle/>
          <a:p>
            <a:fld id="{73B850FF-6169-4056-8077-06FFA93A5366}" type="slidenum">
              <a:rPr lang="en-US" smtClean="0">
                <a:solidFill>
                  <a:schemeClr val="tx1"/>
                </a:solidFill>
              </a:rPr>
              <a:t>13</a:t>
            </a:fld>
            <a:endParaRPr lang="en-US" dirty="0">
              <a:solidFill>
                <a:schemeClr val="tx1"/>
              </a:solidFill>
            </a:endParaRPr>
          </a:p>
        </p:txBody>
      </p:sp>
      <p:pic>
        <p:nvPicPr>
          <p:cNvPr id="7" name="Picture 6">
            <a:extLst>
              <a:ext uri="{FF2B5EF4-FFF2-40B4-BE49-F238E27FC236}">
                <a16:creationId xmlns:a16="http://schemas.microsoft.com/office/drawing/2014/main" id="{D1BA88F8-776E-0D48-156A-DE0BC48EBEF2}"/>
              </a:ext>
            </a:extLst>
          </p:cNvPr>
          <p:cNvPicPr>
            <a:picLocks noChangeAspect="1"/>
          </p:cNvPicPr>
          <p:nvPr/>
        </p:nvPicPr>
        <p:blipFill>
          <a:blip r:embed="rId2"/>
          <a:stretch>
            <a:fillRect/>
          </a:stretch>
        </p:blipFill>
        <p:spPr>
          <a:xfrm>
            <a:off x="399812" y="1579267"/>
            <a:ext cx="8342088" cy="4454035"/>
          </a:xfrm>
          <a:prstGeom prst="rect">
            <a:avLst/>
          </a:prstGeom>
        </p:spPr>
      </p:pic>
    </p:spTree>
    <p:extLst>
      <p:ext uri="{BB962C8B-B14F-4D97-AF65-F5344CB8AC3E}">
        <p14:creationId xmlns:p14="http://schemas.microsoft.com/office/powerpoint/2010/main" val="388817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17237" y="6547201"/>
            <a:ext cx="6776665" cy="230832"/>
          </a:xfrm>
          <a:prstGeom prst="rect">
            <a:avLst/>
          </a:prstGeom>
          <a:noFill/>
          <a:ln>
            <a:noFill/>
          </a:ln>
        </p:spPr>
        <p:txBody>
          <a:bodyPr wrap="square" anchor="ctr">
            <a:spAutoFit/>
          </a:bodyPr>
          <a:lstStyle/>
          <a:p>
            <a:r>
              <a:rPr lang="en-GB" sz="900" b="1" i="1" dirty="0">
                <a:latin typeface="Calibri" pitchFamily="34" charset="0"/>
              </a:rPr>
              <a:t>Table prepared by the Office of SAMPRO based on prices as published by “Global Dairy Trade” 4 November 2025</a:t>
            </a:r>
            <a:endParaRPr lang="en-GB" sz="900" b="1" dirty="0">
              <a:latin typeface="Calibri" pitchFamily="34" charset="0"/>
            </a:endParaRP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44994" y="438231"/>
            <a:ext cx="88135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Table 4</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25963" y="703740"/>
            <a:ext cx="8892074"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noFill/>
                </a:ln>
                <a:solidFill>
                  <a:schemeClr val="tx1"/>
                </a:solidFill>
                <a:effectLst>
                  <a:innerShdw blurRad="69850" dist="43180" dir="5400000">
                    <a:srgbClr val="000000">
                      <a:alpha val="65000"/>
                    </a:srgbClr>
                  </a:innerShdw>
                </a:effectLst>
                <a:latin typeface="Calibri" pitchFamily="34" charset="0"/>
                <a:cs typeface="Calibri" pitchFamily="34" charset="0"/>
              </a:rPr>
              <a:t>FUTURE PRICES IN USA$ AND RAND ($=R17.17) PER TON ACHIEVED AT GLOBAL DAIRY TRADE AUCTION ON 4 NOVEMBER 2025, FOR DELIVERY IN DECEMBER 2025 TO APRIL 2026</a:t>
            </a:r>
          </a:p>
        </p:txBody>
      </p:sp>
      <p:sp>
        <p:nvSpPr>
          <p:cNvPr id="4" name="Slide Number Placeholder 3">
            <a:extLst>
              <a:ext uri="{FF2B5EF4-FFF2-40B4-BE49-F238E27FC236}">
                <a16:creationId xmlns:a16="http://schemas.microsoft.com/office/drawing/2014/main" id="{3B3F62D2-8F95-C3DB-161E-D0DE54FB3C45}"/>
              </a:ext>
            </a:extLst>
          </p:cNvPr>
          <p:cNvSpPr>
            <a:spLocks noGrp="1"/>
          </p:cNvSpPr>
          <p:nvPr>
            <p:ph type="sldNum" sz="quarter" idx="12"/>
          </p:nvPr>
        </p:nvSpPr>
        <p:spPr>
          <a:xfrm>
            <a:off x="8161130" y="6108108"/>
            <a:ext cx="856907" cy="669925"/>
          </a:xfrm>
        </p:spPr>
        <p:txBody>
          <a:bodyPr/>
          <a:lstStyle/>
          <a:p>
            <a:fld id="{73B850FF-6169-4056-8077-06FFA93A5366}" type="slidenum">
              <a:rPr lang="en-US" smtClean="0">
                <a:solidFill>
                  <a:schemeClr val="tx1"/>
                </a:solidFill>
              </a:rPr>
              <a:t>14</a:t>
            </a:fld>
            <a:endParaRPr lang="en-US">
              <a:solidFill>
                <a:schemeClr val="tx1"/>
              </a:solidFill>
            </a:endParaRPr>
          </a:p>
        </p:txBody>
      </p:sp>
      <p:graphicFrame>
        <p:nvGraphicFramePr>
          <p:cNvPr id="3" name="Table 2">
            <a:extLst>
              <a:ext uri="{FF2B5EF4-FFF2-40B4-BE49-F238E27FC236}">
                <a16:creationId xmlns:a16="http://schemas.microsoft.com/office/drawing/2014/main" id="{88163B13-6B11-C813-E634-186FDC65CA7D}"/>
              </a:ext>
            </a:extLst>
          </p:cNvPr>
          <p:cNvGraphicFramePr>
            <a:graphicFrameLocks noGrp="1"/>
          </p:cNvGraphicFramePr>
          <p:nvPr>
            <p:extLst>
              <p:ext uri="{D42A27DB-BD31-4B8C-83A1-F6EECF244321}">
                <p14:modId xmlns:p14="http://schemas.microsoft.com/office/powerpoint/2010/main" val="1567713487"/>
              </p:ext>
            </p:extLst>
          </p:nvPr>
        </p:nvGraphicFramePr>
        <p:xfrm>
          <a:off x="529278" y="1409473"/>
          <a:ext cx="8271930" cy="4864460"/>
        </p:xfrm>
        <a:graphic>
          <a:graphicData uri="http://schemas.openxmlformats.org/drawingml/2006/table">
            <a:tbl>
              <a:tblPr firstRow="1" firstCol="1" bandRow="1">
                <a:tableStyleId>{5C22544A-7EE6-4342-B048-85BDC9FD1C3A}</a:tableStyleId>
              </a:tblPr>
              <a:tblGrid>
                <a:gridCol w="2169706">
                  <a:extLst>
                    <a:ext uri="{9D8B030D-6E8A-4147-A177-3AD203B41FA5}">
                      <a16:colId xmlns:a16="http://schemas.microsoft.com/office/drawing/2014/main" val="2162746558"/>
                    </a:ext>
                  </a:extLst>
                </a:gridCol>
                <a:gridCol w="1201649">
                  <a:extLst>
                    <a:ext uri="{9D8B030D-6E8A-4147-A177-3AD203B41FA5}">
                      <a16:colId xmlns:a16="http://schemas.microsoft.com/office/drawing/2014/main" val="2835264978"/>
                    </a:ext>
                  </a:extLst>
                </a:gridCol>
                <a:gridCol w="1126318">
                  <a:extLst>
                    <a:ext uri="{9D8B030D-6E8A-4147-A177-3AD203B41FA5}">
                      <a16:colId xmlns:a16="http://schemas.microsoft.com/office/drawing/2014/main" val="1524500774"/>
                    </a:ext>
                  </a:extLst>
                </a:gridCol>
                <a:gridCol w="1239093">
                  <a:extLst>
                    <a:ext uri="{9D8B030D-6E8A-4147-A177-3AD203B41FA5}">
                      <a16:colId xmlns:a16="http://schemas.microsoft.com/office/drawing/2014/main" val="2662897750"/>
                    </a:ext>
                  </a:extLst>
                </a:gridCol>
                <a:gridCol w="1258037">
                  <a:extLst>
                    <a:ext uri="{9D8B030D-6E8A-4147-A177-3AD203B41FA5}">
                      <a16:colId xmlns:a16="http://schemas.microsoft.com/office/drawing/2014/main" val="3215493050"/>
                    </a:ext>
                  </a:extLst>
                </a:gridCol>
                <a:gridCol w="1277127">
                  <a:extLst>
                    <a:ext uri="{9D8B030D-6E8A-4147-A177-3AD203B41FA5}">
                      <a16:colId xmlns:a16="http://schemas.microsoft.com/office/drawing/2014/main" val="2212601925"/>
                    </a:ext>
                  </a:extLst>
                </a:gridCol>
              </a:tblGrid>
              <a:tr h="254986">
                <a:tc>
                  <a:txBody>
                    <a:bodyPr/>
                    <a:lstStyle/>
                    <a:p>
                      <a:r>
                        <a:rPr lang="en-GB" sz="1600" b="1">
                          <a:effectLst/>
                          <a:latin typeface="Calibri" panose="020F0502020204030204" pitchFamily="34" charset="0"/>
                          <a:cs typeface="Calibri" panose="020F0502020204030204" pitchFamily="34" charset="0"/>
                        </a:rPr>
                        <a:t> </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tc>
                <a:tc>
                  <a:txBody>
                    <a:bodyPr/>
                    <a:lstStyle/>
                    <a:p>
                      <a:pPr algn="ctr"/>
                      <a:r>
                        <a:rPr lang="en-GB" sz="1600" b="1" dirty="0">
                          <a:effectLst/>
                          <a:latin typeface="Calibri" panose="020F0502020204030204" pitchFamily="34" charset="0"/>
                          <a:cs typeface="Calibri" panose="020F0502020204030204" pitchFamily="34" charset="0"/>
                        </a:rPr>
                        <a:t>2025</a:t>
                      </a:r>
                    </a:p>
                  </a:txBody>
                  <a:tcPr marL="63491" marR="63491" marT="0" marB="0" anchor="ctr"/>
                </a:tc>
                <a:tc gridSpan="4">
                  <a:txBody>
                    <a:bodyPr/>
                    <a:lstStyle/>
                    <a:p>
                      <a:pPr marL="0" marR="0" lvl="0" indent="0" algn="ctr" defTabSz="457207" rtl="0" eaLnBrk="1" fontAlgn="auto" latinLnBrk="0" hangingPunct="1">
                        <a:lnSpc>
                          <a:spcPct val="100000"/>
                        </a:lnSpc>
                        <a:spcBef>
                          <a:spcPts val="0"/>
                        </a:spcBef>
                        <a:spcAft>
                          <a:spcPts val="0"/>
                        </a:spcAft>
                        <a:buClrTx/>
                        <a:buSzTx/>
                        <a:buFontTx/>
                        <a:buNone/>
                        <a:tabLst/>
                        <a:defRPr/>
                      </a:pPr>
                      <a:r>
                        <a:rPr lang="en-GB" sz="1600" dirty="0">
                          <a:latin typeface="Calibri" panose="020F0502020204030204" pitchFamily="34" charset="0"/>
                          <a:cs typeface="Calibri" panose="020F0502020204030204" pitchFamily="34" charset="0"/>
                        </a:rPr>
                        <a:t>2026</a:t>
                      </a:r>
                      <a:endParaRPr lang="en-ZA" sz="1600" dirty="0">
                        <a:latin typeface="Calibri" panose="020F0502020204030204" pitchFamily="34" charset="0"/>
                        <a:cs typeface="Calibri" panose="020F0502020204030204" pitchFamily="34" charset="0"/>
                      </a:endParaRPr>
                    </a:p>
                  </a:txBody>
                  <a:tcPr marL="63491" marR="63491" marT="0" marB="0" anchor="ctr"/>
                </a:tc>
                <a:tc hMerge="1">
                  <a:txBody>
                    <a:bodyPr/>
                    <a:lstStyle/>
                    <a:p>
                      <a:endParaRPr dirty="0"/>
                    </a:p>
                  </a:txBody>
                  <a:tcPr marL="63491" marR="63491" marT="0" marB="0" anchor="ct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60958153"/>
                  </a:ext>
                </a:extLst>
              </a:tr>
              <a:tr h="254986">
                <a:tc>
                  <a:txBody>
                    <a:bodyPr/>
                    <a:lstStyle/>
                    <a:p>
                      <a:r>
                        <a:rPr lang="en-GB" sz="1600" b="1">
                          <a:solidFill>
                            <a:schemeClr val="bg1"/>
                          </a:solidFill>
                          <a:effectLst/>
                          <a:latin typeface="Calibri" panose="020F0502020204030204" pitchFamily="34" charset="0"/>
                          <a:cs typeface="Calibri" panose="020F0502020204030204" pitchFamily="34" charset="0"/>
                        </a:rPr>
                        <a:t> </a:t>
                      </a:r>
                      <a:endParaRPr lang="en-ZA" sz="11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tc>
                <a:tc>
                  <a:txBody>
                    <a:bodyPr/>
                    <a:lstStyle/>
                    <a:p>
                      <a:pPr algn="ct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Dec</a:t>
                      </a:r>
                      <a:endParaRPr lang="en-ZA" dirty="0">
                        <a:solidFill>
                          <a:schemeClr val="bg1"/>
                        </a:solidFill>
                      </a:endParaRPr>
                    </a:p>
                  </a:txBody>
                  <a:tcPr marL="68580" marR="68580" marT="0" marB="0" anchor="ctr"/>
                </a:tc>
                <a:tc>
                  <a:txBody>
                    <a:bodyPr/>
                    <a:lstStyle/>
                    <a:p>
                      <a:pPr algn="ctr">
                        <a:buNone/>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Jan</a:t>
                      </a:r>
                      <a:endParaRPr lang="en-Z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Feb</a:t>
                      </a:r>
                      <a:endParaRPr lang="en-Z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Mar</a:t>
                      </a:r>
                      <a:endParaRPr lang="en-Z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Apr</a:t>
                      </a:r>
                      <a:endParaRPr lang="en-Z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72588719"/>
                  </a:ext>
                </a:extLst>
              </a:tr>
              <a:tr h="254749">
                <a:tc>
                  <a:txBody>
                    <a:bodyPr/>
                    <a:lstStyle/>
                    <a:p>
                      <a:r>
                        <a:rPr lang="en-GB" sz="1400" b="1" dirty="0">
                          <a:effectLst/>
                          <a:latin typeface="Calibri" panose="020F0502020204030204" pitchFamily="34" charset="0"/>
                          <a:cs typeface="Calibri" panose="020F0502020204030204" pitchFamily="34" charset="0"/>
                        </a:rPr>
                        <a:t>Whole Milk Powder</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a:txBody>
                    <a:bodyPr/>
                    <a:lstStyle/>
                    <a:p>
                      <a:pPr algn="r">
                        <a:buNone/>
                      </a:pP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ZA"/>
                    </a:p>
                  </a:txBody>
                  <a:tcPr marL="68580" marR="68580" marT="0" marB="0" anchor="ctr"/>
                </a:tc>
                <a:tc>
                  <a:txBody>
                    <a:bodyPr/>
                    <a:lstStyle/>
                    <a:p>
                      <a:pPr algn="r">
                        <a:buNone/>
                      </a:pP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buNone/>
                      </a:pP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buNone/>
                      </a:pP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09065589"/>
                  </a:ext>
                </a:extLst>
              </a:tr>
              <a:tr h="254749">
                <a:tc>
                  <a:txBody>
                    <a:bodyPr/>
                    <a:lstStyle/>
                    <a:p>
                      <a:pPr algn="r"/>
                      <a:r>
                        <a:rPr lang="en-GB" sz="1400" b="1" dirty="0">
                          <a:effectLst/>
                          <a:latin typeface="Calibri" panose="020F0502020204030204" pitchFamily="34" charset="0"/>
                          <a:cs typeface="Calibri" panose="020F0502020204030204" pitchFamily="34" charset="0"/>
                        </a:rPr>
                        <a:t>PRICE: $</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a:txBody>
                    <a:bodyPr/>
                    <a:lstStyle/>
                    <a:p>
                      <a:pPr algn="ctr" fontAlgn="ctr">
                        <a:buNone/>
                      </a:pPr>
                      <a:r>
                        <a:rPr lang="en-ZA" sz="1200" b="1" i="0" u="none" strike="noStrike" dirty="0">
                          <a:solidFill>
                            <a:srgbClr val="000000"/>
                          </a:solidFill>
                          <a:effectLst/>
                          <a:latin typeface="Calibri" panose="020F0502020204030204" pitchFamily="34" charset="0"/>
                        </a:rPr>
                        <a:t>        3 544 </a:t>
                      </a:r>
                    </a:p>
                  </a:txBody>
                  <a:tcPr marL="0" marR="0" marT="0" marB="0" anchor="ctr"/>
                </a:tc>
                <a:tc>
                  <a:txBody>
                    <a:bodyPr/>
                    <a:lstStyle/>
                    <a:p>
                      <a:pPr algn="ctr" fontAlgn="ctr">
                        <a:buNone/>
                      </a:pPr>
                      <a:r>
                        <a:rPr lang="en-ZA" sz="1200" b="1" i="0" u="none" strike="noStrike">
                          <a:solidFill>
                            <a:srgbClr val="000000"/>
                          </a:solidFill>
                          <a:effectLst/>
                          <a:latin typeface="Calibri" panose="020F0502020204030204" pitchFamily="34" charset="0"/>
                        </a:rPr>
                        <a:t>        3 499 </a:t>
                      </a:r>
                    </a:p>
                  </a:txBody>
                  <a:tcPr marL="0" marR="0" marT="0" marB="0" anchor="ctr"/>
                </a:tc>
                <a:tc>
                  <a:txBody>
                    <a:bodyPr/>
                    <a:lstStyle/>
                    <a:p>
                      <a:pPr algn="ctr" fontAlgn="ctr">
                        <a:buNone/>
                      </a:pPr>
                      <a:r>
                        <a:rPr lang="en-ZA" sz="1200" b="1" i="0" u="none" strike="noStrike" dirty="0">
                          <a:solidFill>
                            <a:srgbClr val="000000"/>
                          </a:solidFill>
                          <a:effectLst/>
                          <a:latin typeface="Calibri" panose="020F0502020204030204" pitchFamily="34" charset="0"/>
                        </a:rPr>
                        <a:t>       3 492 </a:t>
                      </a:r>
                    </a:p>
                  </a:txBody>
                  <a:tcPr marL="0" marR="0" marT="0" marB="0" anchor="ctr"/>
                </a:tc>
                <a:tc>
                  <a:txBody>
                    <a:bodyPr/>
                    <a:lstStyle/>
                    <a:p>
                      <a:pPr algn="ctr" fontAlgn="ctr">
                        <a:buNone/>
                      </a:pPr>
                      <a:r>
                        <a:rPr lang="en-ZA" sz="1200" b="1" i="0" u="none" strike="noStrike">
                          <a:solidFill>
                            <a:srgbClr val="000000"/>
                          </a:solidFill>
                          <a:effectLst/>
                          <a:latin typeface="Calibri" panose="020F0502020204030204" pitchFamily="34" charset="0"/>
                        </a:rPr>
                        <a:t>        3 504 </a:t>
                      </a:r>
                    </a:p>
                  </a:txBody>
                  <a:tcPr marL="0" marR="0" marT="0" marB="0" anchor="ctr"/>
                </a:tc>
                <a:tc>
                  <a:txBody>
                    <a:bodyPr/>
                    <a:lstStyle/>
                    <a:p>
                      <a:pPr algn="ctr" fontAlgn="ctr">
                        <a:buNone/>
                      </a:pPr>
                      <a:r>
                        <a:rPr lang="en-ZA" sz="1200" b="1" i="0" u="none" strike="noStrike">
                          <a:solidFill>
                            <a:srgbClr val="000000"/>
                          </a:solidFill>
                          <a:effectLst/>
                          <a:latin typeface="Calibri" panose="020F0502020204030204" pitchFamily="34" charset="0"/>
                        </a:rPr>
                        <a:t>        3 517 </a:t>
                      </a:r>
                    </a:p>
                  </a:txBody>
                  <a:tcPr marL="0" marR="0" marT="0" marB="0" anchor="ctr"/>
                </a:tc>
                <a:extLst>
                  <a:ext uri="{0D108BD9-81ED-4DB2-BD59-A6C34878D82A}">
                    <a16:rowId xmlns:a16="http://schemas.microsoft.com/office/drawing/2014/main" val="2268594220"/>
                  </a:ext>
                </a:extLst>
              </a:tr>
              <a:tr h="254749">
                <a:tc>
                  <a:txBody>
                    <a:bodyPr/>
                    <a:lstStyle/>
                    <a:p>
                      <a:pPr algn="r"/>
                      <a:r>
                        <a:rPr lang="en-GB" sz="1400" b="1">
                          <a:effectLst/>
                          <a:latin typeface="Calibri" panose="020F0502020204030204" pitchFamily="34" charset="0"/>
                          <a:cs typeface="Calibri" panose="020F0502020204030204" pitchFamily="34" charset="0"/>
                        </a:rPr>
                        <a:t>PRICE: R</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a:txBody>
                    <a:bodyPr/>
                    <a:lstStyle/>
                    <a:p>
                      <a:pPr algn="ctr" fontAlgn="b">
                        <a:buNone/>
                      </a:pPr>
                      <a:r>
                        <a:rPr lang="en-ZA" sz="1200" b="1" i="0" u="none" strike="noStrike">
                          <a:solidFill>
                            <a:srgbClr val="000000"/>
                          </a:solidFill>
                          <a:effectLst/>
                          <a:latin typeface="Calibri" panose="020F0502020204030204" pitchFamily="34" charset="0"/>
                        </a:rPr>
                        <a:t>      60 850 </a:t>
                      </a:r>
                    </a:p>
                  </a:txBody>
                  <a:tcPr marL="0" marR="0" marT="0" marB="0" anchor="ctr"/>
                </a:tc>
                <a:tc>
                  <a:txBody>
                    <a:bodyPr/>
                    <a:lstStyle/>
                    <a:p>
                      <a:pPr algn="ctr" fontAlgn="b">
                        <a:buNone/>
                      </a:pPr>
                      <a:r>
                        <a:rPr lang="en-ZA" sz="1200" b="1" i="0" u="none" strike="noStrike">
                          <a:solidFill>
                            <a:srgbClr val="000000"/>
                          </a:solidFill>
                          <a:effectLst/>
                          <a:latin typeface="Calibri" panose="020F0502020204030204" pitchFamily="34" charset="0"/>
                        </a:rPr>
                        <a:t>      60 078 </a:t>
                      </a:r>
                    </a:p>
                  </a:txBody>
                  <a:tcPr marL="0" marR="0" marT="0" marB="0" anchor="ctr"/>
                </a:tc>
                <a:tc>
                  <a:txBody>
                    <a:bodyPr/>
                    <a:lstStyle/>
                    <a:p>
                      <a:pPr algn="ctr" fontAlgn="b">
                        <a:buNone/>
                      </a:pPr>
                      <a:r>
                        <a:rPr lang="en-ZA" sz="1200" b="1" i="0" u="none" strike="noStrike" dirty="0">
                          <a:solidFill>
                            <a:srgbClr val="000000"/>
                          </a:solidFill>
                          <a:effectLst/>
                          <a:latin typeface="Calibri" panose="020F0502020204030204" pitchFamily="34" charset="0"/>
                        </a:rPr>
                        <a:t>     59 958 </a:t>
                      </a:r>
                    </a:p>
                  </a:txBody>
                  <a:tcPr marL="0" marR="0" marT="0" marB="0" anchor="ctr"/>
                </a:tc>
                <a:tc>
                  <a:txBody>
                    <a:bodyPr/>
                    <a:lstStyle/>
                    <a:p>
                      <a:pPr algn="ctr" fontAlgn="b">
                        <a:buNone/>
                      </a:pPr>
                      <a:r>
                        <a:rPr lang="en-ZA" sz="1200" b="1" i="0" u="none" strike="noStrike">
                          <a:solidFill>
                            <a:srgbClr val="000000"/>
                          </a:solidFill>
                          <a:effectLst/>
                          <a:latin typeface="Calibri" panose="020F0502020204030204" pitchFamily="34" charset="0"/>
                        </a:rPr>
                        <a:t>      60 164 </a:t>
                      </a:r>
                    </a:p>
                  </a:txBody>
                  <a:tcPr marL="0" marR="0" marT="0" marB="0" anchor="ctr"/>
                </a:tc>
                <a:tc>
                  <a:txBody>
                    <a:bodyPr/>
                    <a:lstStyle/>
                    <a:p>
                      <a:pPr algn="ctr" fontAlgn="b">
                        <a:buNone/>
                      </a:pPr>
                      <a:r>
                        <a:rPr lang="en-ZA" sz="1200" b="1" i="0" u="none" strike="noStrike">
                          <a:solidFill>
                            <a:srgbClr val="000000"/>
                          </a:solidFill>
                          <a:effectLst/>
                          <a:latin typeface="Calibri" panose="020F0502020204030204" pitchFamily="34" charset="0"/>
                        </a:rPr>
                        <a:t>      60 387 </a:t>
                      </a:r>
                    </a:p>
                  </a:txBody>
                  <a:tcPr marL="0" marR="0" marT="0" marB="0" anchor="ctr"/>
                </a:tc>
                <a:extLst>
                  <a:ext uri="{0D108BD9-81ED-4DB2-BD59-A6C34878D82A}">
                    <a16:rowId xmlns:a16="http://schemas.microsoft.com/office/drawing/2014/main" val="126790545"/>
                  </a:ext>
                </a:extLst>
              </a:tr>
              <a:tr h="254749">
                <a:tc>
                  <a:txBody>
                    <a:bodyPr/>
                    <a:lstStyle/>
                    <a:p>
                      <a:pPr algn="r"/>
                      <a:r>
                        <a:rPr lang="en-GB" sz="1400" b="1" dirty="0">
                          <a:effectLst/>
                          <a:latin typeface="Calibri" panose="020F0502020204030204" pitchFamily="34" charset="0"/>
                          <a:cs typeface="Calibri" panose="020F0502020204030204" pitchFamily="34" charset="0"/>
                        </a:rPr>
                        <a:t>Index</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a:txBody>
                    <a:bodyPr/>
                    <a:lstStyle/>
                    <a:p>
                      <a:pPr algn="ctr" fontAlgn="b">
                        <a:buNone/>
                      </a:pPr>
                      <a:r>
                        <a:rPr lang="en-ZA" sz="1200" b="1" i="0" u="none" strike="noStrike">
                          <a:solidFill>
                            <a:srgbClr val="000000"/>
                          </a:solidFill>
                          <a:effectLst/>
                          <a:latin typeface="Calibri" panose="020F0502020204030204" pitchFamily="34" charset="0"/>
                        </a:rPr>
                        <a:t>        100.0 </a:t>
                      </a:r>
                    </a:p>
                  </a:txBody>
                  <a:tcPr marL="0" marR="0" marT="0" marB="0" anchor="ctr"/>
                </a:tc>
                <a:tc>
                  <a:txBody>
                    <a:bodyPr/>
                    <a:lstStyle/>
                    <a:p>
                      <a:pPr algn="ctr" fontAlgn="b">
                        <a:buNone/>
                      </a:pPr>
                      <a:r>
                        <a:rPr lang="en-ZA" sz="1200" b="1" i="0" u="none" strike="noStrike" dirty="0">
                          <a:solidFill>
                            <a:srgbClr val="000000"/>
                          </a:solidFill>
                          <a:effectLst/>
                          <a:latin typeface="Calibri" panose="020F0502020204030204" pitchFamily="34" charset="0"/>
                        </a:rPr>
                        <a:t>          98.7 </a:t>
                      </a:r>
                    </a:p>
                  </a:txBody>
                  <a:tcPr marL="0" marR="0" marT="0" marB="0" anchor="ctr"/>
                </a:tc>
                <a:tc>
                  <a:txBody>
                    <a:bodyPr/>
                    <a:lstStyle/>
                    <a:p>
                      <a:pPr algn="ctr" fontAlgn="b">
                        <a:buNone/>
                      </a:pPr>
                      <a:r>
                        <a:rPr lang="en-ZA" sz="1200" b="1" i="0" u="none" strike="noStrike" dirty="0">
                          <a:solidFill>
                            <a:srgbClr val="000000"/>
                          </a:solidFill>
                          <a:effectLst/>
                          <a:latin typeface="Calibri" panose="020F0502020204030204" pitchFamily="34" charset="0"/>
                        </a:rPr>
                        <a:t>         98.5 </a:t>
                      </a:r>
                    </a:p>
                  </a:txBody>
                  <a:tcPr marL="0" marR="0" marT="0" marB="0" anchor="ctr"/>
                </a:tc>
                <a:tc>
                  <a:txBody>
                    <a:bodyPr/>
                    <a:lstStyle/>
                    <a:p>
                      <a:pPr algn="ctr" fontAlgn="b">
                        <a:buNone/>
                      </a:pPr>
                      <a:r>
                        <a:rPr lang="en-ZA" sz="1200" b="1" i="0" u="none" strike="noStrike">
                          <a:solidFill>
                            <a:srgbClr val="000000"/>
                          </a:solidFill>
                          <a:effectLst/>
                          <a:latin typeface="Calibri" panose="020F0502020204030204" pitchFamily="34" charset="0"/>
                        </a:rPr>
                        <a:t>          98.9 </a:t>
                      </a:r>
                    </a:p>
                  </a:txBody>
                  <a:tcPr marL="0" marR="0" marT="0" marB="0" anchor="ctr"/>
                </a:tc>
                <a:tc>
                  <a:txBody>
                    <a:bodyPr/>
                    <a:lstStyle/>
                    <a:p>
                      <a:pPr algn="ctr" fontAlgn="b">
                        <a:buNone/>
                      </a:pPr>
                      <a:r>
                        <a:rPr lang="en-ZA" sz="1200" b="1" i="0" u="none" strike="noStrike" dirty="0">
                          <a:solidFill>
                            <a:srgbClr val="000000"/>
                          </a:solidFill>
                          <a:effectLst/>
                          <a:latin typeface="Calibri" panose="020F0502020204030204" pitchFamily="34" charset="0"/>
                        </a:rPr>
                        <a:t>          99.2 </a:t>
                      </a:r>
                    </a:p>
                  </a:txBody>
                  <a:tcPr marL="0" marR="0" marT="0" marB="0" anchor="ctr"/>
                </a:tc>
                <a:extLst>
                  <a:ext uri="{0D108BD9-81ED-4DB2-BD59-A6C34878D82A}">
                    <a16:rowId xmlns:a16="http://schemas.microsoft.com/office/drawing/2014/main" val="1473652047"/>
                  </a:ext>
                </a:extLst>
              </a:tr>
              <a:tr h="445217">
                <a:tc>
                  <a:txBody>
                    <a:bodyPr/>
                    <a:lstStyle/>
                    <a:p>
                      <a:r>
                        <a:rPr lang="en-GB" sz="1400" b="1">
                          <a:effectLst/>
                          <a:latin typeface="Calibri" panose="020F0502020204030204" pitchFamily="34" charset="0"/>
                          <a:cs typeface="Calibri" panose="020F0502020204030204" pitchFamily="34" charset="0"/>
                        </a:rPr>
                        <a:t>Skimmed Milk Powder</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a:txBody>
                    <a:bodyPr/>
                    <a:lstStyle/>
                    <a:p>
                      <a:pPr algn="ctr">
                        <a:buNone/>
                      </a:pP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ZA" sz="2000" b="1" dirty="0"/>
                    </a:p>
                  </a:txBody>
                  <a:tcPr marL="68580" marR="68580" marT="0" marB="0" anchor="ctr"/>
                </a:tc>
                <a:tc>
                  <a:txBody>
                    <a:bodyPr/>
                    <a:lstStyle/>
                    <a:p>
                      <a:pPr algn="ctr">
                        <a:buNone/>
                      </a:pP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8741818"/>
                  </a:ext>
                </a:extLst>
              </a:tr>
              <a:tr h="254749">
                <a:tc>
                  <a:txBody>
                    <a:bodyPr/>
                    <a:lstStyle/>
                    <a:p>
                      <a:pPr algn="r"/>
                      <a:r>
                        <a:rPr lang="en-GB" sz="1400" b="1" dirty="0">
                          <a:effectLst/>
                          <a:latin typeface="Calibri" panose="020F0502020204030204" pitchFamily="34" charset="0"/>
                          <a:cs typeface="Calibri" panose="020F0502020204030204" pitchFamily="34" charset="0"/>
                        </a:rPr>
                        <a:t>PRICE: $</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a:txBody>
                    <a:bodyPr/>
                    <a:lstStyle/>
                    <a:p>
                      <a:pPr algn="ctr" fontAlgn="ctr">
                        <a:buNone/>
                      </a:pPr>
                      <a:r>
                        <a:rPr lang="en-ZA" sz="1200" b="1" i="0" u="none" strike="noStrike">
                          <a:solidFill>
                            <a:srgbClr val="000000"/>
                          </a:solidFill>
                          <a:effectLst/>
                          <a:latin typeface="Calibri" panose="020F0502020204030204" pitchFamily="34" charset="0"/>
                        </a:rPr>
                        <a:t>        2 558 </a:t>
                      </a:r>
                    </a:p>
                  </a:txBody>
                  <a:tcPr marL="0" marR="0" marT="0" marB="0" anchor="ctr"/>
                </a:tc>
                <a:tc>
                  <a:txBody>
                    <a:bodyPr/>
                    <a:lstStyle/>
                    <a:p>
                      <a:pPr algn="ctr" fontAlgn="ctr">
                        <a:buNone/>
                      </a:pPr>
                      <a:r>
                        <a:rPr lang="en-ZA" sz="1200" b="1" i="0" u="none" strike="noStrike">
                          <a:solidFill>
                            <a:srgbClr val="000000"/>
                          </a:solidFill>
                          <a:effectLst/>
                          <a:latin typeface="Calibri" panose="020F0502020204030204" pitchFamily="34" charset="0"/>
                        </a:rPr>
                        <a:t>        2 551 </a:t>
                      </a:r>
                    </a:p>
                  </a:txBody>
                  <a:tcPr marL="0" marR="0" marT="0" marB="0" anchor="ctr"/>
                </a:tc>
                <a:tc>
                  <a:txBody>
                    <a:bodyPr/>
                    <a:lstStyle/>
                    <a:p>
                      <a:pPr algn="ctr" fontAlgn="ctr">
                        <a:buNone/>
                      </a:pPr>
                      <a:r>
                        <a:rPr lang="en-ZA" sz="1200" b="1" i="0" u="none" strike="noStrike">
                          <a:solidFill>
                            <a:srgbClr val="000000"/>
                          </a:solidFill>
                          <a:effectLst/>
                          <a:latin typeface="Calibri" panose="020F0502020204030204" pitchFamily="34" charset="0"/>
                        </a:rPr>
                        <a:t>        2 553 </a:t>
                      </a:r>
                    </a:p>
                  </a:txBody>
                  <a:tcPr marL="0" marR="0" marT="0" marB="0" anchor="ctr"/>
                </a:tc>
                <a:tc>
                  <a:txBody>
                    <a:bodyPr/>
                    <a:lstStyle/>
                    <a:p>
                      <a:pPr algn="ctr" fontAlgn="ctr">
                        <a:buNone/>
                      </a:pPr>
                      <a:r>
                        <a:rPr lang="en-ZA" sz="1200" b="1" i="0" u="none" strike="noStrike">
                          <a:solidFill>
                            <a:srgbClr val="000000"/>
                          </a:solidFill>
                          <a:effectLst/>
                          <a:latin typeface="Calibri" panose="020F0502020204030204" pitchFamily="34" charset="0"/>
                        </a:rPr>
                        <a:t>        2 593 </a:t>
                      </a:r>
                    </a:p>
                  </a:txBody>
                  <a:tcPr marL="0" marR="0" marT="0" marB="0" anchor="ctr"/>
                </a:tc>
                <a:tc>
                  <a:txBody>
                    <a:bodyPr/>
                    <a:lstStyle/>
                    <a:p>
                      <a:pPr algn="ctr" fontAlgn="ctr">
                        <a:buNone/>
                      </a:pPr>
                      <a:r>
                        <a:rPr lang="en-ZA" sz="1200" b="1" i="0" u="none" strike="noStrike">
                          <a:solidFill>
                            <a:srgbClr val="000000"/>
                          </a:solidFill>
                          <a:effectLst/>
                          <a:latin typeface="Calibri" panose="020F0502020204030204" pitchFamily="34" charset="0"/>
                        </a:rPr>
                        <a:t>        2 592 </a:t>
                      </a:r>
                    </a:p>
                  </a:txBody>
                  <a:tcPr marL="0" marR="0" marT="0" marB="0" anchor="ctr"/>
                </a:tc>
                <a:extLst>
                  <a:ext uri="{0D108BD9-81ED-4DB2-BD59-A6C34878D82A}">
                    <a16:rowId xmlns:a16="http://schemas.microsoft.com/office/drawing/2014/main" val="1245771899"/>
                  </a:ext>
                </a:extLst>
              </a:tr>
              <a:tr h="254749">
                <a:tc>
                  <a:txBody>
                    <a:bodyPr/>
                    <a:lstStyle/>
                    <a:p>
                      <a:pPr algn="r"/>
                      <a:r>
                        <a:rPr lang="en-GB" sz="1400" b="1">
                          <a:effectLst/>
                          <a:latin typeface="Calibri" panose="020F0502020204030204" pitchFamily="34" charset="0"/>
                          <a:cs typeface="Calibri" panose="020F0502020204030204" pitchFamily="34" charset="0"/>
                        </a:rPr>
                        <a:t>PRICE: R</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a:txBody>
                    <a:bodyPr/>
                    <a:lstStyle/>
                    <a:p>
                      <a:pPr algn="ctr" fontAlgn="b">
                        <a:buNone/>
                      </a:pPr>
                      <a:r>
                        <a:rPr lang="en-ZA" sz="1200" b="1" i="0" u="none" strike="noStrike">
                          <a:solidFill>
                            <a:srgbClr val="000000"/>
                          </a:solidFill>
                          <a:effectLst/>
                          <a:latin typeface="Calibri" panose="020F0502020204030204" pitchFamily="34" charset="0"/>
                        </a:rPr>
                        <a:t>      43 921 </a:t>
                      </a:r>
                    </a:p>
                  </a:txBody>
                  <a:tcPr marL="0" marR="0" marT="0" marB="0" anchor="ctr"/>
                </a:tc>
                <a:tc>
                  <a:txBody>
                    <a:bodyPr/>
                    <a:lstStyle/>
                    <a:p>
                      <a:pPr algn="ctr" fontAlgn="b">
                        <a:buNone/>
                      </a:pPr>
                      <a:r>
                        <a:rPr lang="en-ZA" sz="1200" b="1" i="0" u="none" strike="noStrike">
                          <a:solidFill>
                            <a:srgbClr val="000000"/>
                          </a:solidFill>
                          <a:effectLst/>
                          <a:latin typeface="Calibri" panose="020F0502020204030204" pitchFamily="34" charset="0"/>
                        </a:rPr>
                        <a:t>      43 801 </a:t>
                      </a:r>
                    </a:p>
                  </a:txBody>
                  <a:tcPr marL="0" marR="0" marT="0" marB="0" anchor="ctr"/>
                </a:tc>
                <a:tc>
                  <a:txBody>
                    <a:bodyPr/>
                    <a:lstStyle/>
                    <a:p>
                      <a:pPr algn="ctr" fontAlgn="b">
                        <a:buNone/>
                      </a:pPr>
                      <a:r>
                        <a:rPr lang="en-ZA" sz="1200" b="1" i="0" u="none" strike="noStrike" dirty="0">
                          <a:solidFill>
                            <a:srgbClr val="000000"/>
                          </a:solidFill>
                          <a:effectLst/>
                          <a:latin typeface="Calibri" panose="020F0502020204030204" pitchFamily="34" charset="0"/>
                        </a:rPr>
                        <a:t>      43 835 </a:t>
                      </a:r>
                    </a:p>
                  </a:txBody>
                  <a:tcPr marL="0" marR="0" marT="0" marB="0" anchor="ctr"/>
                </a:tc>
                <a:tc>
                  <a:txBody>
                    <a:bodyPr/>
                    <a:lstStyle/>
                    <a:p>
                      <a:pPr algn="ctr" fontAlgn="b">
                        <a:buNone/>
                      </a:pPr>
                      <a:r>
                        <a:rPr lang="en-ZA" sz="1200" b="1" i="0" u="none" strike="noStrike">
                          <a:solidFill>
                            <a:srgbClr val="000000"/>
                          </a:solidFill>
                          <a:effectLst/>
                          <a:latin typeface="Calibri" panose="020F0502020204030204" pitchFamily="34" charset="0"/>
                        </a:rPr>
                        <a:t>      44 522 </a:t>
                      </a:r>
                    </a:p>
                  </a:txBody>
                  <a:tcPr marL="0" marR="0" marT="0" marB="0" anchor="ctr"/>
                </a:tc>
                <a:tc>
                  <a:txBody>
                    <a:bodyPr/>
                    <a:lstStyle/>
                    <a:p>
                      <a:pPr algn="ctr" fontAlgn="b">
                        <a:buNone/>
                      </a:pPr>
                      <a:r>
                        <a:rPr lang="en-ZA" sz="1200" b="1" i="0" u="none" strike="noStrike">
                          <a:solidFill>
                            <a:srgbClr val="000000"/>
                          </a:solidFill>
                          <a:effectLst/>
                          <a:latin typeface="Calibri" panose="020F0502020204030204" pitchFamily="34" charset="0"/>
                        </a:rPr>
                        <a:t>      44 505 </a:t>
                      </a:r>
                    </a:p>
                  </a:txBody>
                  <a:tcPr marL="0" marR="0" marT="0" marB="0" anchor="ctr"/>
                </a:tc>
                <a:extLst>
                  <a:ext uri="{0D108BD9-81ED-4DB2-BD59-A6C34878D82A}">
                    <a16:rowId xmlns:a16="http://schemas.microsoft.com/office/drawing/2014/main" val="585542377"/>
                  </a:ext>
                </a:extLst>
              </a:tr>
              <a:tr h="254749">
                <a:tc>
                  <a:txBody>
                    <a:bodyPr/>
                    <a:lstStyle/>
                    <a:p>
                      <a:pPr algn="r"/>
                      <a:r>
                        <a:rPr lang="en-GB" sz="1400" b="1" dirty="0">
                          <a:effectLst/>
                          <a:latin typeface="Calibri" panose="020F0502020204030204" pitchFamily="34" charset="0"/>
                          <a:cs typeface="Calibri" panose="020F0502020204030204" pitchFamily="34" charset="0"/>
                        </a:rPr>
                        <a:t>Index</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a:txBody>
                    <a:bodyPr/>
                    <a:lstStyle/>
                    <a:p>
                      <a:pPr algn="ctr" fontAlgn="b">
                        <a:buNone/>
                      </a:pPr>
                      <a:r>
                        <a:rPr lang="en-ZA" sz="1200" b="1" i="0" u="none" strike="noStrike">
                          <a:solidFill>
                            <a:srgbClr val="000000"/>
                          </a:solidFill>
                          <a:effectLst/>
                          <a:latin typeface="Calibri" panose="020F0502020204030204" pitchFamily="34" charset="0"/>
                        </a:rPr>
                        <a:t>        100.0 </a:t>
                      </a:r>
                    </a:p>
                  </a:txBody>
                  <a:tcPr marL="0" marR="0" marT="0" marB="0" anchor="ctr"/>
                </a:tc>
                <a:tc>
                  <a:txBody>
                    <a:bodyPr/>
                    <a:lstStyle/>
                    <a:p>
                      <a:pPr algn="ctr" fontAlgn="b">
                        <a:buNone/>
                      </a:pPr>
                      <a:r>
                        <a:rPr lang="en-ZA" sz="1200" b="1" i="0" u="none" strike="noStrike">
                          <a:solidFill>
                            <a:srgbClr val="000000"/>
                          </a:solidFill>
                          <a:effectLst/>
                          <a:latin typeface="Calibri" panose="020F0502020204030204" pitchFamily="34" charset="0"/>
                        </a:rPr>
                        <a:t>          99.7 </a:t>
                      </a:r>
                    </a:p>
                  </a:txBody>
                  <a:tcPr marL="0" marR="0" marT="0" marB="0" anchor="ctr"/>
                </a:tc>
                <a:tc>
                  <a:txBody>
                    <a:bodyPr/>
                    <a:lstStyle/>
                    <a:p>
                      <a:pPr algn="ctr" fontAlgn="b">
                        <a:buNone/>
                      </a:pPr>
                      <a:r>
                        <a:rPr lang="en-ZA" sz="1200" b="1" i="0" u="none" strike="noStrike">
                          <a:solidFill>
                            <a:srgbClr val="000000"/>
                          </a:solidFill>
                          <a:effectLst/>
                          <a:latin typeface="Calibri" panose="020F0502020204030204" pitchFamily="34" charset="0"/>
                        </a:rPr>
                        <a:t>          99.8 </a:t>
                      </a:r>
                    </a:p>
                  </a:txBody>
                  <a:tcPr marL="0" marR="0" marT="0" marB="0" anchor="ctr"/>
                </a:tc>
                <a:tc>
                  <a:txBody>
                    <a:bodyPr/>
                    <a:lstStyle/>
                    <a:p>
                      <a:pPr algn="ctr" fontAlgn="b">
                        <a:buNone/>
                      </a:pPr>
                      <a:r>
                        <a:rPr lang="en-ZA" sz="1200" b="1" i="0" u="none" strike="noStrike">
                          <a:solidFill>
                            <a:srgbClr val="000000"/>
                          </a:solidFill>
                          <a:effectLst/>
                          <a:latin typeface="Calibri" panose="020F0502020204030204" pitchFamily="34" charset="0"/>
                        </a:rPr>
                        <a:t>        101.4 </a:t>
                      </a:r>
                    </a:p>
                  </a:txBody>
                  <a:tcPr marL="0" marR="0" marT="0" marB="0" anchor="ctr"/>
                </a:tc>
                <a:tc>
                  <a:txBody>
                    <a:bodyPr/>
                    <a:lstStyle/>
                    <a:p>
                      <a:pPr algn="ctr" fontAlgn="b">
                        <a:buNone/>
                      </a:pPr>
                      <a:r>
                        <a:rPr lang="en-ZA" sz="1200" b="1" i="0" u="none" strike="noStrike" dirty="0">
                          <a:solidFill>
                            <a:srgbClr val="000000"/>
                          </a:solidFill>
                          <a:effectLst/>
                          <a:latin typeface="Calibri" panose="020F0502020204030204" pitchFamily="34" charset="0"/>
                        </a:rPr>
                        <a:t>        101.3 </a:t>
                      </a:r>
                    </a:p>
                  </a:txBody>
                  <a:tcPr marL="0" marR="0" marT="0" marB="0" anchor="ctr"/>
                </a:tc>
                <a:extLst>
                  <a:ext uri="{0D108BD9-81ED-4DB2-BD59-A6C34878D82A}">
                    <a16:rowId xmlns:a16="http://schemas.microsoft.com/office/drawing/2014/main" val="2714757430"/>
                  </a:ext>
                </a:extLst>
              </a:tr>
              <a:tr h="254749">
                <a:tc>
                  <a:txBody>
                    <a:bodyPr/>
                    <a:lstStyle/>
                    <a:p>
                      <a:r>
                        <a:rPr lang="en-GB" sz="1400" b="1">
                          <a:effectLst/>
                          <a:latin typeface="Calibri" panose="020F0502020204030204" pitchFamily="34" charset="0"/>
                          <a:cs typeface="Calibri" panose="020F0502020204030204" pitchFamily="34" charset="0"/>
                        </a:rPr>
                        <a:t>Cheddar</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a:txBody>
                    <a:bodyPr/>
                    <a:lstStyle/>
                    <a:p>
                      <a:pPr algn="ctr">
                        <a:buNone/>
                      </a:pP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ZA" sz="2000" b="1"/>
                    </a:p>
                  </a:txBody>
                  <a:tcPr marL="68580" marR="68580" marT="0" marB="0" anchor="ctr"/>
                </a:tc>
                <a:tc>
                  <a:txBody>
                    <a:bodyPr/>
                    <a:lstStyle/>
                    <a:p>
                      <a:pPr algn="ctr">
                        <a:buNone/>
                      </a:pP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1770000"/>
                  </a:ext>
                </a:extLst>
              </a:tr>
              <a:tr h="254749">
                <a:tc>
                  <a:txBody>
                    <a:bodyPr/>
                    <a:lstStyle/>
                    <a:p>
                      <a:pPr algn="r"/>
                      <a:r>
                        <a:rPr lang="en-GB" sz="1400" b="1" dirty="0">
                          <a:effectLst/>
                          <a:latin typeface="Calibri" panose="020F0502020204030204" pitchFamily="34" charset="0"/>
                          <a:cs typeface="Calibri" panose="020F0502020204030204" pitchFamily="34" charset="0"/>
                        </a:rPr>
                        <a:t>PRICE: $</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a:txBody>
                    <a:bodyPr/>
                    <a:lstStyle/>
                    <a:p>
                      <a:pPr algn="ctr" fontAlgn="b">
                        <a:buNone/>
                      </a:pPr>
                      <a:r>
                        <a:rPr lang="en-ZA" sz="1200" b="1" i="0" u="none" strike="noStrike" dirty="0">
                          <a:solidFill>
                            <a:srgbClr val="000000"/>
                          </a:solidFill>
                          <a:effectLst/>
                          <a:latin typeface="Calibri" panose="020F0502020204030204" pitchFamily="34" charset="0"/>
                        </a:rPr>
                        <a:t>        4 475 </a:t>
                      </a:r>
                    </a:p>
                  </a:txBody>
                  <a:tcPr marL="0" marR="0" marT="0" marB="0" anchor="ctr"/>
                </a:tc>
                <a:tc>
                  <a:txBody>
                    <a:bodyPr/>
                    <a:lstStyle/>
                    <a:p>
                      <a:pPr algn="ctr" fontAlgn="b">
                        <a:buNone/>
                      </a:pPr>
                      <a:r>
                        <a:rPr lang="en-ZA" sz="1200" b="1" i="0" u="none" strike="noStrike" dirty="0">
                          <a:solidFill>
                            <a:srgbClr val="000000"/>
                          </a:solidFill>
                          <a:effectLst/>
                          <a:latin typeface="Calibri" panose="020F0502020204030204" pitchFamily="34" charset="0"/>
                        </a:rPr>
                        <a:t>        4 441 </a:t>
                      </a:r>
                    </a:p>
                  </a:txBody>
                  <a:tcPr marL="0" marR="0" marT="0" marB="0" anchor="ctr"/>
                </a:tc>
                <a:tc>
                  <a:txBody>
                    <a:bodyPr/>
                    <a:lstStyle/>
                    <a:p>
                      <a:pPr algn="ctr" fontAlgn="b">
                        <a:buNone/>
                      </a:pPr>
                      <a:r>
                        <a:rPr lang="en-ZA" sz="1200" b="1" i="0" u="none" strike="noStrike">
                          <a:solidFill>
                            <a:srgbClr val="000000"/>
                          </a:solidFill>
                          <a:effectLst/>
                          <a:latin typeface="Calibri" panose="020F0502020204030204" pitchFamily="34" charset="0"/>
                        </a:rPr>
                        <a:t>        4 458 </a:t>
                      </a:r>
                    </a:p>
                  </a:txBody>
                  <a:tcPr marL="0" marR="0" marT="0" marB="0" anchor="ctr"/>
                </a:tc>
                <a:tc>
                  <a:txBody>
                    <a:bodyPr/>
                    <a:lstStyle/>
                    <a:p>
                      <a:pPr algn="ctr" fontAlgn="b">
                        <a:buNone/>
                      </a:pPr>
                      <a:r>
                        <a:rPr lang="en-ZA" sz="1200" b="1" i="0" u="none" strike="noStrike">
                          <a:solidFill>
                            <a:srgbClr val="000000"/>
                          </a:solidFill>
                          <a:effectLst/>
                          <a:latin typeface="Calibri" panose="020F0502020204030204" pitchFamily="34" charset="0"/>
                        </a:rPr>
                        <a:t>        4 420 </a:t>
                      </a:r>
                    </a:p>
                  </a:txBody>
                  <a:tcPr marL="0" marR="0" marT="0" marB="0" anchor="ctr"/>
                </a:tc>
                <a:tc>
                  <a:txBody>
                    <a:bodyPr/>
                    <a:lstStyle/>
                    <a:p>
                      <a:pPr algn="ctr" fontAlgn="b">
                        <a:buNone/>
                      </a:pPr>
                      <a:r>
                        <a:rPr lang="en-ZA" sz="1200" b="1" i="0" u="none" strike="noStrike">
                          <a:solidFill>
                            <a:srgbClr val="000000"/>
                          </a:solidFill>
                          <a:effectLst/>
                          <a:latin typeface="Calibri" panose="020F0502020204030204" pitchFamily="34" charset="0"/>
                        </a:rPr>
                        <a:t>        4 486 </a:t>
                      </a:r>
                    </a:p>
                  </a:txBody>
                  <a:tcPr marL="0" marR="0" marT="0" marB="0" anchor="ctr"/>
                </a:tc>
                <a:extLst>
                  <a:ext uri="{0D108BD9-81ED-4DB2-BD59-A6C34878D82A}">
                    <a16:rowId xmlns:a16="http://schemas.microsoft.com/office/drawing/2014/main" val="1582822953"/>
                  </a:ext>
                </a:extLst>
              </a:tr>
              <a:tr h="254749">
                <a:tc>
                  <a:txBody>
                    <a:bodyPr/>
                    <a:lstStyle/>
                    <a:p>
                      <a:pPr algn="r"/>
                      <a:r>
                        <a:rPr lang="en-GB" sz="1400" b="1" dirty="0">
                          <a:effectLst/>
                          <a:latin typeface="Calibri" panose="020F0502020204030204" pitchFamily="34" charset="0"/>
                          <a:cs typeface="Calibri" panose="020F0502020204030204" pitchFamily="34" charset="0"/>
                        </a:rPr>
                        <a:t>PRICE: R</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a:txBody>
                    <a:bodyPr/>
                    <a:lstStyle/>
                    <a:p>
                      <a:pPr algn="ctr" fontAlgn="b">
                        <a:buNone/>
                      </a:pPr>
                      <a:r>
                        <a:rPr lang="en-ZA" sz="1200" b="1" i="0" u="none" strike="noStrike">
                          <a:solidFill>
                            <a:srgbClr val="000000"/>
                          </a:solidFill>
                          <a:effectLst/>
                          <a:latin typeface="Calibri" panose="020F0502020204030204" pitchFamily="34" charset="0"/>
                        </a:rPr>
                        <a:t>      76 836 </a:t>
                      </a:r>
                    </a:p>
                  </a:txBody>
                  <a:tcPr marL="0" marR="0" marT="0" marB="0" anchor="ctr"/>
                </a:tc>
                <a:tc>
                  <a:txBody>
                    <a:bodyPr/>
                    <a:lstStyle/>
                    <a:p>
                      <a:pPr algn="ctr" fontAlgn="b">
                        <a:buNone/>
                      </a:pPr>
                      <a:r>
                        <a:rPr lang="en-ZA" sz="1200" b="1" i="0" u="none" strike="noStrike">
                          <a:solidFill>
                            <a:srgbClr val="000000"/>
                          </a:solidFill>
                          <a:effectLst/>
                          <a:latin typeface="Calibri" panose="020F0502020204030204" pitchFamily="34" charset="0"/>
                        </a:rPr>
                        <a:t>      76 252 </a:t>
                      </a:r>
                    </a:p>
                  </a:txBody>
                  <a:tcPr marL="0" marR="0" marT="0" marB="0" anchor="ctr"/>
                </a:tc>
                <a:tc>
                  <a:txBody>
                    <a:bodyPr/>
                    <a:lstStyle/>
                    <a:p>
                      <a:pPr algn="ctr" fontAlgn="b">
                        <a:buNone/>
                      </a:pPr>
                      <a:r>
                        <a:rPr lang="en-ZA" sz="1200" b="1" i="0" u="none" strike="noStrike" dirty="0">
                          <a:solidFill>
                            <a:srgbClr val="000000"/>
                          </a:solidFill>
                          <a:effectLst/>
                          <a:latin typeface="Calibri" panose="020F0502020204030204" pitchFamily="34" charset="0"/>
                        </a:rPr>
                        <a:t>      76 544 </a:t>
                      </a:r>
                    </a:p>
                  </a:txBody>
                  <a:tcPr marL="0" marR="0" marT="0" marB="0" anchor="ctr"/>
                </a:tc>
                <a:tc>
                  <a:txBody>
                    <a:bodyPr/>
                    <a:lstStyle/>
                    <a:p>
                      <a:pPr algn="ctr" fontAlgn="b">
                        <a:buNone/>
                      </a:pPr>
                      <a:r>
                        <a:rPr lang="en-ZA" sz="1200" b="1" i="0" u="none" strike="noStrike" dirty="0">
                          <a:solidFill>
                            <a:srgbClr val="000000"/>
                          </a:solidFill>
                          <a:effectLst/>
                          <a:latin typeface="Calibri" panose="020F0502020204030204" pitchFamily="34" charset="0"/>
                        </a:rPr>
                        <a:t>      75 891 </a:t>
                      </a:r>
                    </a:p>
                  </a:txBody>
                  <a:tcPr marL="0" marR="0" marT="0" marB="0" anchor="ctr"/>
                </a:tc>
                <a:tc>
                  <a:txBody>
                    <a:bodyPr/>
                    <a:lstStyle/>
                    <a:p>
                      <a:pPr algn="ctr" fontAlgn="b">
                        <a:buNone/>
                      </a:pPr>
                      <a:r>
                        <a:rPr lang="en-ZA" sz="1200" b="1" i="0" u="none" strike="noStrike">
                          <a:solidFill>
                            <a:srgbClr val="000000"/>
                          </a:solidFill>
                          <a:effectLst/>
                          <a:latin typeface="Calibri" panose="020F0502020204030204" pitchFamily="34" charset="0"/>
                        </a:rPr>
                        <a:t>      77 025 </a:t>
                      </a:r>
                    </a:p>
                  </a:txBody>
                  <a:tcPr marL="0" marR="0" marT="0" marB="0" anchor="ctr"/>
                </a:tc>
                <a:extLst>
                  <a:ext uri="{0D108BD9-81ED-4DB2-BD59-A6C34878D82A}">
                    <a16:rowId xmlns:a16="http://schemas.microsoft.com/office/drawing/2014/main" val="3400214139"/>
                  </a:ext>
                </a:extLst>
              </a:tr>
              <a:tr h="254749">
                <a:tc>
                  <a:txBody>
                    <a:bodyPr/>
                    <a:lstStyle/>
                    <a:p>
                      <a:pPr algn="r"/>
                      <a:r>
                        <a:rPr lang="en-GB" sz="1400" b="1" dirty="0">
                          <a:effectLst/>
                          <a:latin typeface="Calibri" panose="020F0502020204030204" pitchFamily="34" charset="0"/>
                          <a:cs typeface="Calibri" panose="020F0502020204030204" pitchFamily="34" charset="0"/>
                        </a:rPr>
                        <a:t>Index</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a:txBody>
                    <a:bodyPr/>
                    <a:lstStyle/>
                    <a:p>
                      <a:pPr algn="ctr" fontAlgn="b">
                        <a:buNone/>
                      </a:pPr>
                      <a:r>
                        <a:rPr lang="en-ZA" sz="1200" b="1" i="0" u="none" strike="noStrike">
                          <a:solidFill>
                            <a:srgbClr val="000000"/>
                          </a:solidFill>
                          <a:effectLst/>
                          <a:latin typeface="Calibri" panose="020F0502020204030204" pitchFamily="34" charset="0"/>
                        </a:rPr>
                        <a:t>        100.0 </a:t>
                      </a:r>
                    </a:p>
                  </a:txBody>
                  <a:tcPr marL="0" marR="0" marT="0" marB="0" anchor="ctr"/>
                </a:tc>
                <a:tc>
                  <a:txBody>
                    <a:bodyPr/>
                    <a:lstStyle/>
                    <a:p>
                      <a:pPr algn="ctr" fontAlgn="b">
                        <a:buNone/>
                      </a:pPr>
                      <a:r>
                        <a:rPr lang="en-ZA" sz="1200" b="1" i="0" u="none" strike="noStrike">
                          <a:solidFill>
                            <a:srgbClr val="000000"/>
                          </a:solidFill>
                          <a:effectLst/>
                          <a:latin typeface="Calibri" panose="020F0502020204030204" pitchFamily="34" charset="0"/>
                        </a:rPr>
                        <a:t>          99.2 </a:t>
                      </a:r>
                    </a:p>
                  </a:txBody>
                  <a:tcPr marL="0" marR="0" marT="0" marB="0" anchor="ctr"/>
                </a:tc>
                <a:tc>
                  <a:txBody>
                    <a:bodyPr/>
                    <a:lstStyle/>
                    <a:p>
                      <a:pPr algn="ctr" fontAlgn="b">
                        <a:buNone/>
                      </a:pPr>
                      <a:r>
                        <a:rPr lang="en-ZA" sz="1200" b="1" i="0" u="none" strike="noStrike">
                          <a:solidFill>
                            <a:srgbClr val="000000"/>
                          </a:solidFill>
                          <a:effectLst/>
                          <a:latin typeface="Calibri" panose="020F0502020204030204" pitchFamily="34" charset="0"/>
                        </a:rPr>
                        <a:t>          99.6 </a:t>
                      </a:r>
                    </a:p>
                  </a:txBody>
                  <a:tcPr marL="0" marR="0" marT="0" marB="0" anchor="ctr"/>
                </a:tc>
                <a:tc>
                  <a:txBody>
                    <a:bodyPr/>
                    <a:lstStyle/>
                    <a:p>
                      <a:pPr algn="ctr" fontAlgn="b">
                        <a:buNone/>
                      </a:pPr>
                      <a:r>
                        <a:rPr lang="en-ZA" sz="1200" b="1" i="0" u="none" strike="noStrike" dirty="0">
                          <a:solidFill>
                            <a:srgbClr val="000000"/>
                          </a:solidFill>
                          <a:effectLst/>
                          <a:latin typeface="Calibri" panose="020F0502020204030204" pitchFamily="34" charset="0"/>
                        </a:rPr>
                        <a:t>          98.8 </a:t>
                      </a:r>
                    </a:p>
                  </a:txBody>
                  <a:tcPr marL="0" marR="0" marT="0" marB="0" anchor="ctr"/>
                </a:tc>
                <a:tc>
                  <a:txBody>
                    <a:bodyPr/>
                    <a:lstStyle/>
                    <a:p>
                      <a:pPr algn="ctr" fontAlgn="b">
                        <a:buNone/>
                      </a:pPr>
                      <a:r>
                        <a:rPr lang="en-ZA" sz="1200" b="1" i="0" u="none" strike="noStrike" dirty="0">
                          <a:solidFill>
                            <a:srgbClr val="000000"/>
                          </a:solidFill>
                          <a:effectLst/>
                          <a:latin typeface="Calibri" panose="020F0502020204030204" pitchFamily="34" charset="0"/>
                        </a:rPr>
                        <a:t>        100.2 </a:t>
                      </a:r>
                    </a:p>
                  </a:txBody>
                  <a:tcPr marL="0" marR="0" marT="0" marB="0" anchor="ctr"/>
                </a:tc>
                <a:extLst>
                  <a:ext uri="{0D108BD9-81ED-4DB2-BD59-A6C34878D82A}">
                    <a16:rowId xmlns:a16="http://schemas.microsoft.com/office/drawing/2014/main" val="789141707"/>
                  </a:ext>
                </a:extLst>
              </a:tr>
              <a:tr h="254749">
                <a:tc>
                  <a:txBody>
                    <a:bodyPr/>
                    <a:lstStyle/>
                    <a:p>
                      <a:r>
                        <a:rPr lang="en-GB" sz="1400" b="1" dirty="0">
                          <a:effectLst/>
                          <a:latin typeface="Calibri" panose="020F0502020204030204" pitchFamily="34" charset="0"/>
                          <a:cs typeface="Calibri" panose="020F0502020204030204" pitchFamily="34" charset="0"/>
                        </a:rPr>
                        <a:t>Butter</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a:txBody>
                    <a:bodyPr/>
                    <a:lstStyle/>
                    <a:p>
                      <a:pPr algn="ctr">
                        <a:buNone/>
                      </a:pP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en-ZA" sz="2000" b="1"/>
                    </a:p>
                  </a:txBody>
                  <a:tcPr marL="68580" marR="68580" marT="0" marB="0" anchor="ctr"/>
                </a:tc>
                <a:tc>
                  <a:txBody>
                    <a:bodyPr/>
                    <a:lstStyle/>
                    <a:p>
                      <a:pPr algn="ctr">
                        <a:buNone/>
                      </a:pP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buNone/>
                      </a:pP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60436700"/>
                  </a:ext>
                </a:extLst>
              </a:tr>
              <a:tr h="254749">
                <a:tc>
                  <a:txBody>
                    <a:bodyPr/>
                    <a:lstStyle/>
                    <a:p>
                      <a:pPr algn="r"/>
                      <a:r>
                        <a:rPr lang="en-GB" sz="1400" b="1" dirty="0">
                          <a:effectLst/>
                          <a:latin typeface="Calibri" panose="020F0502020204030204" pitchFamily="34" charset="0"/>
                          <a:cs typeface="Calibri" panose="020F0502020204030204" pitchFamily="34" charset="0"/>
                        </a:rPr>
                        <a:t>PRICE: $</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a:txBody>
                    <a:bodyPr/>
                    <a:lstStyle/>
                    <a:p>
                      <a:pPr algn="ctr" fontAlgn="ctr">
                        <a:buNone/>
                      </a:pPr>
                      <a:r>
                        <a:rPr lang="en-ZA" sz="1200" b="1" i="0" u="none" strike="noStrike" dirty="0">
                          <a:solidFill>
                            <a:srgbClr val="000000"/>
                          </a:solidFill>
                          <a:effectLst/>
                          <a:latin typeface="Calibri" panose="020F0502020204030204" pitchFamily="34" charset="0"/>
                        </a:rPr>
                        <a:t>        6 367 </a:t>
                      </a:r>
                    </a:p>
                  </a:txBody>
                  <a:tcPr marL="0" marR="0" marT="0" marB="0" anchor="ctr"/>
                </a:tc>
                <a:tc>
                  <a:txBody>
                    <a:bodyPr/>
                    <a:lstStyle/>
                    <a:p>
                      <a:pPr algn="ctr" fontAlgn="ctr">
                        <a:buNone/>
                      </a:pPr>
                      <a:r>
                        <a:rPr lang="en-ZA" sz="1200" b="1" i="0" u="none" strike="noStrike">
                          <a:solidFill>
                            <a:srgbClr val="000000"/>
                          </a:solidFill>
                          <a:effectLst/>
                          <a:latin typeface="Calibri" panose="020F0502020204030204" pitchFamily="34" charset="0"/>
                        </a:rPr>
                        <a:t>        6 341 </a:t>
                      </a:r>
                    </a:p>
                  </a:txBody>
                  <a:tcPr marL="0" marR="0" marT="0" marB="0" anchor="ctr"/>
                </a:tc>
                <a:tc>
                  <a:txBody>
                    <a:bodyPr/>
                    <a:lstStyle/>
                    <a:p>
                      <a:pPr algn="ctr" fontAlgn="ctr">
                        <a:buNone/>
                      </a:pPr>
                      <a:r>
                        <a:rPr lang="en-ZA" sz="1200" b="1" i="0" u="none" strike="noStrike">
                          <a:solidFill>
                            <a:srgbClr val="000000"/>
                          </a:solidFill>
                          <a:effectLst/>
                          <a:latin typeface="Calibri" panose="020F0502020204030204" pitchFamily="34" charset="0"/>
                        </a:rPr>
                        <a:t>        6 354 </a:t>
                      </a:r>
                    </a:p>
                  </a:txBody>
                  <a:tcPr marL="0" marR="0" marT="0" marB="0" anchor="ctr"/>
                </a:tc>
                <a:tc>
                  <a:txBody>
                    <a:bodyPr/>
                    <a:lstStyle/>
                    <a:p>
                      <a:pPr algn="ctr" fontAlgn="ctr">
                        <a:buNone/>
                      </a:pPr>
                      <a:r>
                        <a:rPr lang="en-ZA" sz="1200" b="1" i="0" u="none" strike="noStrike">
                          <a:solidFill>
                            <a:srgbClr val="000000"/>
                          </a:solidFill>
                          <a:effectLst/>
                          <a:latin typeface="Calibri" panose="020F0502020204030204" pitchFamily="34" charset="0"/>
                        </a:rPr>
                        <a:t>        6 485 </a:t>
                      </a:r>
                    </a:p>
                  </a:txBody>
                  <a:tcPr marL="0" marR="0" marT="0" marB="0" anchor="ctr"/>
                </a:tc>
                <a:tc>
                  <a:txBody>
                    <a:bodyPr/>
                    <a:lstStyle/>
                    <a:p>
                      <a:pPr algn="ctr" fontAlgn="ctr">
                        <a:buNone/>
                      </a:pPr>
                      <a:r>
                        <a:rPr lang="en-ZA" sz="1200" b="1" i="0" u="none" strike="noStrike" dirty="0">
                          <a:solidFill>
                            <a:srgbClr val="000000"/>
                          </a:solidFill>
                          <a:effectLst/>
                          <a:latin typeface="Calibri" panose="020F0502020204030204" pitchFamily="34" charset="0"/>
                        </a:rPr>
                        <a:t>        6 606 </a:t>
                      </a:r>
                    </a:p>
                  </a:txBody>
                  <a:tcPr marL="0" marR="0" marT="0" marB="0" anchor="ctr"/>
                </a:tc>
                <a:extLst>
                  <a:ext uri="{0D108BD9-81ED-4DB2-BD59-A6C34878D82A}">
                    <a16:rowId xmlns:a16="http://schemas.microsoft.com/office/drawing/2014/main" val="1638912964"/>
                  </a:ext>
                </a:extLst>
              </a:tr>
              <a:tr h="254749">
                <a:tc>
                  <a:txBody>
                    <a:bodyPr/>
                    <a:lstStyle/>
                    <a:p>
                      <a:pPr algn="r"/>
                      <a:r>
                        <a:rPr lang="en-GB" sz="1400" b="1" dirty="0">
                          <a:effectLst/>
                          <a:latin typeface="Calibri" panose="020F0502020204030204" pitchFamily="34" charset="0"/>
                          <a:cs typeface="Calibri" panose="020F0502020204030204" pitchFamily="34" charset="0"/>
                        </a:rPr>
                        <a:t>PRICE: R</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a:txBody>
                    <a:bodyPr/>
                    <a:lstStyle/>
                    <a:p>
                      <a:pPr algn="ctr" fontAlgn="b">
                        <a:buNone/>
                      </a:pPr>
                      <a:r>
                        <a:rPr lang="en-ZA" sz="1200" b="1" i="0" u="none" strike="noStrike">
                          <a:solidFill>
                            <a:srgbClr val="000000"/>
                          </a:solidFill>
                          <a:effectLst/>
                          <a:latin typeface="Calibri" panose="020F0502020204030204" pitchFamily="34" charset="0"/>
                        </a:rPr>
                        <a:t>   109 321 </a:t>
                      </a:r>
                    </a:p>
                  </a:txBody>
                  <a:tcPr marL="0" marR="0" marT="0" marB="0" anchor="ctr"/>
                </a:tc>
                <a:tc>
                  <a:txBody>
                    <a:bodyPr/>
                    <a:lstStyle/>
                    <a:p>
                      <a:pPr algn="ctr" fontAlgn="b">
                        <a:buNone/>
                      </a:pPr>
                      <a:r>
                        <a:rPr lang="en-ZA" sz="1200" b="1" i="0" u="none" strike="noStrike" dirty="0">
                          <a:solidFill>
                            <a:srgbClr val="000000"/>
                          </a:solidFill>
                          <a:effectLst/>
                          <a:latin typeface="Calibri" panose="020F0502020204030204" pitchFamily="34" charset="0"/>
                        </a:rPr>
                        <a:t>   108 875 </a:t>
                      </a:r>
                    </a:p>
                  </a:txBody>
                  <a:tcPr marL="0" marR="0" marT="0" marB="0" anchor="ctr"/>
                </a:tc>
                <a:tc>
                  <a:txBody>
                    <a:bodyPr/>
                    <a:lstStyle/>
                    <a:p>
                      <a:pPr algn="ctr" fontAlgn="b">
                        <a:buNone/>
                      </a:pPr>
                      <a:r>
                        <a:rPr lang="en-ZA" sz="1200" b="1" i="0" u="none" strike="noStrike">
                          <a:solidFill>
                            <a:srgbClr val="000000"/>
                          </a:solidFill>
                          <a:effectLst/>
                          <a:latin typeface="Calibri" panose="020F0502020204030204" pitchFamily="34" charset="0"/>
                        </a:rPr>
                        <a:t>   109 098 </a:t>
                      </a:r>
                    </a:p>
                  </a:txBody>
                  <a:tcPr marL="0" marR="0" marT="0" marB="0" anchor="ctr"/>
                </a:tc>
                <a:tc>
                  <a:txBody>
                    <a:bodyPr/>
                    <a:lstStyle/>
                    <a:p>
                      <a:pPr algn="ctr" fontAlgn="b">
                        <a:buNone/>
                      </a:pPr>
                      <a:r>
                        <a:rPr lang="en-ZA" sz="1200" b="1" i="0" u="none" strike="noStrike">
                          <a:solidFill>
                            <a:srgbClr val="000000"/>
                          </a:solidFill>
                          <a:effectLst/>
                          <a:latin typeface="Calibri" panose="020F0502020204030204" pitchFamily="34" charset="0"/>
                        </a:rPr>
                        <a:t>   111 347 </a:t>
                      </a:r>
                    </a:p>
                  </a:txBody>
                  <a:tcPr marL="0" marR="0" marT="0" marB="0" anchor="ctr"/>
                </a:tc>
                <a:tc>
                  <a:txBody>
                    <a:bodyPr/>
                    <a:lstStyle/>
                    <a:p>
                      <a:pPr algn="ctr" fontAlgn="b">
                        <a:buNone/>
                      </a:pPr>
                      <a:r>
                        <a:rPr lang="en-ZA" sz="1200" b="1" i="0" u="none" strike="noStrike" dirty="0">
                          <a:solidFill>
                            <a:srgbClr val="000000"/>
                          </a:solidFill>
                          <a:effectLst/>
                          <a:latin typeface="Calibri" panose="020F0502020204030204" pitchFamily="34" charset="0"/>
                        </a:rPr>
                        <a:t>   113 425 </a:t>
                      </a:r>
                    </a:p>
                  </a:txBody>
                  <a:tcPr marL="0" marR="0" marT="0" marB="0" anchor="ctr"/>
                </a:tc>
                <a:extLst>
                  <a:ext uri="{0D108BD9-81ED-4DB2-BD59-A6C34878D82A}">
                    <a16:rowId xmlns:a16="http://schemas.microsoft.com/office/drawing/2014/main" val="2158177052"/>
                  </a:ext>
                </a:extLst>
              </a:tr>
              <a:tr h="223112">
                <a:tc>
                  <a:txBody>
                    <a:bodyPr/>
                    <a:lstStyle/>
                    <a:p>
                      <a:pPr algn="r"/>
                      <a:r>
                        <a:rPr lang="en-GB" sz="1400" b="1" dirty="0">
                          <a:effectLst/>
                          <a:latin typeface="Calibri" panose="020F0502020204030204" pitchFamily="34" charset="0"/>
                          <a:cs typeface="Calibri" panose="020F0502020204030204" pitchFamily="34" charset="0"/>
                        </a:rPr>
                        <a:t>Index</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63491" marR="63491" marT="0" marB="0" anchor="ctr"/>
                </a:tc>
                <a:tc>
                  <a:txBody>
                    <a:bodyPr/>
                    <a:lstStyle/>
                    <a:p>
                      <a:pPr algn="ctr" fontAlgn="b">
                        <a:buNone/>
                      </a:pPr>
                      <a:r>
                        <a:rPr lang="en-ZA" sz="1200" b="1" i="0" u="none" strike="noStrike">
                          <a:solidFill>
                            <a:srgbClr val="000000"/>
                          </a:solidFill>
                          <a:effectLst/>
                          <a:latin typeface="Calibri" panose="020F0502020204030204" pitchFamily="34" charset="0"/>
                        </a:rPr>
                        <a:t>        100.0 </a:t>
                      </a:r>
                    </a:p>
                  </a:txBody>
                  <a:tcPr marL="0" marR="0" marT="0" marB="0" anchor="ctr"/>
                </a:tc>
                <a:tc>
                  <a:txBody>
                    <a:bodyPr/>
                    <a:lstStyle/>
                    <a:p>
                      <a:pPr algn="ctr" fontAlgn="b">
                        <a:buNone/>
                      </a:pPr>
                      <a:r>
                        <a:rPr lang="en-ZA" sz="1200" b="1" i="0" u="none" strike="noStrike">
                          <a:solidFill>
                            <a:srgbClr val="000000"/>
                          </a:solidFill>
                          <a:effectLst/>
                          <a:latin typeface="Calibri" panose="020F0502020204030204" pitchFamily="34" charset="0"/>
                        </a:rPr>
                        <a:t>          99.6 </a:t>
                      </a:r>
                    </a:p>
                  </a:txBody>
                  <a:tcPr marL="0" marR="0" marT="0" marB="0" anchor="ctr"/>
                </a:tc>
                <a:tc>
                  <a:txBody>
                    <a:bodyPr/>
                    <a:lstStyle/>
                    <a:p>
                      <a:pPr algn="ctr" fontAlgn="b">
                        <a:buNone/>
                      </a:pPr>
                      <a:r>
                        <a:rPr lang="en-ZA" sz="1200" b="1" i="0" u="none" strike="noStrike" dirty="0">
                          <a:solidFill>
                            <a:srgbClr val="000000"/>
                          </a:solidFill>
                          <a:effectLst/>
                          <a:latin typeface="Calibri" panose="020F0502020204030204" pitchFamily="34" charset="0"/>
                        </a:rPr>
                        <a:t>          99.8 </a:t>
                      </a:r>
                    </a:p>
                  </a:txBody>
                  <a:tcPr marL="0" marR="0" marT="0" marB="0" anchor="ctr"/>
                </a:tc>
                <a:tc>
                  <a:txBody>
                    <a:bodyPr/>
                    <a:lstStyle/>
                    <a:p>
                      <a:pPr algn="ctr" fontAlgn="b">
                        <a:buNone/>
                      </a:pPr>
                      <a:r>
                        <a:rPr lang="en-ZA" sz="1200" b="1" i="0" u="none" strike="noStrike" dirty="0">
                          <a:solidFill>
                            <a:srgbClr val="000000"/>
                          </a:solidFill>
                          <a:effectLst/>
                          <a:latin typeface="Calibri" panose="020F0502020204030204" pitchFamily="34" charset="0"/>
                        </a:rPr>
                        <a:t>        101.9 </a:t>
                      </a:r>
                    </a:p>
                  </a:txBody>
                  <a:tcPr marL="0" marR="0" marT="0" marB="0" anchor="ctr"/>
                </a:tc>
                <a:tc>
                  <a:txBody>
                    <a:bodyPr/>
                    <a:lstStyle/>
                    <a:p>
                      <a:pPr algn="ctr" fontAlgn="b">
                        <a:buNone/>
                      </a:pPr>
                      <a:r>
                        <a:rPr lang="en-ZA" sz="1200" b="1" i="0" u="none" strike="noStrike" dirty="0">
                          <a:solidFill>
                            <a:srgbClr val="000000"/>
                          </a:solidFill>
                          <a:effectLst/>
                          <a:latin typeface="Calibri" panose="020F0502020204030204" pitchFamily="34" charset="0"/>
                        </a:rPr>
                        <a:t>        103.8 </a:t>
                      </a:r>
                    </a:p>
                  </a:txBody>
                  <a:tcPr marL="0" marR="0" marT="0" marB="0" anchor="ctr"/>
                </a:tc>
                <a:extLst>
                  <a:ext uri="{0D108BD9-81ED-4DB2-BD59-A6C34878D82A}">
                    <a16:rowId xmlns:a16="http://schemas.microsoft.com/office/drawing/2014/main" val="1633135864"/>
                  </a:ext>
                </a:extLst>
              </a:tr>
            </a:tbl>
          </a:graphicData>
        </a:graphic>
      </p:graphicFrame>
    </p:spTree>
    <p:extLst>
      <p:ext uri="{BB962C8B-B14F-4D97-AF65-F5344CB8AC3E}">
        <p14:creationId xmlns:p14="http://schemas.microsoft.com/office/powerpoint/2010/main" val="1067200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51B357-4B17-3865-CB4E-D56FD161CDED}"/>
              </a:ext>
            </a:extLst>
          </p:cNvPr>
          <p:cNvSpPr txBox="1"/>
          <p:nvPr/>
        </p:nvSpPr>
        <p:spPr>
          <a:xfrm>
            <a:off x="341036" y="1474938"/>
            <a:ext cx="8682182" cy="4170372"/>
          </a:xfrm>
          <a:prstGeom prst="rect">
            <a:avLst/>
          </a:prstGeom>
          <a:noFill/>
        </p:spPr>
        <p:txBody>
          <a:bodyPr wrap="square">
            <a:spAutoFit/>
          </a:bodyPr>
          <a:lstStyle/>
          <a:p>
            <a:pPr marL="342900" indent="-342900">
              <a:spcAft>
                <a:spcPts val="450"/>
              </a:spcAft>
              <a:buFontTx/>
              <a:buChar char="-"/>
            </a:pPr>
            <a:r>
              <a:rPr lang="en-GB" sz="2000" dirty="0">
                <a:latin typeface="Calibri" panose="020F0502020204030204" pitchFamily="34" charset="0"/>
                <a:ea typeface="Calibri" panose="020F0502020204030204" pitchFamily="34" charset="0"/>
                <a:cs typeface="Calibri" panose="020F0502020204030204" pitchFamily="34" charset="0"/>
              </a:rPr>
              <a:t>Very high level of uncertainty and predictions should be viewed with caution.</a:t>
            </a:r>
          </a:p>
          <a:p>
            <a:pPr marL="342900" indent="-342900">
              <a:spcAft>
                <a:spcPts val="450"/>
              </a:spcAft>
              <a:buFontTx/>
              <a:buChar char="-"/>
            </a:pPr>
            <a:r>
              <a:rPr lang="en-GB" sz="2000" dirty="0">
                <a:latin typeface="Calibri" panose="020F0502020204030204" pitchFamily="34" charset="0"/>
                <a:ea typeface="Calibri" panose="020F0502020204030204" pitchFamily="34" charset="0"/>
                <a:cs typeface="Calibri" panose="020F0502020204030204" pitchFamily="34" charset="0"/>
              </a:rPr>
              <a:t>FAO price index increased in the 20 months up to June 2025, but decreased up to October 2025 by 8.5%, to a level 2.5% higher than in October 2024.</a:t>
            </a:r>
          </a:p>
          <a:p>
            <a:pPr marL="342900" indent="-342900">
              <a:spcAft>
                <a:spcPts val="450"/>
              </a:spcAft>
              <a:buFontTx/>
              <a:buChar char="-"/>
            </a:pPr>
            <a:r>
              <a:rPr lang="en-GB" sz="2000" dirty="0">
                <a:latin typeface="Calibri" panose="020F0502020204030204" pitchFamily="34" charset="0"/>
                <a:ea typeface="Calibri" panose="020F0502020204030204" pitchFamily="34" charset="0"/>
                <a:cs typeface="Calibri" panose="020F0502020204030204" pitchFamily="34" charset="0"/>
              </a:rPr>
              <a:t>Butter price in October 2025 is lower than the record high in the middle of 2025, but higher than the previous record high recorded in the first quarter of 2023.</a:t>
            </a:r>
          </a:p>
          <a:p>
            <a:pPr marL="342900" indent="-342900">
              <a:spcAft>
                <a:spcPts val="450"/>
              </a:spcAft>
              <a:buFontTx/>
              <a:buChar char="-"/>
            </a:pPr>
            <a:r>
              <a:rPr lang="en-GB" sz="2000" dirty="0">
                <a:latin typeface="Calibri" panose="020F0502020204030204" pitchFamily="34" charset="0"/>
                <a:ea typeface="Calibri" panose="020F0502020204030204" pitchFamily="34" charset="0"/>
                <a:cs typeface="Calibri" panose="020F0502020204030204" pitchFamily="34" charset="0"/>
              </a:rPr>
              <a:t>Future prices indicate sideways movement.</a:t>
            </a:r>
          </a:p>
          <a:p>
            <a:pPr marL="342900" indent="-342900">
              <a:spcAft>
                <a:spcPts val="450"/>
              </a:spcAft>
              <a:buFontTx/>
              <a:buChar char="-"/>
            </a:pPr>
            <a:r>
              <a:rPr lang="en-GB" sz="2000" dirty="0">
                <a:latin typeface="Calibri" panose="020F0502020204030204" pitchFamily="34" charset="0"/>
                <a:ea typeface="Calibri" panose="020F0502020204030204" pitchFamily="34" charset="0"/>
                <a:cs typeface="Calibri" panose="020F0502020204030204" pitchFamily="34" charset="0"/>
              </a:rPr>
              <a:t>Impact of dairy industry on environment remains a high-profile topic.</a:t>
            </a:r>
          </a:p>
          <a:p>
            <a:pPr marL="342900" indent="-342900">
              <a:spcAft>
                <a:spcPts val="450"/>
              </a:spcAft>
              <a:buFontTx/>
              <a:buChar char="-"/>
            </a:pPr>
            <a:r>
              <a:rPr lang="en-GB" sz="2000" dirty="0">
                <a:latin typeface="Calibri" panose="020F0502020204030204" pitchFamily="34" charset="0"/>
                <a:ea typeface="Calibri" panose="020F0502020204030204" pitchFamily="34" charset="0"/>
                <a:cs typeface="Calibri" panose="020F0502020204030204" pitchFamily="34" charset="0"/>
              </a:rPr>
              <a:t>The emergence of a more positive view about the environmental impact of the dairy industry and its important role in respect of nutrition, is visible.</a:t>
            </a:r>
          </a:p>
          <a:p>
            <a:pPr marL="342900" indent="-342900">
              <a:spcAft>
                <a:spcPts val="450"/>
              </a:spcAft>
              <a:buFontTx/>
              <a:buChar char="-"/>
            </a:pPr>
            <a:r>
              <a:rPr lang="en-GB" sz="2000" dirty="0">
                <a:latin typeface="Calibri" panose="020F0502020204030204" pitchFamily="34" charset="0"/>
                <a:ea typeface="Calibri" panose="020F0502020204030204" pitchFamily="34" charset="0"/>
                <a:cs typeface="Calibri" panose="020F0502020204030204" pitchFamily="34" charset="0"/>
              </a:rPr>
              <a:t>Development of substitutes for dairy products attended to by many, including dairy companies. </a:t>
            </a:r>
          </a:p>
        </p:txBody>
      </p:sp>
      <p:sp>
        <p:nvSpPr>
          <p:cNvPr id="7" name="TextBox 6">
            <a:extLst>
              <a:ext uri="{FF2B5EF4-FFF2-40B4-BE49-F238E27FC236}">
                <a16:creationId xmlns:a16="http://schemas.microsoft.com/office/drawing/2014/main" id="{03E8D14C-DBED-1201-5F30-E208F6410974}"/>
              </a:ext>
            </a:extLst>
          </p:cNvPr>
          <p:cNvSpPr txBox="1"/>
          <p:nvPr/>
        </p:nvSpPr>
        <p:spPr>
          <a:xfrm>
            <a:off x="561290" y="710484"/>
            <a:ext cx="8461928" cy="430887"/>
          </a:xfrm>
          <a:prstGeom prst="rect">
            <a:avLst/>
          </a:prstGeom>
          <a:noFill/>
        </p:spPr>
        <p:txBody>
          <a:bodyPr wrap="square">
            <a:spAutoFit/>
          </a:bodyPr>
          <a:lstStyle/>
          <a:p>
            <a:pPr>
              <a:spcAft>
                <a:spcPts val="450"/>
              </a:spcAft>
            </a:pPr>
            <a:r>
              <a:rPr lang="en-GB" sz="2200" b="1" u="sng" cap="all" dirty="0">
                <a:latin typeface="Calibri" panose="020F0502020204030204" pitchFamily="34" charset="0"/>
                <a:ea typeface="Calibri" panose="020F0502020204030204" pitchFamily="34" charset="0"/>
                <a:cs typeface="Calibri" panose="020F0502020204030204" pitchFamily="34" charset="0"/>
              </a:rPr>
              <a:t>Summary of conditions in the international DAIRY markets</a:t>
            </a:r>
          </a:p>
        </p:txBody>
      </p:sp>
      <p:sp>
        <p:nvSpPr>
          <p:cNvPr id="2" name="Slide Number Placeholder 1">
            <a:extLst>
              <a:ext uri="{FF2B5EF4-FFF2-40B4-BE49-F238E27FC236}">
                <a16:creationId xmlns:a16="http://schemas.microsoft.com/office/drawing/2014/main" id="{67AD6717-C5DA-87F1-872A-32BC97DEAE1D}"/>
              </a:ext>
            </a:extLst>
          </p:cNvPr>
          <p:cNvSpPr>
            <a:spLocks noGrp="1"/>
          </p:cNvSpPr>
          <p:nvPr>
            <p:ph type="sldNum" sz="quarter" idx="12"/>
          </p:nvPr>
        </p:nvSpPr>
        <p:spPr>
          <a:xfrm>
            <a:off x="8166311" y="5978877"/>
            <a:ext cx="856907" cy="669925"/>
          </a:xfrm>
        </p:spPr>
        <p:txBody>
          <a:bodyPr/>
          <a:lstStyle/>
          <a:p>
            <a:fld id="{73B850FF-6169-4056-8077-06FFA93A5366}" type="slidenum">
              <a:rPr lang="en-US" smtClean="0">
                <a:solidFill>
                  <a:schemeClr val="tx1"/>
                </a:solidFill>
              </a:rPr>
              <a:t>15</a:t>
            </a:fld>
            <a:endParaRPr lang="en-US">
              <a:solidFill>
                <a:schemeClr val="tx1"/>
              </a:solidFill>
            </a:endParaRPr>
          </a:p>
        </p:txBody>
      </p:sp>
    </p:spTree>
    <p:extLst>
      <p:ext uri="{BB962C8B-B14F-4D97-AF65-F5344CB8AC3E}">
        <p14:creationId xmlns:p14="http://schemas.microsoft.com/office/powerpoint/2010/main" val="2810452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328352" y="6508698"/>
            <a:ext cx="8485010" cy="21544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800" b="1" dirty="0">
                <a:solidFill>
                  <a:schemeClr val="tx1"/>
                </a:solidFill>
                <a:latin typeface="Calibri" pitchFamily="34" charset="0"/>
                <a:ea typeface="Calibri" pitchFamily="34" charset="0"/>
                <a:cs typeface="Arial" charset="0"/>
              </a:rPr>
              <a:t>Graph published by CLAL.it.</a:t>
            </a: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328352" y="600264"/>
            <a:ext cx="88135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Graph 5</a:t>
            </a:r>
          </a:p>
        </p:txBody>
      </p:sp>
      <p:sp>
        <p:nvSpPr>
          <p:cNvPr id="5" name="TextBox 4">
            <a:extLst>
              <a:ext uri="{FF2B5EF4-FFF2-40B4-BE49-F238E27FC236}">
                <a16:creationId xmlns:a16="http://schemas.microsoft.com/office/drawing/2014/main" id="{FEFDD0DA-6B4A-F297-6FCA-3956D9007EFE}"/>
              </a:ext>
            </a:extLst>
          </p:cNvPr>
          <p:cNvSpPr txBox="1"/>
          <p:nvPr/>
        </p:nvSpPr>
        <p:spPr>
          <a:xfrm>
            <a:off x="679207" y="166695"/>
            <a:ext cx="8190363" cy="46166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defRPr/>
            </a:pPr>
            <a:r>
              <a:rPr lang="en-US" sz="2400" b="1" dirty="0">
                <a:solidFill>
                  <a:schemeClr val="tx1"/>
                </a:solidFill>
                <a:latin typeface="Calibri" pitchFamily="34" charset="0"/>
              </a:rPr>
              <a:t>UNPROCESSED MILK MARKETS IN MAJOR DAIRY COUNTRIES</a:t>
            </a:r>
          </a:p>
        </p:txBody>
      </p:sp>
      <p:sp>
        <p:nvSpPr>
          <p:cNvPr id="9" name="Rectangle 1">
            <a:extLst>
              <a:ext uri="{FF2B5EF4-FFF2-40B4-BE49-F238E27FC236}">
                <a16:creationId xmlns:a16="http://schemas.microsoft.com/office/drawing/2014/main" id="{EC802E25-E483-F000-5C74-28486E58A022}"/>
              </a:ext>
            </a:extLst>
          </p:cNvPr>
          <p:cNvSpPr>
            <a:spLocks noChangeArrowheads="1"/>
          </p:cNvSpPr>
          <p:nvPr/>
        </p:nvSpPr>
        <p:spPr bwMode="auto">
          <a:xfrm>
            <a:off x="328352" y="935129"/>
            <a:ext cx="8892074" cy="33855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noFill/>
                </a:ln>
                <a:solidFill>
                  <a:schemeClr val="tx1"/>
                </a:solidFill>
                <a:effectLst>
                  <a:innerShdw blurRad="69850" dist="43180" dir="5400000">
                    <a:srgbClr val="000000">
                      <a:alpha val="65000"/>
                    </a:srgbClr>
                  </a:innerShdw>
                </a:effectLst>
                <a:latin typeface="Calibri" pitchFamily="34" charset="0"/>
                <a:cs typeface="Calibri" pitchFamily="34" charset="0"/>
              </a:rPr>
              <a:t>SEASONALITY OF UNPROCESSED MILK PRODUCTION IN NORTHERN AND SOUTHERN HEMISPHERES</a:t>
            </a:r>
          </a:p>
        </p:txBody>
      </p:sp>
      <p:sp>
        <p:nvSpPr>
          <p:cNvPr id="6" name="Slide Number Placeholder 5">
            <a:extLst>
              <a:ext uri="{FF2B5EF4-FFF2-40B4-BE49-F238E27FC236}">
                <a16:creationId xmlns:a16="http://schemas.microsoft.com/office/drawing/2014/main" id="{35CDC3A4-840D-35B1-1C5E-0FF23ECB2844}"/>
              </a:ext>
            </a:extLst>
          </p:cNvPr>
          <p:cNvSpPr>
            <a:spLocks noGrp="1"/>
          </p:cNvSpPr>
          <p:nvPr>
            <p:ph type="sldNum" sz="quarter" idx="12"/>
          </p:nvPr>
        </p:nvSpPr>
        <p:spPr>
          <a:xfrm>
            <a:off x="8207701" y="6054217"/>
            <a:ext cx="856907" cy="669925"/>
          </a:xfrm>
        </p:spPr>
        <p:txBody>
          <a:bodyPr/>
          <a:lstStyle/>
          <a:p>
            <a:fld id="{73B850FF-6169-4056-8077-06FFA93A5366}" type="slidenum">
              <a:rPr lang="en-US" smtClean="0">
                <a:solidFill>
                  <a:schemeClr val="tx1"/>
                </a:solidFill>
              </a:rPr>
              <a:t>16</a:t>
            </a:fld>
            <a:endParaRPr lang="en-US" dirty="0">
              <a:solidFill>
                <a:schemeClr val="tx1"/>
              </a:solidFill>
            </a:endParaRPr>
          </a:p>
        </p:txBody>
      </p:sp>
      <p:pic>
        <p:nvPicPr>
          <p:cNvPr id="7" name="Picture 6" descr="A graph showing the production of the production of the country&#10;&#10;AI-generated content may be incorrect.">
            <a:extLst>
              <a:ext uri="{FF2B5EF4-FFF2-40B4-BE49-F238E27FC236}">
                <a16:creationId xmlns:a16="http://schemas.microsoft.com/office/drawing/2014/main" id="{9442CA0F-6DBB-BDED-D027-B935317B5A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72" y="1273683"/>
            <a:ext cx="8733970" cy="4912858"/>
          </a:xfrm>
          <a:prstGeom prst="rect">
            <a:avLst/>
          </a:prstGeom>
        </p:spPr>
      </p:pic>
    </p:spTree>
    <p:extLst>
      <p:ext uri="{BB962C8B-B14F-4D97-AF65-F5344CB8AC3E}">
        <p14:creationId xmlns:p14="http://schemas.microsoft.com/office/powerpoint/2010/main" val="3965534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347530" y="6521258"/>
            <a:ext cx="8485010" cy="21544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800" b="1" dirty="0">
                <a:solidFill>
                  <a:schemeClr val="tx1"/>
                </a:solidFill>
                <a:latin typeface="Calibri" pitchFamily="34" charset="0"/>
                <a:ea typeface="Calibri" pitchFamily="34" charset="0"/>
                <a:cs typeface="Arial" charset="0"/>
              </a:rPr>
              <a:t>Graph published by EU Prices of Cows milk in Euro/100g.  Europa.eu</a:t>
            </a: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646136" y="422749"/>
            <a:ext cx="893843"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Graph 6</a:t>
            </a:r>
          </a:p>
        </p:txBody>
      </p:sp>
      <p:sp>
        <p:nvSpPr>
          <p:cNvPr id="9" name="Rectangle 1">
            <a:extLst>
              <a:ext uri="{FF2B5EF4-FFF2-40B4-BE49-F238E27FC236}">
                <a16:creationId xmlns:a16="http://schemas.microsoft.com/office/drawing/2014/main" id="{EC802E25-E483-F000-5C74-28486E58A022}"/>
              </a:ext>
            </a:extLst>
          </p:cNvPr>
          <p:cNvSpPr>
            <a:spLocks noChangeArrowheads="1"/>
          </p:cNvSpPr>
          <p:nvPr/>
        </p:nvSpPr>
        <p:spPr bwMode="auto">
          <a:xfrm>
            <a:off x="246542" y="776581"/>
            <a:ext cx="5631743" cy="33855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noFill/>
                </a:ln>
                <a:solidFill>
                  <a:schemeClr val="tx1"/>
                </a:solidFill>
                <a:effectLst>
                  <a:innerShdw blurRad="69850" dist="43180" dir="5400000">
                    <a:srgbClr val="000000">
                      <a:alpha val="65000"/>
                    </a:srgbClr>
                  </a:innerShdw>
                </a:effectLst>
                <a:latin typeface="Calibri" pitchFamily="34" charset="0"/>
                <a:cs typeface="Calibri" pitchFamily="34" charset="0"/>
              </a:rPr>
              <a:t>UNPROCESSED MILK PRICES IN THE EUROPEAN UNION</a:t>
            </a:r>
          </a:p>
        </p:txBody>
      </p:sp>
      <p:sp>
        <p:nvSpPr>
          <p:cNvPr id="3" name="Slide Number Placeholder 2">
            <a:extLst>
              <a:ext uri="{FF2B5EF4-FFF2-40B4-BE49-F238E27FC236}">
                <a16:creationId xmlns:a16="http://schemas.microsoft.com/office/drawing/2014/main" id="{4C902B33-58DC-08FF-67C3-29508A9CC6A1}"/>
              </a:ext>
            </a:extLst>
          </p:cNvPr>
          <p:cNvSpPr>
            <a:spLocks noGrp="1"/>
          </p:cNvSpPr>
          <p:nvPr>
            <p:ph type="sldNum" sz="quarter" idx="12"/>
          </p:nvPr>
        </p:nvSpPr>
        <p:spPr>
          <a:xfrm>
            <a:off x="8287093" y="6066777"/>
            <a:ext cx="856907" cy="669925"/>
          </a:xfrm>
        </p:spPr>
        <p:txBody>
          <a:bodyPr/>
          <a:lstStyle/>
          <a:p>
            <a:fld id="{73B850FF-6169-4056-8077-06FFA93A5366}" type="slidenum">
              <a:rPr lang="en-US" smtClean="0">
                <a:solidFill>
                  <a:schemeClr val="tx1"/>
                </a:solidFill>
              </a:rPr>
              <a:t>17</a:t>
            </a:fld>
            <a:endParaRPr lang="en-US" dirty="0">
              <a:solidFill>
                <a:schemeClr val="tx1"/>
              </a:solidFill>
            </a:endParaRPr>
          </a:p>
        </p:txBody>
      </p:sp>
      <p:pic>
        <p:nvPicPr>
          <p:cNvPr id="7" name="Picture 6" descr="A graph of milk prices&#10;&#10;AI-generated content may be incorrect.">
            <a:extLst>
              <a:ext uri="{FF2B5EF4-FFF2-40B4-BE49-F238E27FC236}">
                <a16:creationId xmlns:a16="http://schemas.microsoft.com/office/drawing/2014/main" id="{8784F211-3EE9-C05E-0DAD-983DA3BE5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860" y="1267171"/>
            <a:ext cx="7500233" cy="5134568"/>
          </a:xfrm>
          <a:prstGeom prst="rect">
            <a:avLst/>
          </a:prstGeom>
        </p:spPr>
      </p:pic>
    </p:spTree>
    <p:extLst>
      <p:ext uri="{BB962C8B-B14F-4D97-AF65-F5344CB8AC3E}">
        <p14:creationId xmlns:p14="http://schemas.microsoft.com/office/powerpoint/2010/main" val="4043692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329495" y="6530588"/>
            <a:ext cx="8485010" cy="21544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800" b="1" dirty="0">
                <a:solidFill>
                  <a:schemeClr val="tx1"/>
                </a:solidFill>
                <a:latin typeface="Calibri" pitchFamily="34" charset="0"/>
                <a:ea typeface="Calibri" pitchFamily="34" charset="0"/>
                <a:cs typeface="Arial" charset="0"/>
              </a:rPr>
              <a:t>Graph published by CLAL.it.</a:t>
            </a: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644994" y="451473"/>
            <a:ext cx="88135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Graph 7</a:t>
            </a:r>
          </a:p>
        </p:txBody>
      </p:sp>
      <p:sp>
        <p:nvSpPr>
          <p:cNvPr id="9" name="Rectangle 1">
            <a:extLst>
              <a:ext uri="{FF2B5EF4-FFF2-40B4-BE49-F238E27FC236}">
                <a16:creationId xmlns:a16="http://schemas.microsoft.com/office/drawing/2014/main" id="{EC802E25-E483-F000-5C74-28486E58A022}"/>
              </a:ext>
            </a:extLst>
          </p:cNvPr>
          <p:cNvSpPr>
            <a:spLocks noChangeArrowheads="1"/>
          </p:cNvSpPr>
          <p:nvPr/>
        </p:nvSpPr>
        <p:spPr bwMode="auto">
          <a:xfrm>
            <a:off x="125963" y="840092"/>
            <a:ext cx="8892074" cy="33855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US" sz="1600" b="1" dirty="0">
                <a:solidFill>
                  <a:schemeClr val="tx1"/>
                </a:solidFill>
                <a:latin typeface="Calibri" panose="020F0502020204030204" pitchFamily="34" charset="0"/>
              </a:rPr>
              <a:t>UNPROCESSED</a:t>
            </a:r>
            <a:r>
              <a:rPr lang="en-US" sz="1600" b="1" dirty="0">
                <a:ln w="1905"/>
                <a:solidFill>
                  <a:schemeClr val="tx1"/>
                </a:solidFill>
                <a:effectLst>
                  <a:innerShdw blurRad="69850" dist="43180" dir="5400000">
                    <a:srgbClr val="000000">
                      <a:alpha val="65000"/>
                    </a:srgbClr>
                  </a:innerShdw>
                </a:effectLst>
                <a:latin typeface="Calibri" pitchFamily="34" charset="0"/>
              </a:rPr>
              <a:t> MILK PRICES IN THE USA</a:t>
            </a:r>
          </a:p>
        </p:txBody>
      </p:sp>
      <p:pic>
        <p:nvPicPr>
          <p:cNvPr id="7" name="Picture 6" descr="A graph showing the growth of milk prices&#10;&#10;AI-generated content may be incorrect.">
            <a:extLst>
              <a:ext uri="{FF2B5EF4-FFF2-40B4-BE49-F238E27FC236}">
                <a16:creationId xmlns:a16="http://schemas.microsoft.com/office/drawing/2014/main" id="{11200456-C955-0DE2-7F21-23CD66BE8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837" y="1228712"/>
            <a:ext cx="8249496" cy="5021432"/>
          </a:xfrm>
          <a:prstGeom prst="rect">
            <a:avLst/>
          </a:prstGeom>
        </p:spPr>
      </p:pic>
      <p:sp>
        <p:nvSpPr>
          <p:cNvPr id="5" name="Slide Number Placeholder 4">
            <a:extLst>
              <a:ext uri="{FF2B5EF4-FFF2-40B4-BE49-F238E27FC236}">
                <a16:creationId xmlns:a16="http://schemas.microsoft.com/office/drawing/2014/main" id="{9BFBA2A0-AEB4-9A9A-0E44-FBD393D4B462}"/>
              </a:ext>
            </a:extLst>
          </p:cNvPr>
          <p:cNvSpPr>
            <a:spLocks noGrp="1"/>
          </p:cNvSpPr>
          <p:nvPr>
            <p:ph type="sldNum" sz="quarter" idx="12"/>
          </p:nvPr>
        </p:nvSpPr>
        <p:spPr>
          <a:xfrm>
            <a:off x="8389224" y="6017908"/>
            <a:ext cx="628813" cy="767687"/>
          </a:xfrm>
        </p:spPr>
        <p:txBody>
          <a:bodyPr/>
          <a:lstStyle/>
          <a:p>
            <a:fld id="{73B850FF-6169-4056-8077-06FFA93A5366}" type="slidenum">
              <a:rPr lang="en-US" smtClean="0">
                <a:solidFill>
                  <a:schemeClr val="tx1"/>
                </a:solidFill>
              </a:rPr>
              <a:t>18</a:t>
            </a:fld>
            <a:endParaRPr lang="en-US">
              <a:solidFill>
                <a:schemeClr val="tx1"/>
              </a:solidFill>
            </a:endParaRPr>
          </a:p>
        </p:txBody>
      </p:sp>
    </p:spTree>
    <p:extLst>
      <p:ext uri="{BB962C8B-B14F-4D97-AF65-F5344CB8AC3E}">
        <p14:creationId xmlns:p14="http://schemas.microsoft.com/office/powerpoint/2010/main" val="194211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51B357-4B17-3865-CB4E-D56FD161CDED}"/>
              </a:ext>
            </a:extLst>
          </p:cNvPr>
          <p:cNvSpPr txBox="1"/>
          <p:nvPr/>
        </p:nvSpPr>
        <p:spPr>
          <a:xfrm>
            <a:off x="724205" y="1595631"/>
            <a:ext cx="7970982" cy="4478149"/>
          </a:xfrm>
          <a:prstGeom prst="rect">
            <a:avLst/>
          </a:prstGeom>
          <a:noFill/>
        </p:spPr>
        <p:txBody>
          <a:bodyPr wrap="square">
            <a:spAutoFit/>
          </a:bodyPr>
          <a:lstStyle/>
          <a:p>
            <a:pPr marL="342900" indent="-342900">
              <a:spcAft>
                <a:spcPts val="450"/>
              </a:spcAft>
              <a:buFont typeface="Wingdings" panose="05000000000000000000" pitchFamily="2" charset="2"/>
              <a:buChar char="§"/>
            </a:pPr>
            <a:r>
              <a:rPr lang="en-GB" sz="2000" b="1" dirty="0">
                <a:latin typeface="Calibri" panose="020F0502020204030204" pitchFamily="34" charset="0"/>
                <a:ea typeface="Calibri" panose="020F0502020204030204" pitchFamily="34" charset="0"/>
                <a:cs typeface="Calibri" panose="020F0502020204030204" pitchFamily="34" charset="0"/>
              </a:rPr>
              <a:t>FAO expects that milk production in the world will increase by 1.8 percent per year in the next 10 years, but the production in the EU is expected to be stagnant.</a:t>
            </a:r>
          </a:p>
          <a:p>
            <a:pPr marL="342900" indent="-342900">
              <a:spcAft>
                <a:spcPts val="450"/>
              </a:spcAft>
              <a:buFont typeface="Wingdings" panose="05000000000000000000" pitchFamily="2" charset="2"/>
              <a:buChar char="§"/>
            </a:pPr>
            <a:r>
              <a:rPr lang="en-GB" sz="2000" b="1" dirty="0">
                <a:latin typeface="Calibri" panose="020F0502020204030204" pitchFamily="34" charset="0"/>
                <a:ea typeface="Calibri" panose="020F0502020204030204" pitchFamily="34" charset="0"/>
                <a:cs typeface="Calibri" panose="020F0502020204030204" pitchFamily="34" charset="0"/>
              </a:rPr>
              <a:t>Production per cow in the USA, is 4 times higher than the global average.</a:t>
            </a:r>
          </a:p>
          <a:p>
            <a:pPr marL="342900" indent="-342900">
              <a:spcAft>
                <a:spcPts val="450"/>
              </a:spcAft>
              <a:buFont typeface="Wingdings" panose="05000000000000000000" pitchFamily="2" charset="2"/>
              <a:buChar char="§"/>
            </a:pPr>
            <a:r>
              <a:rPr lang="en-GB" sz="2000" b="1" dirty="0">
                <a:latin typeface="Calibri" panose="020F0502020204030204" pitchFamily="34" charset="0"/>
                <a:ea typeface="Calibri" panose="020F0502020204030204" pitchFamily="34" charset="0"/>
                <a:cs typeface="Calibri" panose="020F0502020204030204" pitchFamily="34" charset="0"/>
              </a:rPr>
              <a:t>About 20 percent of cows are in Africa, but the production is 5% of the  world’s production.</a:t>
            </a:r>
          </a:p>
          <a:p>
            <a:pPr marL="342900" indent="-342900">
              <a:spcAft>
                <a:spcPts val="450"/>
              </a:spcAft>
              <a:buFont typeface="Wingdings" panose="05000000000000000000" pitchFamily="2" charset="2"/>
              <a:buChar char="§"/>
            </a:pPr>
            <a:r>
              <a:rPr lang="en-GB" sz="2000" b="1" dirty="0">
                <a:latin typeface="Calibri" panose="020F0502020204030204" pitchFamily="34" charset="0"/>
                <a:ea typeface="Calibri" panose="020F0502020204030204" pitchFamily="34" charset="0"/>
                <a:cs typeface="Calibri" panose="020F0502020204030204" pitchFamily="34" charset="0"/>
              </a:rPr>
              <a:t>Prices in 2024 in the USA and in EU, increased significantly.</a:t>
            </a:r>
          </a:p>
          <a:p>
            <a:pPr marL="342900" indent="-342900">
              <a:spcAft>
                <a:spcPts val="450"/>
              </a:spcAft>
              <a:buFont typeface="Wingdings" panose="05000000000000000000" pitchFamily="2" charset="2"/>
              <a:buChar char="§"/>
            </a:pPr>
            <a:r>
              <a:rPr lang="en-GB" sz="2000" b="1" dirty="0">
                <a:latin typeface="Calibri" panose="020F0502020204030204" pitchFamily="34" charset="0"/>
                <a:ea typeface="Calibri" panose="020F0502020204030204" pitchFamily="34" charset="0"/>
                <a:cs typeface="Calibri" panose="020F0502020204030204" pitchFamily="34" charset="0"/>
              </a:rPr>
              <a:t>Price in EU in January to October 2025,  moved sideways at lower levels  than in December 2024 but higher than in 2024 January to October.</a:t>
            </a:r>
            <a:endParaRPr lang="en-ZA" sz="2000" b="1" dirty="0">
              <a:latin typeface="Calibri" panose="020F0502020204030204" pitchFamily="34" charset="0"/>
              <a:ea typeface="Calibri" panose="020F0502020204030204" pitchFamily="34" charset="0"/>
              <a:cs typeface="Calibri" panose="020F0502020204030204" pitchFamily="34" charset="0"/>
            </a:endParaRPr>
          </a:p>
          <a:p>
            <a:pPr marL="342900" indent="-342900">
              <a:spcAft>
                <a:spcPts val="450"/>
              </a:spcAft>
              <a:buFont typeface="Wingdings" panose="05000000000000000000" pitchFamily="2" charset="2"/>
              <a:buChar char="§"/>
            </a:pPr>
            <a:r>
              <a:rPr lang="en-GB" sz="2000" b="1" dirty="0">
                <a:latin typeface="Calibri" panose="020F0502020204030204" pitchFamily="34" charset="0"/>
                <a:ea typeface="Calibri" panose="020F0502020204030204" pitchFamily="34" charset="0"/>
                <a:cs typeface="Calibri" panose="020F0502020204030204" pitchFamily="34" charset="0"/>
              </a:rPr>
              <a:t>Prices in the USA from January to August 2025, decreased.</a:t>
            </a:r>
          </a:p>
          <a:p>
            <a:pPr marL="342900" indent="-342900">
              <a:spcAft>
                <a:spcPts val="450"/>
              </a:spcAft>
              <a:buFont typeface="Wingdings" panose="05000000000000000000" pitchFamily="2" charset="2"/>
              <a:buChar char="§"/>
            </a:pPr>
            <a:r>
              <a:rPr lang="en-GB" sz="2000" b="1" dirty="0">
                <a:latin typeface="Calibri" panose="020F0502020204030204" pitchFamily="34" charset="0"/>
                <a:ea typeface="Calibri" panose="020F0502020204030204" pitchFamily="34" charset="0"/>
                <a:cs typeface="Calibri" panose="020F0502020204030204" pitchFamily="34" charset="0"/>
              </a:rPr>
              <a:t>Price in the USA is very volatile.</a:t>
            </a:r>
          </a:p>
        </p:txBody>
      </p:sp>
      <p:sp>
        <p:nvSpPr>
          <p:cNvPr id="7" name="TextBox 6">
            <a:extLst>
              <a:ext uri="{FF2B5EF4-FFF2-40B4-BE49-F238E27FC236}">
                <a16:creationId xmlns:a16="http://schemas.microsoft.com/office/drawing/2014/main" id="{03E8D14C-DBED-1201-5F30-E208F6410974}"/>
              </a:ext>
            </a:extLst>
          </p:cNvPr>
          <p:cNvSpPr txBox="1"/>
          <p:nvPr/>
        </p:nvSpPr>
        <p:spPr>
          <a:xfrm>
            <a:off x="724205" y="544587"/>
            <a:ext cx="8419795" cy="895117"/>
          </a:xfrm>
          <a:prstGeom prst="rect">
            <a:avLst/>
          </a:prstGeom>
          <a:noFill/>
        </p:spPr>
        <p:txBody>
          <a:bodyPr wrap="square">
            <a:spAutoFit/>
          </a:bodyPr>
          <a:lstStyle/>
          <a:p>
            <a:pPr>
              <a:spcAft>
                <a:spcPts val="450"/>
              </a:spcAft>
            </a:pPr>
            <a:r>
              <a:rPr lang="en-GB" sz="2400" b="1" u="sng" cap="all" dirty="0">
                <a:latin typeface="Calibri" panose="020F0502020204030204" pitchFamily="34" charset="0"/>
                <a:ea typeface="Calibri" panose="020F0502020204030204" pitchFamily="34" charset="0"/>
                <a:cs typeface="Calibri" panose="020F0502020204030204" pitchFamily="34" charset="0"/>
              </a:rPr>
              <a:t>Summary, unprocessed milk markets in major dairy </a:t>
            </a:r>
          </a:p>
          <a:p>
            <a:pPr>
              <a:spcAft>
                <a:spcPts val="450"/>
              </a:spcAft>
            </a:pPr>
            <a:r>
              <a:rPr lang="en-GB" sz="2400" b="1" u="sng" cap="all" dirty="0">
                <a:latin typeface="Calibri" panose="020F0502020204030204" pitchFamily="34" charset="0"/>
                <a:ea typeface="Calibri" panose="020F0502020204030204" pitchFamily="34" charset="0"/>
                <a:cs typeface="Calibri" panose="020F0502020204030204" pitchFamily="34" charset="0"/>
              </a:rPr>
              <a:t>countries:</a:t>
            </a:r>
          </a:p>
        </p:txBody>
      </p:sp>
      <p:sp>
        <p:nvSpPr>
          <p:cNvPr id="2" name="Slide Number Placeholder 1">
            <a:extLst>
              <a:ext uri="{FF2B5EF4-FFF2-40B4-BE49-F238E27FC236}">
                <a16:creationId xmlns:a16="http://schemas.microsoft.com/office/drawing/2014/main" id="{AEC55E3A-7F60-5196-BE0C-7E92C165060E}"/>
              </a:ext>
            </a:extLst>
          </p:cNvPr>
          <p:cNvSpPr>
            <a:spLocks noGrp="1"/>
          </p:cNvSpPr>
          <p:nvPr>
            <p:ph type="sldNum" sz="quarter" idx="12"/>
          </p:nvPr>
        </p:nvSpPr>
        <p:spPr>
          <a:xfrm>
            <a:off x="8234249" y="5689936"/>
            <a:ext cx="628813" cy="767687"/>
          </a:xfrm>
        </p:spPr>
        <p:txBody>
          <a:bodyPr/>
          <a:lstStyle/>
          <a:p>
            <a:fld id="{73B850FF-6169-4056-8077-06FFA93A5366}" type="slidenum">
              <a:rPr lang="en-US" smtClean="0">
                <a:solidFill>
                  <a:schemeClr val="tx1"/>
                </a:solidFill>
              </a:rPr>
              <a:t>19</a:t>
            </a:fld>
            <a:endParaRPr lang="en-US">
              <a:solidFill>
                <a:schemeClr val="tx1"/>
              </a:solidFill>
            </a:endParaRPr>
          </a:p>
        </p:txBody>
      </p:sp>
    </p:spTree>
    <p:extLst>
      <p:ext uri="{BB962C8B-B14F-4D97-AF65-F5344CB8AC3E}">
        <p14:creationId xmlns:p14="http://schemas.microsoft.com/office/powerpoint/2010/main" val="1317765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5C44AF-AEB7-7AE4-1414-3F5F0EAEEE75}"/>
              </a:ext>
            </a:extLst>
          </p:cNvPr>
          <p:cNvSpPr txBox="1"/>
          <p:nvPr/>
        </p:nvSpPr>
        <p:spPr>
          <a:xfrm>
            <a:off x="1385645" y="1496812"/>
            <a:ext cx="6761808" cy="46166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defRPr/>
            </a:pPr>
            <a:r>
              <a:rPr lang="en-US" sz="2400" b="1" dirty="0">
                <a:ln w="0"/>
                <a:solidFill>
                  <a:schemeClr val="tx1"/>
                </a:solidFill>
                <a:effectLst>
                  <a:outerShdw blurRad="38100" dist="19050" dir="2700000" algn="tl" rotWithShape="0">
                    <a:schemeClr val="dk1">
                      <a:alpha val="40000"/>
                    </a:schemeClr>
                  </a:outerShdw>
                </a:effectLst>
                <a:latin typeface="Calibri" pitchFamily="34" charset="0"/>
              </a:rPr>
              <a:t>Key Market signals for the Dairy Industry are about:</a:t>
            </a:r>
          </a:p>
        </p:txBody>
      </p:sp>
      <p:sp>
        <p:nvSpPr>
          <p:cNvPr id="3" name="Rectangle 2">
            <a:extLst>
              <a:ext uri="{FF2B5EF4-FFF2-40B4-BE49-F238E27FC236}">
                <a16:creationId xmlns:a16="http://schemas.microsoft.com/office/drawing/2014/main" id="{48A6253C-C32D-16F4-41B9-5EC07EAAA097}"/>
              </a:ext>
            </a:extLst>
          </p:cNvPr>
          <p:cNvSpPr>
            <a:spLocks noChangeArrowheads="1"/>
          </p:cNvSpPr>
          <p:nvPr/>
        </p:nvSpPr>
        <p:spPr bwMode="auto">
          <a:xfrm>
            <a:off x="1385645" y="2149854"/>
            <a:ext cx="7049227"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546100" indent="-285750">
              <a:buFont typeface="Wingdings" panose="05000000000000000000" pitchFamily="2" charset="2"/>
              <a:buChar char="§"/>
            </a:pPr>
            <a:r>
              <a:rPr lang="en-GB" b="1" dirty="0">
                <a:latin typeface="Calibri" pitchFamily="34" charset="0"/>
              </a:rPr>
              <a:t>CONDITIONS IN THE WORLD</a:t>
            </a:r>
          </a:p>
          <a:p>
            <a:pPr marL="546100" indent="-285750">
              <a:buFont typeface="Wingdings" panose="05000000000000000000" pitchFamily="2" charset="2"/>
              <a:buChar char="§"/>
            </a:pPr>
            <a:endParaRPr lang="en-GB" b="1" dirty="0">
              <a:latin typeface="Calibri" pitchFamily="34" charset="0"/>
            </a:endParaRPr>
          </a:p>
          <a:p>
            <a:pPr marL="546100" indent="-285750">
              <a:buFont typeface="Wingdings" panose="05000000000000000000" pitchFamily="2" charset="2"/>
              <a:buChar char="§"/>
            </a:pPr>
            <a:r>
              <a:rPr lang="en-GB" b="1" dirty="0">
                <a:latin typeface="Calibri" pitchFamily="34" charset="0"/>
              </a:rPr>
              <a:t>THE INTERNATIONAL MARKETS FOR DAIRY PRODUCTS</a:t>
            </a:r>
            <a:endParaRPr lang="en-US" b="1" dirty="0">
              <a:latin typeface="Calibri" pitchFamily="34" charset="0"/>
            </a:endParaRPr>
          </a:p>
          <a:p>
            <a:pPr marL="260350"/>
            <a:r>
              <a:rPr lang="en-GB" b="1" dirty="0">
                <a:latin typeface="Calibri" pitchFamily="34" charset="0"/>
              </a:rPr>
              <a:t> </a:t>
            </a:r>
            <a:endParaRPr lang="en-US" b="1" dirty="0">
              <a:latin typeface="Calibri" pitchFamily="34" charset="0"/>
            </a:endParaRPr>
          </a:p>
          <a:p>
            <a:pPr marL="546100" indent="-285750">
              <a:buFont typeface="Wingdings" panose="05000000000000000000" pitchFamily="2" charset="2"/>
              <a:buChar char="§"/>
            </a:pPr>
            <a:r>
              <a:rPr lang="en-GB" b="1" dirty="0">
                <a:latin typeface="Calibri" pitchFamily="34" charset="0"/>
              </a:rPr>
              <a:t>THE </a:t>
            </a:r>
            <a:r>
              <a:rPr lang="en-US" b="1" dirty="0">
                <a:latin typeface="Calibri" panose="020F0502020204030204" pitchFamily="34" charset="0"/>
              </a:rPr>
              <a:t>UNPROCESSED</a:t>
            </a:r>
            <a:r>
              <a:rPr lang="en-GB" b="1" dirty="0">
                <a:latin typeface="Calibri" pitchFamily="34" charset="0"/>
              </a:rPr>
              <a:t> MILK MARKETS IN MAJOR DAIRY COUNTRIES</a:t>
            </a:r>
          </a:p>
          <a:p>
            <a:pPr marL="546100" indent="-285750">
              <a:buFont typeface="Wingdings" panose="05000000000000000000" pitchFamily="2" charset="2"/>
              <a:buChar char="§"/>
            </a:pPr>
            <a:endParaRPr lang="en-GB" b="1" dirty="0">
              <a:latin typeface="Calibri" pitchFamily="34" charset="0"/>
            </a:endParaRPr>
          </a:p>
          <a:p>
            <a:pPr marL="546100" indent="-285750">
              <a:buFont typeface="Wingdings" panose="05000000000000000000" pitchFamily="2" charset="2"/>
              <a:buChar char="§"/>
            </a:pPr>
            <a:r>
              <a:rPr lang="en-GB" b="1" dirty="0">
                <a:latin typeface="Calibri" pitchFamily="34" charset="0"/>
              </a:rPr>
              <a:t>CONDITIONS IN SOUTH AFRICA</a:t>
            </a:r>
            <a:endParaRPr lang="en-US" b="1" dirty="0">
              <a:latin typeface="Calibri" pitchFamily="34" charset="0"/>
            </a:endParaRPr>
          </a:p>
          <a:p>
            <a:pPr marL="260350"/>
            <a:r>
              <a:rPr lang="en-GB" b="1" dirty="0">
                <a:latin typeface="Calibri" pitchFamily="34" charset="0"/>
              </a:rPr>
              <a:t> </a:t>
            </a:r>
            <a:endParaRPr lang="en-US" b="1" dirty="0">
              <a:latin typeface="Calibri" pitchFamily="34" charset="0"/>
            </a:endParaRPr>
          </a:p>
          <a:p>
            <a:pPr marL="546100" indent="-285750">
              <a:buFont typeface="Wingdings" panose="05000000000000000000" pitchFamily="2" charset="2"/>
              <a:buChar char="§"/>
            </a:pPr>
            <a:r>
              <a:rPr lang="en-GB" b="1" dirty="0">
                <a:latin typeface="Calibri" pitchFamily="34" charset="0"/>
              </a:rPr>
              <a:t>THE </a:t>
            </a:r>
            <a:r>
              <a:rPr lang="en-US" b="1" dirty="0">
                <a:latin typeface="Calibri" panose="020F0502020204030204" pitchFamily="34" charset="0"/>
              </a:rPr>
              <a:t>UNPROCESSED</a:t>
            </a:r>
            <a:r>
              <a:rPr lang="en-GB" b="1" dirty="0">
                <a:latin typeface="Calibri" pitchFamily="34" charset="0"/>
              </a:rPr>
              <a:t> MILK MARKET IN SOUTH AFRICA</a:t>
            </a:r>
            <a:endParaRPr lang="en-US" b="1" dirty="0">
              <a:latin typeface="Calibri" pitchFamily="34" charset="0"/>
            </a:endParaRPr>
          </a:p>
          <a:p>
            <a:pPr marL="260350"/>
            <a:r>
              <a:rPr lang="en-GB" b="1" dirty="0">
                <a:latin typeface="Calibri" pitchFamily="34" charset="0"/>
              </a:rPr>
              <a:t> </a:t>
            </a:r>
            <a:endParaRPr lang="en-US" b="1" dirty="0">
              <a:latin typeface="Calibri" pitchFamily="34" charset="0"/>
            </a:endParaRPr>
          </a:p>
          <a:p>
            <a:pPr marL="546100" indent="-285750">
              <a:buFont typeface="Wingdings" panose="05000000000000000000" pitchFamily="2" charset="2"/>
              <a:buChar char="§"/>
            </a:pPr>
            <a:r>
              <a:rPr lang="en-GB" b="1" dirty="0">
                <a:latin typeface="Calibri" pitchFamily="34" charset="0"/>
              </a:rPr>
              <a:t>THE SOUTH AFRICAN MARKETS FOR DAIRY PRODUCTS</a:t>
            </a:r>
            <a:endParaRPr lang="en-US" b="1" dirty="0">
              <a:latin typeface="Calibri" pitchFamily="34" charset="0"/>
            </a:endParaRPr>
          </a:p>
        </p:txBody>
      </p:sp>
      <p:sp>
        <p:nvSpPr>
          <p:cNvPr id="4" name="Slide Number Placeholder 3">
            <a:extLst>
              <a:ext uri="{FF2B5EF4-FFF2-40B4-BE49-F238E27FC236}">
                <a16:creationId xmlns:a16="http://schemas.microsoft.com/office/drawing/2014/main" id="{3E548444-8D26-1D3B-9917-5A8C86891188}"/>
              </a:ext>
            </a:extLst>
          </p:cNvPr>
          <p:cNvSpPr>
            <a:spLocks noGrp="1"/>
          </p:cNvSpPr>
          <p:nvPr>
            <p:ph type="sldNum" sz="quarter" idx="12"/>
          </p:nvPr>
        </p:nvSpPr>
        <p:spPr>
          <a:xfrm>
            <a:off x="8382870" y="5872571"/>
            <a:ext cx="628813" cy="767687"/>
          </a:xfrm>
        </p:spPr>
        <p:txBody>
          <a:bodyPr/>
          <a:lstStyle/>
          <a:p>
            <a:fld id="{73B850FF-6169-4056-8077-06FFA93A5366}" type="slidenum">
              <a:rPr lang="en-US" smtClean="0">
                <a:solidFill>
                  <a:schemeClr val="tx1"/>
                </a:solidFill>
              </a:rPr>
              <a:t>2</a:t>
            </a:fld>
            <a:endParaRPr lang="en-US" dirty="0">
              <a:solidFill>
                <a:schemeClr val="tx1"/>
              </a:solidFill>
            </a:endParaRPr>
          </a:p>
        </p:txBody>
      </p:sp>
    </p:spTree>
    <p:extLst>
      <p:ext uri="{BB962C8B-B14F-4D97-AF65-F5344CB8AC3E}">
        <p14:creationId xmlns:p14="http://schemas.microsoft.com/office/powerpoint/2010/main" val="4020902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717B70C-1F7F-0C83-2EE7-9C8FC758D4C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7A32079-0926-DA1F-2C08-F83866EDA335}"/>
              </a:ext>
            </a:extLst>
          </p:cNvPr>
          <p:cNvSpPr txBox="1"/>
          <p:nvPr/>
        </p:nvSpPr>
        <p:spPr>
          <a:xfrm>
            <a:off x="292479" y="1542681"/>
            <a:ext cx="8518849" cy="466281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800100" lvl="1" indent="-342900">
              <a:spcAft>
                <a:spcPts val="600"/>
              </a:spcAft>
              <a:buFont typeface="Wingdings" panose="05000000000000000000" pitchFamily="2" charset="2"/>
              <a:buChar char="§"/>
            </a:pPr>
            <a:r>
              <a:rPr lang="en-ZA" sz="2400" b="1" dirty="0">
                <a:solidFill>
                  <a:schemeClr val="tx1"/>
                </a:solidFill>
                <a:latin typeface="Calibri" panose="020F0502020204030204" pitchFamily="34" charset="0"/>
                <a:ea typeface="Calibri" panose="020F0502020204030204" pitchFamily="34" charset="0"/>
                <a:cs typeface="Calibri" panose="020F0502020204030204" pitchFamily="34" charset="0"/>
              </a:rPr>
              <a:t>Uncertainty about political stability, policies, economic growth and improvement of service delivery, remains very high.</a:t>
            </a:r>
          </a:p>
          <a:p>
            <a:pPr lvl="1">
              <a:spcAft>
                <a:spcPts val="600"/>
              </a:spcAft>
            </a:pPr>
            <a:endParaRPr lang="en-ZA"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800100" lvl="1" indent="-342900">
              <a:spcAft>
                <a:spcPts val="600"/>
              </a:spcAft>
              <a:buFont typeface="Wingdings" panose="05000000000000000000" pitchFamily="2" charset="2"/>
              <a:buChar char="§"/>
            </a:pPr>
            <a:r>
              <a:rPr lang="en-ZA" sz="2400" b="1" dirty="0">
                <a:solidFill>
                  <a:schemeClr val="tx1"/>
                </a:solidFill>
                <a:latin typeface="Calibri" panose="020F0502020204030204" pitchFamily="34" charset="0"/>
                <a:ea typeface="Calibri" panose="020F0502020204030204" pitchFamily="34" charset="0"/>
                <a:cs typeface="Calibri" panose="020F0502020204030204" pitchFamily="34" charset="0"/>
              </a:rPr>
              <a:t>Expected economic growth rate in 2025, according to the Reserve Bank:</a:t>
            </a:r>
          </a:p>
          <a:p>
            <a:pPr marL="1257300" lvl="2" indent="-342900">
              <a:spcAft>
                <a:spcPts val="600"/>
              </a:spcAft>
              <a:buFont typeface="Wingdings" panose="05000000000000000000" pitchFamily="2" charset="2"/>
              <a:buChar char="Ø"/>
            </a:pPr>
            <a:r>
              <a:rPr lang="en-ZA" sz="2400" b="1" dirty="0">
                <a:solidFill>
                  <a:schemeClr val="tx1"/>
                </a:solidFill>
                <a:latin typeface="Calibri" panose="020F0502020204030204" pitchFamily="34" charset="0"/>
                <a:ea typeface="Calibri" panose="020F0502020204030204" pitchFamily="34" charset="0"/>
                <a:cs typeface="Calibri" panose="020F0502020204030204" pitchFamily="34" charset="0"/>
              </a:rPr>
              <a:t>March 2025			1.7%</a:t>
            </a:r>
          </a:p>
          <a:p>
            <a:pPr marL="1257300" lvl="2" indent="-342900">
              <a:spcAft>
                <a:spcPts val="600"/>
              </a:spcAft>
              <a:buFont typeface="Wingdings" panose="05000000000000000000" pitchFamily="2" charset="2"/>
              <a:buChar char="Ø"/>
            </a:pPr>
            <a:r>
              <a:rPr lang="en-ZA" sz="2400" b="1" dirty="0">
                <a:solidFill>
                  <a:schemeClr val="tx1"/>
                </a:solidFill>
                <a:latin typeface="Calibri" panose="020F0502020204030204" pitchFamily="34" charset="0"/>
                <a:ea typeface="Calibri" panose="020F0502020204030204" pitchFamily="34" charset="0"/>
                <a:cs typeface="Calibri" panose="020F0502020204030204" pitchFamily="34" charset="0"/>
              </a:rPr>
              <a:t>May 2025				1.2%</a:t>
            </a:r>
          </a:p>
          <a:p>
            <a:pPr marL="1257300" lvl="2" indent="-342900">
              <a:spcAft>
                <a:spcPts val="600"/>
              </a:spcAft>
              <a:buFont typeface="Wingdings" panose="05000000000000000000" pitchFamily="2" charset="2"/>
              <a:buChar char="Ø"/>
            </a:pPr>
            <a:r>
              <a:rPr lang="en-ZA" sz="2400" b="1" dirty="0">
                <a:solidFill>
                  <a:schemeClr val="tx1"/>
                </a:solidFill>
                <a:latin typeface="Calibri" panose="020F0502020204030204" pitchFamily="34" charset="0"/>
                <a:ea typeface="Calibri" panose="020F0502020204030204" pitchFamily="34" charset="0"/>
                <a:cs typeface="Calibri" panose="020F0502020204030204" pitchFamily="34" charset="0"/>
              </a:rPr>
              <a:t>July 2025				0.9%</a:t>
            </a:r>
          </a:p>
          <a:p>
            <a:pPr marL="1257300" lvl="2" indent="-342900">
              <a:spcAft>
                <a:spcPts val="600"/>
              </a:spcAft>
              <a:buFont typeface="Wingdings" panose="05000000000000000000" pitchFamily="2" charset="2"/>
              <a:buChar char="Ø"/>
            </a:pPr>
            <a:r>
              <a:rPr lang="en-ZA" sz="2400" b="1" dirty="0">
                <a:solidFill>
                  <a:schemeClr val="tx1"/>
                </a:solidFill>
                <a:latin typeface="Calibri" panose="020F0502020204030204" pitchFamily="34" charset="0"/>
                <a:ea typeface="Calibri" panose="020F0502020204030204" pitchFamily="34" charset="0"/>
                <a:cs typeface="Calibri" panose="020F0502020204030204" pitchFamily="34" charset="0"/>
              </a:rPr>
              <a:t>September &amp; October 2025	1.2%	</a:t>
            </a:r>
          </a:p>
          <a:p>
            <a:pPr>
              <a:spcAft>
                <a:spcPts val="600"/>
              </a:spcAft>
            </a:pPr>
            <a:endParaRPr lang="en-ZA"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008DAFB-551C-A953-05A1-ACC84A8D314A}"/>
              </a:ext>
            </a:extLst>
          </p:cNvPr>
          <p:cNvSpPr txBox="1"/>
          <p:nvPr/>
        </p:nvSpPr>
        <p:spPr>
          <a:xfrm>
            <a:off x="875831" y="750222"/>
            <a:ext cx="5116843" cy="52322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US" sz="2800" b="1" dirty="0">
                <a:solidFill>
                  <a:schemeClr val="tx1"/>
                </a:solidFill>
                <a:latin typeface="Calibri" pitchFamily="34" charset="0"/>
              </a:rPr>
              <a:t>CONDITIONS IN SOUTH AFRICA </a:t>
            </a:r>
          </a:p>
        </p:txBody>
      </p:sp>
      <p:sp>
        <p:nvSpPr>
          <p:cNvPr id="2" name="Slide Number Placeholder 1">
            <a:extLst>
              <a:ext uri="{FF2B5EF4-FFF2-40B4-BE49-F238E27FC236}">
                <a16:creationId xmlns:a16="http://schemas.microsoft.com/office/drawing/2014/main" id="{53345713-0902-4ACB-B00D-81ADF5AD6BF2}"/>
              </a:ext>
            </a:extLst>
          </p:cNvPr>
          <p:cNvSpPr>
            <a:spLocks noGrp="1"/>
          </p:cNvSpPr>
          <p:nvPr>
            <p:ph type="sldNum" sz="quarter" idx="12"/>
          </p:nvPr>
        </p:nvSpPr>
        <p:spPr>
          <a:xfrm>
            <a:off x="8359283" y="5880680"/>
            <a:ext cx="628813" cy="767687"/>
          </a:xfrm>
        </p:spPr>
        <p:txBody>
          <a:bodyPr/>
          <a:lstStyle/>
          <a:p>
            <a:fld id="{73B850FF-6169-4056-8077-06FFA93A5366}" type="slidenum">
              <a:rPr lang="en-US" smtClean="0">
                <a:solidFill>
                  <a:schemeClr val="tx1"/>
                </a:solidFill>
              </a:rPr>
              <a:t>20</a:t>
            </a:fld>
            <a:endParaRPr lang="en-US">
              <a:solidFill>
                <a:schemeClr val="tx1"/>
              </a:solidFill>
            </a:endParaRPr>
          </a:p>
        </p:txBody>
      </p:sp>
    </p:spTree>
    <p:extLst>
      <p:ext uri="{BB962C8B-B14F-4D97-AF65-F5344CB8AC3E}">
        <p14:creationId xmlns:p14="http://schemas.microsoft.com/office/powerpoint/2010/main" val="4024510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5DCA5C7-BAD0-5F59-1C46-3EAD6473715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4668B7C-6F58-4A62-6F65-5C7BC2C5BDEB}"/>
              </a:ext>
            </a:extLst>
          </p:cNvPr>
          <p:cNvSpPr txBox="1"/>
          <p:nvPr/>
        </p:nvSpPr>
        <p:spPr>
          <a:xfrm>
            <a:off x="312575" y="1335238"/>
            <a:ext cx="8518849" cy="393954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800100" lvl="1" indent="-342900" algn="just">
              <a:spcAft>
                <a:spcPts val="600"/>
              </a:spcAft>
              <a:buFont typeface="Wingdings" panose="05000000000000000000" pitchFamily="2" charset="2"/>
              <a:buChar char="q"/>
              <a:defRPr/>
            </a:pPr>
            <a:r>
              <a:rPr lang="en-ZA"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Expected economic growth rate in 2026:</a:t>
            </a:r>
          </a:p>
          <a:p>
            <a:pPr marL="1714500" lvl="3" indent="-342900" algn="just">
              <a:spcAft>
                <a:spcPts val="600"/>
              </a:spcAft>
              <a:buFont typeface="Wingdings" panose="05000000000000000000" pitchFamily="2" charset="2"/>
              <a:buChar char="Ø"/>
              <a:defRPr/>
            </a:pPr>
            <a:r>
              <a:rPr lang="en-ZA" sz="2200" b="1" dirty="0">
                <a:solidFill>
                  <a:schemeClr val="tx1"/>
                </a:solidFill>
                <a:latin typeface="Calibri" panose="020F0502020204030204" pitchFamily="34" charset="0"/>
                <a:ea typeface="Calibri" panose="020F0502020204030204" pitchFamily="34" charset="0"/>
                <a:cs typeface="Calibri" panose="020F0502020204030204" pitchFamily="34" charset="0"/>
              </a:rPr>
              <a:t>IMF			1.2%</a:t>
            </a:r>
          </a:p>
          <a:p>
            <a:pPr marL="1714500" lvl="3" indent="-342900" algn="just">
              <a:spcAft>
                <a:spcPts val="600"/>
              </a:spcAft>
              <a:buFont typeface="Wingdings" panose="05000000000000000000" pitchFamily="2" charset="2"/>
              <a:buChar char="Ø"/>
              <a:defRPr/>
            </a:pPr>
            <a:r>
              <a:rPr lang="en-ZA"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Minister of Finance	1.5%</a:t>
            </a:r>
          </a:p>
          <a:p>
            <a:pPr lvl="3" algn="just">
              <a:spcAft>
                <a:spcPts val="600"/>
              </a:spcAft>
              <a:defRPr/>
            </a:pPr>
            <a:endParaRPr lang="en-ZA" sz="2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800100" lvl="1" indent="-342900" algn="just">
              <a:spcAft>
                <a:spcPts val="600"/>
              </a:spcAft>
              <a:buFont typeface="Wingdings" panose="05000000000000000000" pitchFamily="2" charset="2"/>
              <a:buChar char="q"/>
              <a:defRPr/>
            </a:pPr>
            <a:r>
              <a:rPr lang="en-ZA"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Expected economic growth rates in 2025 and 2026 are higher than 2024, but still low.</a:t>
            </a:r>
          </a:p>
          <a:p>
            <a:pPr lvl="1" algn="just">
              <a:spcAft>
                <a:spcPts val="600"/>
              </a:spcAft>
              <a:defRPr/>
            </a:pPr>
            <a:endParaRPr lang="en-ZA"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800100" lvl="1" indent="-342900" algn="just">
              <a:spcAft>
                <a:spcPts val="600"/>
              </a:spcAft>
              <a:buFont typeface="Wingdings" panose="05000000000000000000" pitchFamily="2" charset="2"/>
              <a:buChar char="q"/>
              <a:defRPr/>
            </a:pPr>
            <a:r>
              <a:rPr lang="en-ZA" sz="2200" b="1" dirty="0">
                <a:solidFill>
                  <a:schemeClr val="tx1"/>
                </a:solidFill>
                <a:latin typeface="Calibri" panose="020F0502020204030204" pitchFamily="34" charset="0"/>
                <a:ea typeface="Calibri" panose="020F0502020204030204" pitchFamily="34" charset="0"/>
                <a:cs typeface="Calibri" panose="020F0502020204030204" pitchFamily="34" charset="0"/>
              </a:rPr>
              <a:t>At the end of 2025, more </a:t>
            </a:r>
            <a:r>
              <a:rPr lang="en-ZA"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optimism due to, amongst others, the expected higher growth rate, low inflation and lower interest rates, but uncertainty is very high and predictability is low.</a:t>
            </a:r>
          </a:p>
        </p:txBody>
      </p:sp>
      <p:sp>
        <p:nvSpPr>
          <p:cNvPr id="6" name="TextBox 5">
            <a:extLst>
              <a:ext uri="{FF2B5EF4-FFF2-40B4-BE49-F238E27FC236}">
                <a16:creationId xmlns:a16="http://schemas.microsoft.com/office/drawing/2014/main" id="{27DF73CF-D09D-2D5A-9EF8-6720AA92EAC9}"/>
              </a:ext>
            </a:extLst>
          </p:cNvPr>
          <p:cNvSpPr txBox="1"/>
          <p:nvPr/>
        </p:nvSpPr>
        <p:spPr>
          <a:xfrm>
            <a:off x="697627" y="594216"/>
            <a:ext cx="7491779" cy="52322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defRPr/>
            </a:pPr>
            <a:r>
              <a:rPr lang="en-US" sz="2800" b="1" dirty="0">
                <a:solidFill>
                  <a:schemeClr val="tx1"/>
                </a:solidFill>
                <a:latin typeface="Calibri" pitchFamily="34" charset="0"/>
              </a:rPr>
              <a:t>CONDITIONS IN SOUTH AFRICA (CONTINUE)</a:t>
            </a:r>
          </a:p>
        </p:txBody>
      </p:sp>
      <p:sp>
        <p:nvSpPr>
          <p:cNvPr id="2" name="Slide Number Placeholder 1">
            <a:extLst>
              <a:ext uri="{FF2B5EF4-FFF2-40B4-BE49-F238E27FC236}">
                <a16:creationId xmlns:a16="http://schemas.microsoft.com/office/drawing/2014/main" id="{8E25BCDA-336F-3255-846A-2FD0A04E6AC4}"/>
              </a:ext>
            </a:extLst>
          </p:cNvPr>
          <p:cNvSpPr>
            <a:spLocks noGrp="1"/>
          </p:cNvSpPr>
          <p:nvPr>
            <p:ph type="sldNum" sz="quarter" idx="12"/>
          </p:nvPr>
        </p:nvSpPr>
        <p:spPr>
          <a:xfrm>
            <a:off x="8118983" y="6015800"/>
            <a:ext cx="856907" cy="669925"/>
          </a:xfrm>
        </p:spPr>
        <p:txBody>
          <a:bodyPr/>
          <a:lstStyle/>
          <a:p>
            <a:fld id="{73B850FF-6169-4056-8077-06FFA93A5366}" type="slidenum">
              <a:rPr lang="en-US" smtClean="0">
                <a:solidFill>
                  <a:schemeClr val="tx1"/>
                </a:solidFill>
              </a:rPr>
              <a:t>21</a:t>
            </a:fld>
            <a:endParaRPr lang="en-US" dirty="0">
              <a:solidFill>
                <a:schemeClr val="tx1"/>
              </a:solidFill>
            </a:endParaRPr>
          </a:p>
        </p:txBody>
      </p:sp>
    </p:spTree>
    <p:extLst>
      <p:ext uri="{BB962C8B-B14F-4D97-AF65-F5344CB8AC3E}">
        <p14:creationId xmlns:p14="http://schemas.microsoft.com/office/powerpoint/2010/main" val="2042327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E15567AF-1B01-D77B-A89E-90D91DDCC3B1}"/>
              </a:ext>
            </a:extLst>
          </p:cNvPr>
          <p:cNvSpPr>
            <a:spLocks noGrp="1"/>
          </p:cNvSpPr>
          <p:nvPr>
            <p:ph type="sldNum" sz="quarter" idx="12"/>
          </p:nvPr>
        </p:nvSpPr>
        <p:spPr>
          <a:xfrm>
            <a:off x="8287093" y="5969900"/>
            <a:ext cx="856907" cy="669925"/>
          </a:xfrm>
        </p:spPr>
        <p:txBody>
          <a:bodyPr/>
          <a:lstStyle/>
          <a:p>
            <a:fld id="{73B850FF-6169-4056-8077-06FFA93A5366}" type="slidenum">
              <a:rPr lang="en-US" smtClean="0">
                <a:solidFill>
                  <a:schemeClr val="tx1"/>
                </a:solidFill>
              </a:rPr>
              <a:t>22</a:t>
            </a:fld>
            <a:endParaRPr lang="en-US" dirty="0">
              <a:solidFill>
                <a:schemeClr val="tx1"/>
              </a:solidFill>
            </a:endParaRPr>
          </a:p>
        </p:txBody>
      </p:sp>
      <p:sp>
        <p:nvSpPr>
          <p:cNvPr id="2" name="TextBox 1">
            <a:extLst>
              <a:ext uri="{FF2B5EF4-FFF2-40B4-BE49-F238E27FC236}">
                <a16:creationId xmlns:a16="http://schemas.microsoft.com/office/drawing/2014/main" id="{9D7781F8-907C-6EEA-6E03-E93C8B1A48E2}"/>
              </a:ext>
            </a:extLst>
          </p:cNvPr>
          <p:cNvSpPr txBox="1"/>
          <p:nvPr/>
        </p:nvSpPr>
        <p:spPr>
          <a:xfrm>
            <a:off x="240319" y="553137"/>
            <a:ext cx="8762651" cy="369332"/>
          </a:xfrm>
          <a:prstGeom prst="rect">
            <a:avLst/>
          </a:prstGeom>
          <a:noFill/>
        </p:spPr>
        <p:txBody>
          <a:bodyPr wrap="square" rtlCol="0">
            <a:spAutoFit/>
          </a:bodyPr>
          <a:lstStyle/>
          <a:p>
            <a:pPr lvl="0"/>
            <a:r>
              <a:rPr kumimoji="0" lang="en-ZA" altLang="en-US" sz="1600" b="1"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THE GDP OF SOUTH AFRICA AT </a:t>
            </a:r>
            <a:r>
              <a:rPr kumimoji="0" lang="en-ZA" altLang="en-US" b="1"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CONSTANT</a:t>
            </a:r>
            <a:r>
              <a:rPr kumimoji="0" lang="en-ZA" altLang="en-US" sz="1600" b="1"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2015 PRICES</a:t>
            </a:r>
            <a:r>
              <a:rPr lang="en-ZA" altLang="en-US" sz="1600" b="1" baseline="30000" dirty="0">
                <a:latin typeface="Calibri" panose="020F0502020204030204" pitchFamily="34" charset="0"/>
                <a:ea typeface="Times New Roman" panose="02020603050405020304" pitchFamily="18" charset="0"/>
                <a:cs typeface="Calibri" panose="020F0502020204030204" pitchFamily="34" charset="0"/>
              </a:rPr>
              <a:t>1)</a:t>
            </a:r>
            <a:endParaRPr lang="en-ZA" sz="20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B596218-0185-5F35-BC84-756BAB814E0F}"/>
              </a:ext>
            </a:extLst>
          </p:cNvPr>
          <p:cNvSpPr txBox="1">
            <a:spLocks noChangeArrowheads="1"/>
          </p:cNvSpPr>
          <p:nvPr/>
        </p:nvSpPr>
        <p:spPr bwMode="auto">
          <a:xfrm>
            <a:off x="620595" y="214583"/>
            <a:ext cx="936900"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Table 5 </a:t>
            </a:r>
            <a:endParaRPr lang="en-US" sz="1600" b="1" dirty="0">
              <a:highlight>
                <a:srgbClr val="FFFF00"/>
              </a:highlight>
              <a:latin typeface="Calibri" pitchFamily="34" charset="0"/>
            </a:endParaRPr>
          </a:p>
        </p:txBody>
      </p:sp>
      <p:graphicFrame>
        <p:nvGraphicFramePr>
          <p:cNvPr id="6" name="Table 5">
            <a:extLst>
              <a:ext uri="{FF2B5EF4-FFF2-40B4-BE49-F238E27FC236}">
                <a16:creationId xmlns:a16="http://schemas.microsoft.com/office/drawing/2014/main" id="{E83531CE-8073-F37F-481F-5DB18826A89F}"/>
              </a:ext>
            </a:extLst>
          </p:cNvPr>
          <p:cNvGraphicFramePr>
            <a:graphicFrameLocks noGrp="1"/>
          </p:cNvGraphicFramePr>
          <p:nvPr>
            <p:extLst>
              <p:ext uri="{D42A27DB-BD31-4B8C-83A1-F6EECF244321}">
                <p14:modId xmlns:p14="http://schemas.microsoft.com/office/powerpoint/2010/main" val="2201608209"/>
              </p:ext>
            </p:extLst>
          </p:nvPr>
        </p:nvGraphicFramePr>
        <p:xfrm>
          <a:off x="557782" y="922469"/>
          <a:ext cx="8028435" cy="4192995"/>
        </p:xfrm>
        <a:graphic>
          <a:graphicData uri="http://schemas.openxmlformats.org/drawingml/2006/table">
            <a:tbl>
              <a:tblPr firstRow="1" firstCol="1" bandRow="1">
                <a:tableStyleId>{5C22544A-7EE6-4342-B048-85BDC9FD1C3A}</a:tableStyleId>
              </a:tblPr>
              <a:tblGrid>
                <a:gridCol w="2822827">
                  <a:extLst>
                    <a:ext uri="{9D8B030D-6E8A-4147-A177-3AD203B41FA5}">
                      <a16:colId xmlns:a16="http://schemas.microsoft.com/office/drawing/2014/main" val="2816950858"/>
                    </a:ext>
                  </a:extLst>
                </a:gridCol>
                <a:gridCol w="2710690">
                  <a:extLst>
                    <a:ext uri="{9D8B030D-6E8A-4147-A177-3AD203B41FA5}">
                      <a16:colId xmlns:a16="http://schemas.microsoft.com/office/drawing/2014/main" val="1178270299"/>
                    </a:ext>
                  </a:extLst>
                </a:gridCol>
                <a:gridCol w="2494918">
                  <a:extLst>
                    <a:ext uri="{9D8B030D-6E8A-4147-A177-3AD203B41FA5}">
                      <a16:colId xmlns:a16="http://schemas.microsoft.com/office/drawing/2014/main" val="4124321804"/>
                    </a:ext>
                  </a:extLst>
                </a:gridCol>
              </a:tblGrid>
              <a:tr h="316504">
                <a:tc>
                  <a:txBody>
                    <a:bodyPr/>
                    <a:lstStyle/>
                    <a:p>
                      <a:pPr marL="457200" algn="just">
                        <a:spcBef>
                          <a:spcPts val="300"/>
                        </a:spcBef>
                        <a:spcAft>
                          <a:spcPts val="0"/>
                        </a:spcAft>
                      </a:pPr>
                      <a:endParaRPr lang="en-ZA"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gridSpan="2">
                  <a:txBody>
                    <a:bodyPr/>
                    <a:lstStyle/>
                    <a:p>
                      <a:pPr marL="93663" indent="0" algn="ctr">
                        <a:spcBef>
                          <a:spcPts val="300"/>
                        </a:spcBef>
                        <a:spcAft>
                          <a:spcPts val="0"/>
                        </a:spcAft>
                      </a:pPr>
                      <a:r>
                        <a:rPr lang="en-GB"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GDP</a:t>
                      </a:r>
                      <a:endParaRPr lang="en-ZA"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hMerge="1">
                  <a:txBody>
                    <a:bodyPr/>
                    <a:lstStyle/>
                    <a:p>
                      <a:pPr marL="457200" algn="ctr">
                        <a:spcBef>
                          <a:spcPts val="300"/>
                        </a:spcBef>
                        <a:spcAft>
                          <a:spcPts val="0"/>
                        </a:spcAft>
                      </a:pPr>
                      <a:endParaRPr lang="en-ZA"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277459153"/>
                  </a:ext>
                </a:extLst>
              </a:tr>
              <a:tr h="315859">
                <a:tc>
                  <a:txBody>
                    <a:bodyPr/>
                    <a:lstStyle/>
                    <a:p>
                      <a:pPr marL="457200" algn="just">
                        <a:spcBef>
                          <a:spcPts val="300"/>
                        </a:spcBef>
                        <a:spcAft>
                          <a:spcPts val="0"/>
                        </a:spcAft>
                      </a:pPr>
                      <a:r>
                        <a:rPr lang="en-ZA" sz="1200" b="1" dirty="0">
                          <a:solidFill>
                            <a:schemeClr val="tx1"/>
                          </a:solidFill>
                          <a:effectLst/>
                          <a:latin typeface="Calibri" panose="020F0502020204030204" pitchFamily="34" charset="0"/>
                          <a:cs typeface="Calibri" panose="020F0502020204030204" pitchFamily="34" charset="0"/>
                        </a:rPr>
                        <a:t> </a:t>
                      </a:r>
                      <a:endParaRPr lang="en-ZA"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177800" indent="0" algn="ctr">
                        <a:spcBef>
                          <a:spcPts val="300"/>
                        </a:spcBef>
                        <a:spcAft>
                          <a:spcPts val="0"/>
                        </a:spcAft>
                      </a:pPr>
                      <a:r>
                        <a:rPr lang="en-ZA" sz="1200" b="1" dirty="0">
                          <a:solidFill>
                            <a:schemeClr val="bg1"/>
                          </a:solidFill>
                          <a:effectLst/>
                          <a:latin typeface="Calibri" panose="020F0502020204030204" pitchFamily="34" charset="0"/>
                          <a:cs typeface="Calibri" panose="020F0502020204030204" pitchFamily="34" charset="0"/>
                        </a:rPr>
                        <a:t>R million</a:t>
                      </a: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indent="0" algn="ctr">
                        <a:spcBef>
                          <a:spcPts val="300"/>
                        </a:spcBef>
                        <a:spcAft>
                          <a:spcPts val="0"/>
                        </a:spcAft>
                      </a:pPr>
                      <a:r>
                        <a:rPr lang="en-ZA" sz="1200" b="1" dirty="0">
                          <a:solidFill>
                            <a:schemeClr val="bg1"/>
                          </a:solidFill>
                          <a:effectLst/>
                          <a:latin typeface="Calibri" panose="020F0502020204030204" pitchFamily="34" charset="0"/>
                          <a:cs typeface="Calibri" panose="020F0502020204030204" pitchFamily="34" charset="0"/>
                        </a:rPr>
                        <a:t>Index</a:t>
                      </a: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15198134"/>
                  </a:ext>
                </a:extLst>
              </a:tr>
              <a:tr h="284955">
                <a:tc>
                  <a:txBody>
                    <a:bodyPr/>
                    <a:lstStyle/>
                    <a:p>
                      <a:pPr marL="93663" indent="0" algn="l">
                        <a:spcBef>
                          <a:spcPts val="300"/>
                        </a:spcBef>
                        <a:spcAft>
                          <a:spcPts val="0"/>
                        </a:spcAft>
                      </a:pPr>
                      <a:r>
                        <a:rPr lang="en-ZA" sz="1200" b="1" dirty="0">
                          <a:solidFill>
                            <a:schemeClr val="tx1"/>
                          </a:solidFill>
                          <a:effectLst/>
                          <a:latin typeface="Calibri" panose="020F0502020204030204" pitchFamily="34" charset="0"/>
                          <a:cs typeface="Calibri" panose="020F0502020204030204" pitchFamily="34" charset="0"/>
                        </a:rPr>
                        <a:t>2018</a:t>
                      </a:r>
                      <a:endParaRPr lang="en-ZA"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474345" indent="0" algn="r">
                        <a:spcBef>
                          <a:spcPts val="300"/>
                        </a:spcBef>
                        <a:spcAft>
                          <a:spcPts val="0"/>
                        </a:spcAft>
                        <a:tabLst/>
                      </a:pPr>
                      <a:r>
                        <a:rPr lang="en-ZA" sz="1200" b="1" dirty="0">
                          <a:solidFill>
                            <a:schemeClr val="bg1"/>
                          </a:solidFill>
                          <a:effectLst/>
                          <a:latin typeface="Calibri" panose="020F0502020204030204" pitchFamily="34" charset="0"/>
                          <a:cs typeface="Calibri" panose="020F0502020204030204" pitchFamily="34" charset="0"/>
                        </a:rPr>
                        <a:t>4 571 783</a:t>
                      </a: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440690" indent="0" algn="r">
                        <a:spcBef>
                          <a:spcPts val="300"/>
                        </a:spcBef>
                        <a:spcAft>
                          <a:spcPts val="0"/>
                        </a:spcAft>
                      </a:pPr>
                      <a:r>
                        <a:rPr lang="en-ZA" sz="1200" b="1" dirty="0">
                          <a:solidFill>
                            <a:schemeClr val="bg1"/>
                          </a:solidFill>
                          <a:effectLst/>
                          <a:latin typeface="Calibri" panose="020F0502020204030204" pitchFamily="34" charset="0"/>
                          <a:cs typeface="Calibri" panose="020F0502020204030204" pitchFamily="34" charset="0"/>
                        </a:rPr>
                        <a:t>100.0000</a:t>
                      </a: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570292596"/>
                  </a:ext>
                </a:extLst>
              </a:tr>
              <a:tr h="275834">
                <a:tc>
                  <a:txBody>
                    <a:bodyPr/>
                    <a:lstStyle/>
                    <a:p>
                      <a:pPr marL="93663" indent="0" algn="l">
                        <a:spcBef>
                          <a:spcPts val="300"/>
                        </a:spcBef>
                        <a:spcAft>
                          <a:spcPts val="0"/>
                        </a:spcAft>
                      </a:pPr>
                      <a:r>
                        <a:rPr lang="en-ZA" sz="1200" b="1" dirty="0">
                          <a:solidFill>
                            <a:schemeClr val="tx1"/>
                          </a:solidFill>
                          <a:effectLst/>
                          <a:latin typeface="Calibri" panose="020F0502020204030204" pitchFamily="34" charset="0"/>
                          <a:cs typeface="Calibri" panose="020F0502020204030204" pitchFamily="34" charset="0"/>
                        </a:rPr>
                        <a:t>2019</a:t>
                      </a:r>
                      <a:endParaRPr lang="en-ZA"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474345" indent="0" algn="r">
                        <a:spcBef>
                          <a:spcPts val="300"/>
                        </a:spcBef>
                        <a:spcAft>
                          <a:spcPts val="0"/>
                        </a:spcAft>
                      </a:pPr>
                      <a:r>
                        <a:rPr lang="en-ZA" sz="1200" b="1" dirty="0">
                          <a:solidFill>
                            <a:schemeClr val="bg1"/>
                          </a:solidFill>
                          <a:effectLst/>
                          <a:latin typeface="Calibri" panose="020F0502020204030204" pitchFamily="34" charset="0"/>
                          <a:cs typeface="Calibri" panose="020F0502020204030204" pitchFamily="34" charset="0"/>
                        </a:rPr>
                        <a:t>4 583 667</a:t>
                      </a: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440690" indent="0" algn="r">
                        <a:spcBef>
                          <a:spcPts val="300"/>
                        </a:spcBef>
                        <a:spcAft>
                          <a:spcPts val="0"/>
                        </a:spcAft>
                      </a:pPr>
                      <a:r>
                        <a:rPr lang="en-ZA" sz="1200" b="1" dirty="0">
                          <a:solidFill>
                            <a:schemeClr val="bg1"/>
                          </a:solidFill>
                          <a:effectLst/>
                          <a:latin typeface="Calibri" panose="020F0502020204030204" pitchFamily="34" charset="0"/>
                          <a:cs typeface="Calibri" panose="020F0502020204030204" pitchFamily="34" charset="0"/>
                        </a:rPr>
                        <a:t>100.2599</a:t>
                      </a: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59720993"/>
                  </a:ext>
                </a:extLst>
              </a:tr>
              <a:tr h="227939">
                <a:tc>
                  <a:txBody>
                    <a:bodyPr/>
                    <a:lstStyle/>
                    <a:p>
                      <a:pPr marL="93663" indent="0" algn="l">
                        <a:spcBef>
                          <a:spcPts val="300"/>
                        </a:spcBef>
                        <a:spcAft>
                          <a:spcPts val="0"/>
                        </a:spcAft>
                      </a:pPr>
                      <a:r>
                        <a:rPr lang="en-ZA" sz="1200" b="1" dirty="0">
                          <a:solidFill>
                            <a:schemeClr val="tx1"/>
                          </a:solidFill>
                          <a:effectLst/>
                          <a:latin typeface="Calibri" panose="020F0502020204030204" pitchFamily="34" charset="0"/>
                          <a:cs typeface="Calibri" panose="020F0502020204030204" pitchFamily="34" charset="0"/>
                        </a:rPr>
                        <a:t>2020</a:t>
                      </a:r>
                      <a:endParaRPr lang="en-ZA"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474345" indent="0" algn="r">
                        <a:spcBef>
                          <a:spcPts val="300"/>
                        </a:spcBef>
                        <a:spcAft>
                          <a:spcPts val="0"/>
                        </a:spcAft>
                        <a:tabLst/>
                      </a:pPr>
                      <a:r>
                        <a:rPr lang="en-ZA" sz="1200" b="1" dirty="0">
                          <a:solidFill>
                            <a:schemeClr val="bg1"/>
                          </a:solidFill>
                          <a:effectLst/>
                          <a:latin typeface="Calibri" panose="020F0502020204030204" pitchFamily="34" charset="0"/>
                          <a:cs typeface="Calibri" panose="020F0502020204030204" pitchFamily="34" charset="0"/>
                        </a:rPr>
                        <a:t>4 300 904</a:t>
                      </a: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269875" marR="440690" indent="0" algn="r">
                        <a:spcBef>
                          <a:spcPts val="300"/>
                        </a:spcBef>
                        <a:spcAft>
                          <a:spcPts val="0"/>
                        </a:spcAft>
                        <a:tabLst>
                          <a:tab pos="269875" algn="l"/>
                        </a:tabLst>
                      </a:pPr>
                      <a:r>
                        <a:rPr lang="en-ZA" sz="1200" b="1" dirty="0">
                          <a:solidFill>
                            <a:schemeClr val="bg1"/>
                          </a:solidFill>
                          <a:effectLst/>
                          <a:latin typeface="Calibri" panose="020F0502020204030204" pitchFamily="34" charset="0"/>
                          <a:cs typeface="Calibri" panose="020F0502020204030204" pitchFamily="34" charset="0"/>
                        </a:rPr>
                        <a:t>94.0750</a:t>
                      </a: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4235073632"/>
                  </a:ext>
                </a:extLst>
              </a:tr>
              <a:tr h="220291">
                <a:tc>
                  <a:txBody>
                    <a:bodyPr/>
                    <a:lstStyle/>
                    <a:p>
                      <a:pPr marL="93663" indent="0" algn="l">
                        <a:spcBef>
                          <a:spcPts val="300"/>
                        </a:spcBef>
                        <a:spcAft>
                          <a:spcPts val="0"/>
                        </a:spcAft>
                      </a:pPr>
                      <a:r>
                        <a:rPr lang="en-ZA" sz="1200" b="1" dirty="0">
                          <a:solidFill>
                            <a:schemeClr val="tx1"/>
                          </a:solidFill>
                          <a:effectLst/>
                          <a:latin typeface="Calibri" panose="020F0502020204030204" pitchFamily="34" charset="0"/>
                          <a:cs typeface="Calibri" panose="020F0502020204030204" pitchFamily="34" charset="0"/>
                        </a:rPr>
                        <a:t>2021</a:t>
                      </a:r>
                      <a:endParaRPr lang="en-ZA"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187325" marR="474345" indent="-187325" algn="r">
                        <a:spcBef>
                          <a:spcPts val="300"/>
                        </a:spcBef>
                        <a:spcAft>
                          <a:spcPts val="0"/>
                        </a:spcAft>
                      </a:pPr>
                      <a:r>
                        <a:rPr lang="en-ZA" sz="1200" b="1" dirty="0">
                          <a:solidFill>
                            <a:schemeClr val="bg1"/>
                          </a:solidFill>
                          <a:effectLst/>
                          <a:latin typeface="Calibri" panose="020F0502020204030204" pitchFamily="34" charset="0"/>
                          <a:cs typeface="Calibri" panose="020F0502020204030204" pitchFamily="34" charset="0"/>
                        </a:rPr>
                        <a:t>4 509 870</a:t>
                      </a: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269875" marR="440690" indent="0" algn="r">
                        <a:spcBef>
                          <a:spcPts val="300"/>
                        </a:spcBef>
                        <a:spcAft>
                          <a:spcPts val="0"/>
                        </a:spcAft>
                      </a:pPr>
                      <a:r>
                        <a:rPr lang="en-ZA" sz="1200" b="1" dirty="0">
                          <a:solidFill>
                            <a:schemeClr val="bg1"/>
                          </a:solidFill>
                          <a:effectLst/>
                          <a:latin typeface="Calibri" panose="020F0502020204030204" pitchFamily="34" charset="0"/>
                          <a:cs typeface="Calibri" panose="020F0502020204030204" pitchFamily="34" charset="0"/>
                        </a:rPr>
                        <a:t>98.6458</a:t>
                      </a: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0088865"/>
                  </a:ext>
                </a:extLst>
              </a:tr>
              <a:tr h="241355">
                <a:tc>
                  <a:txBody>
                    <a:bodyPr/>
                    <a:lstStyle/>
                    <a:p>
                      <a:pPr marL="93663" indent="0" algn="l">
                        <a:spcBef>
                          <a:spcPts val="300"/>
                        </a:spcBef>
                        <a:spcAft>
                          <a:spcPts val="0"/>
                        </a:spcAft>
                        <a:tabLst>
                          <a:tab pos="541338" algn="l"/>
                        </a:tabLst>
                      </a:pPr>
                      <a:r>
                        <a:rPr lang="en-ZA" sz="1200" b="1" dirty="0">
                          <a:solidFill>
                            <a:schemeClr val="tx1"/>
                          </a:solidFill>
                          <a:effectLst/>
                          <a:latin typeface="Calibri" panose="020F0502020204030204" pitchFamily="34" charset="0"/>
                          <a:cs typeface="Calibri" panose="020F0502020204030204" pitchFamily="34" charset="0"/>
                        </a:rPr>
                        <a:t>2022</a:t>
                      </a:r>
                      <a:endParaRPr lang="en-ZA"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474345" indent="0" algn="r">
                        <a:spcBef>
                          <a:spcPts val="300"/>
                        </a:spcBef>
                        <a:spcAft>
                          <a:spcPts val="0"/>
                        </a:spcAft>
                      </a:pPr>
                      <a:r>
                        <a:rPr lang="en-ZA" sz="1200" b="1" dirty="0">
                          <a:solidFill>
                            <a:schemeClr val="bg1"/>
                          </a:solidFill>
                          <a:effectLst/>
                          <a:latin typeface="Calibri" panose="020F0502020204030204" pitchFamily="34" charset="0"/>
                          <a:cs typeface="Calibri" panose="020F0502020204030204" pitchFamily="34" charset="0"/>
                        </a:rPr>
                        <a:t>4 602 690</a:t>
                      </a: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440690" indent="0" algn="r">
                        <a:spcBef>
                          <a:spcPts val="300"/>
                        </a:spcBef>
                        <a:spcAft>
                          <a:spcPts val="0"/>
                        </a:spcAft>
                      </a:pPr>
                      <a:r>
                        <a:rPr lang="en-ZA" sz="1200" b="1" dirty="0">
                          <a:solidFill>
                            <a:schemeClr val="bg1"/>
                          </a:solidFill>
                          <a:effectLst/>
                          <a:latin typeface="Calibri" panose="020F0502020204030204" pitchFamily="34" charset="0"/>
                          <a:cs typeface="Calibri" panose="020F0502020204030204" pitchFamily="34" charset="0"/>
                        </a:rPr>
                        <a:t>100.6760</a:t>
                      </a: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189366536"/>
                  </a:ext>
                </a:extLst>
              </a:tr>
              <a:tr h="337897">
                <a:tc>
                  <a:txBody>
                    <a:bodyPr/>
                    <a:lstStyle/>
                    <a:p>
                      <a:pPr marL="93663" indent="0" algn="l">
                        <a:spcBef>
                          <a:spcPts val="300"/>
                        </a:spcBef>
                        <a:spcAft>
                          <a:spcPts val="0"/>
                        </a:spcAft>
                      </a:pPr>
                      <a:r>
                        <a:rPr lang="en-ZA" sz="1200" b="1" dirty="0">
                          <a:solidFill>
                            <a:schemeClr val="tx1"/>
                          </a:solidFill>
                          <a:effectLst/>
                          <a:latin typeface="Calibri" panose="020F0502020204030204" pitchFamily="34" charset="0"/>
                          <a:cs typeface="Calibri" panose="020F0502020204030204" pitchFamily="34" charset="0"/>
                        </a:rPr>
                        <a:t>2023</a:t>
                      </a:r>
                      <a:endParaRPr lang="en-ZA"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177800" marR="474345" indent="0" algn="r">
                        <a:spcBef>
                          <a:spcPts val="300"/>
                        </a:spcBef>
                        <a:spcAft>
                          <a:spcPts val="0"/>
                        </a:spcAft>
                      </a:pPr>
                      <a:r>
                        <a:rPr lang="en-ZA" sz="1200" b="1" dirty="0">
                          <a:solidFill>
                            <a:schemeClr val="bg1"/>
                          </a:solidFill>
                          <a:effectLst/>
                          <a:latin typeface="Calibri" panose="020F0502020204030204" pitchFamily="34" charset="0"/>
                          <a:cs typeface="Calibri" panose="020F0502020204030204" pitchFamily="34" charset="0"/>
                        </a:rPr>
                        <a:t>4 639 792</a:t>
                      </a:r>
                      <a:endParaRPr lang="en-ZA"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269875" marR="440690" indent="0" algn="r">
                        <a:spcBef>
                          <a:spcPts val="300"/>
                        </a:spcBef>
                        <a:spcAft>
                          <a:spcPts val="0"/>
                        </a:spcAft>
                      </a:pPr>
                      <a:r>
                        <a:rPr lang="en-ZA" sz="1200" b="1" dirty="0">
                          <a:solidFill>
                            <a:schemeClr val="bg1"/>
                          </a:solidFill>
                          <a:effectLst/>
                          <a:latin typeface="Calibri" panose="020F0502020204030204" pitchFamily="34" charset="0"/>
                          <a:cs typeface="Calibri" panose="020F0502020204030204" pitchFamily="34" charset="0"/>
                        </a:rPr>
                        <a:t>101.4876</a:t>
                      </a:r>
                      <a:endParaRPr lang="en-ZA"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148090104"/>
                  </a:ext>
                </a:extLst>
              </a:tr>
              <a:tr h="217595">
                <a:tc>
                  <a:txBody>
                    <a:bodyPr/>
                    <a:lstStyle/>
                    <a:p>
                      <a:pPr marL="93663" marR="0" lvl="0" indent="0" algn="l" defTabSz="457200" rtl="0" eaLnBrk="1" fontAlgn="auto" latinLnBrk="0" hangingPunct="1">
                        <a:lnSpc>
                          <a:spcPct val="100000"/>
                        </a:lnSpc>
                        <a:spcBef>
                          <a:spcPts val="300"/>
                        </a:spcBef>
                        <a:spcAft>
                          <a:spcPts val="0"/>
                        </a:spcAft>
                        <a:buClrTx/>
                        <a:buSzTx/>
                        <a:buFontTx/>
                        <a:buNone/>
                        <a:tabLst/>
                        <a:defRPr/>
                      </a:pPr>
                      <a:r>
                        <a:rPr lang="en-ZA" sz="1200" b="1" dirty="0">
                          <a:solidFill>
                            <a:schemeClr val="tx1"/>
                          </a:solidFill>
                          <a:effectLst/>
                          <a:latin typeface="Calibri" panose="020F0502020204030204" pitchFamily="34" charset="0"/>
                          <a:cs typeface="Calibri" panose="020F0502020204030204" pitchFamily="34" charset="0"/>
                        </a:rPr>
                        <a:t>2024 </a:t>
                      </a:r>
                      <a:r>
                        <a:rPr lang="en-ZA" sz="1200" b="1" baseline="30000" dirty="0">
                          <a:solidFill>
                            <a:schemeClr val="tx1"/>
                          </a:solidFill>
                          <a:effectLst/>
                          <a:latin typeface="Calibri" panose="020F0502020204030204" pitchFamily="34" charset="0"/>
                          <a:cs typeface="Calibri" panose="020F0502020204030204" pitchFamily="34" charset="0"/>
                        </a:rPr>
                        <a:t>2&amp;3)</a:t>
                      </a:r>
                      <a:endParaRPr lang="en-ZA" sz="1200" b="1"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457200" marR="474345" algn="r">
                        <a:spcBef>
                          <a:spcPts val="300"/>
                        </a:spcBef>
                        <a:spcAft>
                          <a:spcPts val="0"/>
                        </a:spcAft>
                      </a:pPr>
                      <a:r>
                        <a:rPr lang="en-ZA"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4 664 608</a:t>
                      </a:r>
                    </a:p>
                  </a:txBody>
                  <a:tcPr marL="68580" marR="68580" marT="0" marB="0" anchor="ctr"/>
                </a:tc>
                <a:tc>
                  <a:txBody>
                    <a:bodyPr/>
                    <a:lstStyle/>
                    <a:p>
                      <a:pPr marL="457200" marR="440690" algn="r">
                        <a:spcBef>
                          <a:spcPts val="300"/>
                        </a:spcBef>
                        <a:spcAft>
                          <a:spcPts val="0"/>
                        </a:spcAft>
                      </a:pPr>
                      <a:r>
                        <a:rPr lang="en-ZA"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102.0304</a:t>
                      </a:r>
                    </a:p>
                  </a:txBody>
                  <a:tcPr marL="68580" marR="68580" marT="0" marB="0" anchor="ctr"/>
                </a:tc>
                <a:extLst>
                  <a:ext uri="{0D108BD9-81ED-4DB2-BD59-A6C34878D82A}">
                    <a16:rowId xmlns:a16="http://schemas.microsoft.com/office/drawing/2014/main" val="1563374478"/>
                  </a:ext>
                </a:extLst>
              </a:tr>
              <a:tr h="249975">
                <a:tc>
                  <a:txBody>
                    <a:bodyPr/>
                    <a:lstStyle/>
                    <a:p>
                      <a:pPr marL="93663" marR="0" lvl="0" indent="0" algn="l" defTabSz="457200" rtl="0" eaLnBrk="1" fontAlgn="auto" latinLnBrk="0" hangingPunct="1">
                        <a:lnSpc>
                          <a:spcPct val="100000"/>
                        </a:lnSpc>
                        <a:spcBef>
                          <a:spcPts val="300"/>
                        </a:spcBef>
                        <a:spcAft>
                          <a:spcPts val="0"/>
                        </a:spcAft>
                        <a:buClrTx/>
                        <a:buSzTx/>
                        <a:buFontTx/>
                        <a:buNone/>
                        <a:tabLst/>
                        <a:defRPr/>
                      </a:pPr>
                      <a:r>
                        <a:rPr lang="en-ZA" sz="1200" b="1" dirty="0">
                          <a:solidFill>
                            <a:schemeClr val="tx1"/>
                          </a:solidFill>
                          <a:effectLst/>
                          <a:latin typeface="Calibri" panose="020F0502020204030204" pitchFamily="34" charset="0"/>
                          <a:cs typeface="Calibri" panose="020F0502020204030204" pitchFamily="34" charset="0"/>
                        </a:rPr>
                        <a:t>2025 Estimates</a:t>
                      </a:r>
                      <a:endParaRPr lang="en-ZA"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187325" marR="474345" indent="-187325" algn="r">
                        <a:spcBef>
                          <a:spcPts val="300"/>
                        </a:spcBef>
                        <a:spcAft>
                          <a:spcPts val="0"/>
                        </a:spcAft>
                      </a:pP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440690" indent="0" algn="r">
                        <a:spcBef>
                          <a:spcPts val="300"/>
                        </a:spcBef>
                        <a:spcAft>
                          <a:spcPts val="0"/>
                        </a:spcAft>
                        <a:tabLst>
                          <a:tab pos="541338" algn="l"/>
                        </a:tabLst>
                      </a:pP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270952783"/>
                  </a:ext>
                </a:extLst>
              </a:tr>
              <a:tr h="241355">
                <a:tc>
                  <a:txBody>
                    <a:bodyPr/>
                    <a:lstStyle/>
                    <a:p>
                      <a:pPr marL="457200" algn="l">
                        <a:spcBef>
                          <a:spcPts val="300"/>
                        </a:spcBef>
                        <a:spcAft>
                          <a:spcPts val="0"/>
                        </a:spcAft>
                      </a:pPr>
                      <a:r>
                        <a:rPr lang="en-ZA" sz="1200" b="1" dirty="0">
                          <a:solidFill>
                            <a:schemeClr val="tx1"/>
                          </a:solidFill>
                          <a:effectLst/>
                          <a:latin typeface="Calibri" panose="020F0502020204030204" pitchFamily="34" charset="0"/>
                          <a:cs typeface="Calibri" panose="020F0502020204030204" pitchFamily="34" charset="0"/>
                        </a:rPr>
                        <a:t>IMF </a:t>
                      </a:r>
                      <a:r>
                        <a:rPr lang="en-ZA" sz="1200" b="1" baseline="30000" dirty="0">
                          <a:solidFill>
                            <a:schemeClr val="tx1"/>
                          </a:solidFill>
                          <a:effectLst/>
                          <a:latin typeface="Calibri" panose="020F0502020204030204" pitchFamily="34" charset="0"/>
                          <a:cs typeface="Calibri" panose="020F0502020204030204" pitchFamily="34" charset="0"/>
                        </a:rPr>
                        <a:t>4)</a:t>
                      </a:r>
                      <a:endParaRPr lang="en-ZA"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187325" marR="474345" indent="-187325" algn="r">
                        <a:spcBef>
                          <a:spcPts val="300"/>
                        </a:spcBef>
                        <a:spcAft>
                          <a:spcPts val="0"/>
                        </a:spcAft>
                      </a:pPr>
                      <a:r>
                        <a:rPr lang="en-ZA" sz="1200" b="1" dirty="0">
                          <a:solidFill>
                            <a:schemeClr val="bg1"/>
                          </a:solidFill>
                          <a:effectLst/>
                          <a:latin typeface="Calibri" panose="020F0502020204030204" pitchFamily="34" charset="0"/>
                          <a:cs typeface="Calibri" panose="020F0502020204030204" pitchFamily="34" charset="0"/>
                        </a:rPr>
                        <a:t>4 715 919</a:t>
                      </a: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440690" indent="0" algn="r">
                        <a:spcBef>
                          <a:spcPts val="300"/>
                        </a:spcBef>
                        <a:spcAft>
                          <a:spcPts val="0"/>
                        </a:spcAft>
                        <a:tabLst>
                          <a:tab pos="541338" algn="l"/>
                        </a:tabLst>
                      </a:pPr>
                      <a:r>
                        <a:rPr lang="en-ZA" sz="1200" b="1" dirty="0">
                          <a:solidFill>
                            <a:schemeClr val="bg1"/>
                          </a:solidFill>
                          <a:effectLst/>
                          <a:latin typeface="Calibri" panose="020F0502020204030204" pitchFamily="34" charset="0"/>
                          <a:cs typeface="Calibri" panose="020F0502020204030204" pitchFamily="34" charset="0"/>
                        </a:rPr>
                        <a:t>103.1527</a:t>
                      </a: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4219347648"/>
                  </a:ext>
                </a:extLst>
              </a:tr>
              <a:tr h="315859">
                <a:tc>
                  <a:txBody>
                    <a:bodyPr/>
                    <a:lstStyle/>
                    <a:p>
                      <a:pPr marL="0" indent="0" algn="l">
                        <a:spcBef>
                          <a:spcPts val="300"/>
                        </a:spcBef>
                        <a:spcAft>
                          <a:spcPts val="0"/>
                        </a:spcAft>
                      </a:pPr>
                      <a:r>
                        <a:rPr lang="en-ZA" sz="1200" b="1" dirty="0">
                          <a:solidFill>
                            <a:schemeClr val="tx1"/>
                          </a:solidFill>
                          <a:effectLst/>
                          <a:latin typeface="Calibri" panose="020F0502020204030204" pitchFamily="34" charset="0"/>
                          <a:cs typeface="Calibri" panose="020F0502020204030204" pitchFamily="34" charset="0"/>
                        </a:rPr>
                        <a:t>             SA Reserve Bank </a:t>
                      </a:r>
                      <a:r>
                        <a:rPr lang="en-ZA" sz="1200" b="1" baseline="30000" dirty="0">
                          <a:solidFill>
                            <a:schemeClr val="tx1"/>
                          </a:solidFill>
                          <a:effectLst/>
                          <a:latin typeface="Calibri" panose="020F0502020204030204" pitchFamily="34" charset="0"/>
                          <a:cs typeface="Calibri" panose="020F0502020204030204" pitchFamily="34" charset="0"/>
                        </a:rPr>
                        <a:t>5)</a:t>
                      </a:r>
                      <a:endParaRPr lang="en-ZA"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187325" marR="474345" indent="-187325" algn="r">
                        <a:spcBef>
                          <a:spcPts val="300"/>
                        </a:spcBef>
                        <a:spcAft>
                          <a:spcPts val="0"/>
                        </a:spcAft>
                      </a:pPr>
                      <a:r>
                        <a:rPr lang="en-ZA" sz="1200" b="1" dirty="0">
                          <a:solidFill>
                            <a:schemeClr val="bg1"/>
                          </a:solidFill>
                          <a:effectLst/>
                          <a:latin typeface="Calibri" panose="020F0502020204030204" pitchFamily="34" charset="0"/>
                          <a:cs typeface="Calibri" panose="020F0502020204030204" pitchFamily="34" charset="0"/>
                        </a:rPr>
                        <a:t>4 720 583</a:t>
                      </a: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440690" indent="0" algn="r">
                        <a:spcBef>
                          <a:spcPts val="300"/>
                        </a:spcBef>
                        <a:spcAft>
                          <a:spcPts val="0"/>
                        </a:spcAft>
                      </a:pPr>
                      <a:r>
                        <a:rPr lang="en-GB"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103.2547</a:t>
                      </a: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264289508"/>
                  </a:ext>
                </a:extLst>
              </a:tr>
              <a:tr h="315859">
                <a:tc>
                  <a:txBody>
                    <a:bodyPr/>
                    <a:lstStyle/>
                    <a:p>
                      <a:pPr marL="0" indent="0" algn="l">
                        <a:spcBef>
                          <a:spcPts val="300"/>
                        </a:spcBef>
                        <a:spcAft>
                          <a:spcPts val="0"/>
                        </a:spcAft>
                      </a:pPr>
                      <a:r>
                        <a:rPr lang="en-ZA"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2026 Estimates</a:t>
                      </a:r>
                    </a:p>
                  </a:txBody>
                  <a:tcPr marL="68580" marR="68580" marT="0" marB="0" anchor="ctr"/>
                </a:tc>
                <a:tc>
                  <a:txBody>
                    <a:bodyPr/>
                    <a:lstStyle/>
                    <a:p>
                      <a:pPr marL="187325" marR="474345" indent="-187325" algn="r">
                        <a:spcBef>
                          <a:spcPts val="300"/>
                        </a:spcBef>
                        <a:spcAft>
                          <a:spcPts val="0"/>
                        </a:spcAft>
                      </a:pP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440690" indent="0" algn="r">
                        <a:spcBef>
                          <a:spcPts val="300"/>
                        </a:spcBef>
                        <a:spcAft>
                          <a:spcPts val="0"/>
                        </a:spcAft>
                      </a:pP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788285485"/>
                  </a:ext>
                </a:extLst>
              </a:tr>
              <a:tr h="315859">
                <a:tc>
                  <a:txBody>
                    <a:bodyPr/>
                    <a:lstStyle/>
                    <a:p>
                      <a:pPr marL="457200" algn="l">
                        <a:spcBef>
                          <a:spcPts val="300"/>
                        </a:spcBef>
                        <a:spcAft>
                          <a:spcPts val="0"/>
                        </a:spcAft>
                      </a:pPr>
                      <a:r>
                        <a:rPr lang="en-ZA" sz="1200" b="1" dirty="0">
                          <a:solidFill>
                            <a:schemeClr val="tx1"/>
                          </a:solidFill>
                          <a:effectLst/>
                          <a:latin typeface="Calibri" panose="020F0502020204030204" pitchFamily="34" charset="0"/>
                          <a:cs typeface="Calibri" panose="020F0502020204030204" pitchFamily="34" charset="0"/>
                        </a:rPr>
                        <a:t>IMF </a:t>
                      </a:r>
                      <a:r>
                        <a:rPr lang="en-ZA" sz="1200" b="1" baseline="30000" dirty="0">
                          <a:solidFill>
                            <a:schemeClr val="tx1"/>
                          </a:solidFill>
                          <a:effectLst/>
                          <a:latin typeface="Calibri" panose="020F0502020204030204" pitchFamily="34" charset="0"/>
                          <a:cs typeface="Calibri" panose="020F0502020204030204" pitchFamily="34" charset="0"/>
                        </a:rPr>
                        <a:t>6)</a:t>
                      </a:r>
                      <a:endParaRPr lang="en-ZA"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187325" marR="474345" indent="-187325" algn="r">
                        <a:spcBef>
                          <a:spcPts val="300"/>
                        </a:spcBef>
                        <a:spcAft>
                          <a:spcPts val="0"/>
                        </a:spcAft>
                      </a:pPr>
                      <a:r>
                        <a:rPr lang="en-ZA" sz="1200" b="1" dirty="0">
                          <a:solidFill>
                            <a:schemeClr val="bg1"/>
                          </a:solidFill>
                          <a:effectLst/>
                          <a:latin typeface="Calibri" panose="020F0502020204030204" pitchFamily="34" charset="0"/>
                          <a:cs typeface="Calibri" panose="020F0502020204030204" pitchFamily="34" charset="0"/>
                        </a:rPr>
                        <a:t>4 772 510</a:t>
                      </a: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440690" indent="0" algn="r">
                        <a:spcBef>
                          <a:spcPts val="300"/>
                        </a:spcBef>
                        <a:spcAft>
                          <a:spcPts val="0"/>
                        </a:spcAft>
                        <a:tabLst>
                          <a:tab pos="541338" algn="l"/>
                        </a:tabLst>
                      </a:pPr>
                      <a:r>
                        <a:rPr lang="en-ZA" sz="1200" b="1" dirty="0">
                          <a:solidFill>
                            <a:schemeClr val="bg1"/>
                          </a:solidFill>
                          <a:effectLst/>
                          <a:latin typeface="Calibri" panose="020F0502020204030204" pitchFamily="34" charset="0"/>
                          <a:cs typeface="Calibri" panose="020F0502020204030204" pitchFamily="34" charset="0"/>
                        </a:rPr>
                        <a:t>104.3906</a:t>
                      </a:r>
                      <a:endParaRPr lang="en-Z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277241293"/>
                  </a:ext>
                </a:extLst>
              </a:tr>
              <a:tr h="315859">
                <a:tc>
                  <a:txBody>
                    <a:bodyPr/>
                    <a:lstStyle/>
                    <a:p>
                      <a:pPr marL="0" indent="0" algn="l">
                        <a:spcBef>
                          <a:spcPts val="300"/>
                        </a:spcBef>
                        <a:spcAft>
                          <a:spcPts val="0"/>
                        </a:spcAft>
                      </a:pPr>
                      <a:r>
                        <a:rPr lang="en-ZA" sz="1200" b="1" dirty="0">
                          <a:solidFill>
                            <a:schemeClr val="tx1"/>
                          </a:solidFill>
                          <a:effectLst/>
                          <a:latin typeface="Calibri" panose="020F0502020204030204" pitchFamily="34" charset="0"/>
                          <a:cs typeface="Calibri" panose="020F0502020204030204" pitchFamily="34" charset="0"/>
                        </a:rPr>
                        <a:t>             </a:t>
                      </a:r>
                      <a:r>
                        <a:rPr lang="en-ZA" sz="1100" b="1" dirty="0">
                          <a:solidFill>
                            <a:schemeClr val="tx1"/>
                          </a:solidFill>
                          <a:effectLst/>
                          <a:latin typeface="Calibri" panose="020F0502020204030204" pitchFamily="34" charset="0"/>
                          <a:cs typeface="Calibri" panose="020F0502020204030204" pitchFamily="34" charset="0"/>
                        </a:rPr>
                        <a:t>The Department: National Treasury</a:t>
                      </a:r>
                      <a:r>
                        <a:rPr lang="en-ZA" sz="1100" b="1" baseline="30000" dirty="0">
                          <a:solidFill>
                            <a:schemeClr val="tx1"/>
                          </a:solidFill>
                          <a:effectLst/>
                          <a:latin typeface="Calibri" panose="020F0502020204030204" pitchFamily="34" charset="0"/>
                          <a:cs typeface="Calibri" panose="020F0502020204030204" pitchFamily="34" charset="0"/>
                        </a:rPr>
                        <a:t>7</a:t>
                      </a:r>
                      <a:r>
                        <a:rPr lang="en-ZA" sz="1000" b="1" baseline="30000" dirty="0">
                          <a:solidFill>
                            <a:schemeClr val="tx1"/>
                          </a:solidFill>
                          <a:effectLst/>
                          <a:latin typeface="Calibri" panose="020F0502020204030204" pitchFamily="34" charset="0"/>
                          <a:cs typeface="Calibri" panose="020F0502020204030204" pitchFamily="34" charset="0"/>
                        </a:rPr>
                        <a:t>)</a:t>
                      </a:r>
                      <a:endParaRPr lang="en-ZA" sz="1000" b="1" dirty="0">
                        <a:solidFill>
                          <a:schemeClr val="tx1"/>
                        </a:solidFill>
                        <a:effectLst/>
                        <a:latin typeface="Calibri" panose="020F0502020204030204" pitchFamily="34" charset="0"/>
                        <a:cs typeface="Calibri" panose="020F0502020204030204" pitchFamily="34" charset="0"/>
                      </a:endParaRPr>
                    </a:p>
                  </a:txBody>
                  <a:tcPr marL="68580" marR="68580" marT="0" marB="0" anchor="ctr"/>
                </a:tc>
                <a:tc>
                  <a:txBody>
                    <a:bodyPr/>
                    <a:lstStyle/>
                    <a:p>
                      <a:pPr marL="187325" marR="474345" indent="-187325" algn="r">
                        <a:spcBef>
                          <a:spcPts val="300"/>
                        </a:spcBef>
                        <a:spcAft>
                          <a:spcPts val="0"/>
                        </a:spcAft>
                      </a:pPr>
                      <a:r>
                        <a:rPr lang="en-ZA"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4 791 392</a:t>
                      </a:r>
                    </a:p>
                  </a:txBody>
                  <a:tcPr marL="68580" marR="68580" marT="0" marB="0" anchor="ctr"/>
                </a:tc>
                <a:tc>
                  <a:txBody>
                    <a:bodyPr/>
                    <a:lstStyle/>
                    <a:p>
                      <a:pPr marL="0" marR="440690" indent="0" algn="r">
                        <a:spcBef>
                          <a:spcPts val="300"/>
                        </a:spcBef>
                        <a:spcAft>
                          <a:spcPts val="0"/>
                        </a:spcAft>
                      </a:pPr>
                      <a:r>
                        <a:rPr lang="en-ZA"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104.8036</a:t>
                      </a:r>
                    </a:p>
                  </a:txBody>
                  <a:tcPr marL="68580" marR="68580" marT="0" marB="0" anchor="ctr"/>
                </a:tc>
                <a:extLst>
                  <a:ext uri="{0D108BD9-81ED-4DB2-BD59-A6C34878D82A}">
                    <a16:rowId xmlns:a16="http://schemas.microsoft.com/office/drawing/2014/main" val="3384008829"/>
                  </a:ext>
                </a:extLst>
              </a:tr>
            </a:tbl>
          </a:graphicData>
        </a:graphic>
      </p:graphicFrame>
      <p:graphicFrame>
        <p:nvGraphicFramePr>
          <p:cNvPr id="7" name="Table 6">
            <a:extLst>
              <a:ext uri="{FF2B5EF4-FFF2-40B4-BE49-F238E27FC236}">
                <a16:creationId xmlns:a16="http://schemas.microsoft.com/office/drawing/2014/main" id="{859E3948-2494-C79A-C16E-05DEE30888F8}"/>
              </a:ext>
            </a:extLst>
          </p:cNvPr>
          <p:cNvGraphicFramePr>
            <a:graphicFrameLocks noGrp="1"/>
          </p:cNvGraphicFramePr>
          <p:nvPr>
            <p:extLst>
              <p:ext uri="{D42A27DB-BD31-4B8C-83A1-F6EECF244321}">
                <p14:modId xmlns:p14="http://schemas.microsoft.com/office/powerpoint/2010/main" val="3272941878"/>
              </p:ext>
            </p:extLst>
          </p:nvPr>
        </p:nvGraphicFramePr>
        <p:xfrm>
          <a:off x="123778" y="5296619"/>
          <a:ext cx="8537510" cy="1353880"/>
        </p:xfrm>
        <a:graphic>
          <a:graphicData uri="http://schemas.openxmlformats.org/drawingml/2006/table">
            <a:tbl>
              <a:tblPr firstRow="1" firstCol="1" bandRow="1">
                <a:tableStyleId>{5C22544A-7EE6-4342-B048-85BDC9FD1C3A}</a:tableStyleId>
              </a:tblPr>
              <a:tblGrid>
                <a:gridCol w="8537510">
                  <a:extLst>
                    <a:ext uri="{9D8B030D-6E8A-4147-A177-3AD203B41FA5}">
                      <a16:colId xmlns:a16="http://schemas.microsoft.com/office/drawing/2014/main" val="1440035296"/>
                    </a:ext>
                  </a:extLst>
                </a:gridCol>
              </a:tblGrid>
              <a:tr h="1212118">
                <a:tc>
                  <a:txBody>
                    <a:bodyPr/>
                    <a:lstStyle/>
                    <a:p>
                      <a:pPr marL="0" marR="0" lvl="0" indent="0" algn="just" defTabSz="457200" rtl="0" eaLnBrk="1" fontAlgn="auto" latinLnBrk="0" hangingPunct="1">
                        <a:lnSpc>
                          <a:spcPct val="100000"/>
                        </a:lnSpc>
                        <a:spcBef>
                          <a:spcPts val="0"/>
                        </a:spcBef>
                        <a:spcAft>
                          <a:spcPts val="0"/>
                        </a:spcAft>
                        <a:buClrTx/>
                        <a:buSzTx/>
                        <a:buFont typeface="+mj-lt"/>
                        <a:buNone/>
                        <a:tabLst/>
                        <a:defRPr/>
                      </a:pPr>
                      <a:r>
                        <a:rPr lang="en-ZA" sz="800" i="1" dirty="0">
                          <a:solidFill>
                            <a:schemeClr val="tx1"/>
                          </a:solidFill>
                          <a:effectLst/>
                          <a:latin typeface="Calibri" panose="020F0502020204030204" pitchFamily="34" charset="0"/>
                          <a:cs typeface="Calibri" panose="020F0502020204030204" pitchFamily="34" charset="0"/>
                        </a:rPr>
                        <a:t>1)	Table prepared by the Office of SAMPRO based on information published by Statistics South Africa (Stats SA), the South African Reserve Bank (SARB) and the IMF.                 	</a:t>
                      </a:r>
                      <a:endParaRPr lang="en-GB" sz="8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28600" marR="0" lvl="0" indent="-228600" algn="just" defTabSz="457200" rtl="0" eaLnBrk="1" fontAlgn="auto" latinLnBrk="0" hangingPunct="1">
                        <a:lnSpc>
                          <a:spcPct val="100000"/>
                        </a:lnSpc>
                        <a:spcBef>
                          <a:spcPts val="0"/>
                        </a:spcBef>
                        <a:spcAft>
                          <a:spcPts val="0"/>
                        </a:spcAft>
                        <a:buClrTx/>
                        <a:buSzTx/>
                        <a:buFont typeface="+mj-lt"/>
                        <a:buAutoNum type="arabicParenR" startAt="2"/>
                        <a:tabLst/>
                        <a:defRPr/>
                      </a:pPr>
                      <a:r>
                        <a:rPr lang="en-GB" sz="800" i="1" dirty="0">
                          <a:solidFill>
                            <a:schemeClr val="tx1"/>
                          </a:solidFill>
                          <a:effectLst/>
                          <a:latin typeface="Calibri" panose="020F0502020204030204" pitchFamily="34" charset="0"/>
                          <a:cs typeface="Calibri" panose="020F0502020204030204" pitchFamily="34" charset="0"/>
                        </a:rPr>
                        <a:t>	In respect of 2024, the IMF stated in January 2024 an expected growth rate of 1.0 percent, 0.9 percent in April 2024, 1.1 percent in October 2024 and 0.8 percent in January 2025. </a:t>
                      </a:r>
                    </a:p>
                    <a:p>
                      <a:pPr marL="0" marR="0" lvl="0" indent="0" algn="just" defTabSz="457200" rtl="0" eaLnBrk="1" fontAlgn="auto" latinLnBrk="0" hangingPunct="1">
                        <a:lnSpc>
                          <a:spcPct val="100000"/>
                        </a:lnSpc>
                        <a:spcBef>
                          <a:spcPts val="0"/>
                        </a:spcBef>
                        <a:spcAft>
                          <a:spcPts val="0"/>
                        </a:spcAft>
                        <a:buClrTx/>
                        <a:buSzTx/>
                        <a:buFont typeface="+mj-lt"/>
                        <a:buNone/>
                        <a:tabLst/>
                        <a:defRPr/>
                      </a:pPr>
                      <a:r>
                        <a:rPr lang="en-GB" sz="800" i="1" dirty="0">
                          <a:solidFill>
                            <a:schemeClr val="tx1"/>
                          </a:solidFill>
                          <a:effectLst/>
                          <a:latin typeface="Calibri" panose="020F0502020204030204" pitchFamily="34" charset="0"/>
                          <a:cs typeface="Calibri" panose="020F0502020204030204" pitchFamily="34" charset="0"/>
                        </a:rPr>
                        <a:t>                     The actual growth rate in 2024 was 0,5349 percent (published on 3 June 2025 by Stats SA)</a:t>
                      </a:r>
                    </a:p>
                    <a:p>
                      <a:pPr marL="228600" marR="0" lvl="0" indent="-228600" algn="just" defTabSz="457200" rtl="0" eaLnBrk="1" fontAlgn="auto" latinLnBrk="0" hangingPunct="1">
                        <a:lnSpc>
                          <a:spcPct val="100000"/>
                        </a:lnSpc>
                        <a:spcBef>
                          <a:spcPts val="0"/>
                        </a:spcBef>
                        <a:spcAft>
                          <a:spcPts val="0"/>
                        </a:spcAft>
                        <a:buClrTx/>
                        <a:buSzTx/>
                        <a:buFont typeface="+mj-lt"/>
                        <a:buAutoNum type="arabicParenR" startAt="3"/>
                        <a:tabLst/>
                        <a:defRPr/>
                      </a:pPr>
                      <a:r>
                        <a:rPr lang="en-GB" sz="800" i="1" dirty="0">
                          <a:solidFill>
                            <a:schemeClr val="tx1"/>
                          </a:solidFill>
                          <a:effectLst/>
                          <a:latin typeface="Calibri" panose="020F0502020204030204" pitchFamily="34" charset="0"/>
                          <a:cs typeface="Calibri" panose="020F0502020204030204" pitchFamily="34" charset="0"/>
                        </a:rPr>
                        <a:t>	In respect of 2024, the SARB stated in January 2024 an expected growth rate of 1.2 percent and in October 2024 1.1 percent. The actual growth rate in 2024 was 0.5349 percent</a:t>
                      </a:r>
                      <a:endParaRPr lang="en-ZA" sz="800" i="1" dirty="0">
                        <a:solidFill>
                          <a:schemeClr val="tx1"/>
                        </a:solidFill>
                        <a:effectLst/>
                        <a:latin typeface="Calibri" panose="020F0502020204030204" pitchFamily="34" charset="0"/>
                        <a:cs typeface="Calibri" panose="020F0502020204030204" pitchFamily="34" charset="0"/>
                      </a:endParaRPr>
                    </a:p>
                    <a:p>
                      <a:pPr marL="228600" lvl="0" indent="-228600" algn="just">
                        <a:buFont typeface="+mj-lt"/>
                        <a:buAutoNum type="arabicParenR" startAt="4"/>
                      </a:pPr>
                      <a:r>
                        <a:rPr lang="en-GB" sz="800" i="1" dirty="0">
                          <a:solidFill>
                            <a:schemeClr val="tx1"/>
                          </a:solidFill>
                          <a:effectLst/>
                          <a:latin typeface="Calibri" panose="020F0502020204030204" pitchFamily="34" charset="0"/>
                          <a:cs typeface="Calibri" panose="020F0502020204030204" pitchFamily="34" charset="0"/>
                        </a:rPr>
                        <a:t>          In October 2024 and again in January 2025, the IMF stated an expected growth rate of 1.5 percent in 2025 but in April and July 2025 the IMF changed the expected growth rate to 1 percent.                         </a:t>
                      </a:r>
                    </a:p>
                    <a:p>
                      <a:pPr marL="0" lvl="0" indent="0" algn="just">
                        <a:buFont typeface="+mj-lt"/>
                        <a:buNone/>
                      </a:pPr>
                      <a:r>
                        <a:rPr lang="en-GB" sz="800" i="1" dirty="0">
                          <a:solidFill>
                            <a:schemeClr val="tx1"/>
                          </a:solidFill>
                          <a:effectLst/>
                          <a:latin typeface="Calibri" panose="020F0502020204030204" pitchFamily="34" charset="0"/>
                          <a:cs typeface="Calibri" panose="020F0502020204030204" pitchFamily="34" charset="0"/>
                        </a:rPr>
                        <a:t>                    On 14 October 2025, the IMF changed it to 1.1 percent          </a:t>
                      </a:r>
                    </a:p>
                    <a:p>
                      <a:pPr marL="228600" lvl="0" indent="-228600" algn="just">
                        <a:buFont typeface="+mj-lt"/>
                        <a:buAutoNum type="arabicParenR" startAt="5"/>
                      </a:pPr>
                      <a:r>
                        <a:rPr lang="en-GB" sz="800" i="1" dirty="0">
                          <a:solidFill>
                            <a:schemeClr val="tx1"/>
                          </a:solidFill>
                          <a:effectLst/>
                          <a:latin typeface="Calibri" panose="020F0502020204030204" pitchFamily="34" charset="0"/>
                          <a:cs typeface="Calibri" panose="020F0502020204030204" pitchFamily="34" charset="0"/>
                        </a:rPr>
                        <a:t>          In March 2025, the Monetary Policy Committee (MPC) of the SARB predicted a growth rate of 1.7 percent for 2025 but in May 2025 the MPC changed it to 1.2 percent and on 31 July 2025,    </a:t>
                      </a:r>
                    </a:p>
                    <a:p>
                      <a:pPr marL="0" lvl="0" indent="0" algn="just">
                        <a:buFont typeface="+mj-lt"/>
                        <a:buNone/>
                      </a:pPr>
                      <a:r>
                        <a:rPr lang="en-GB" sz="800" i="1" dirty="0">
                          <a:solidFill>
                            <a:schemeClr val="tx1"/>
                          </a:solidFill>
                          <a:effectLst/>
                          <a:latin typeface="Calibri" panose="020F0502020204030204" pitchFamily="34" charset="0"/>
                          <a:cs typeface="Calibri" panose="020F0502020204030204" pitchFamily="34" charset="0"/>
                        </a:rPr>
                        <a:t>                    the MPC changed it to 0.9 percent. On 18 September 2025, the MPC changed it to 1.2 percent and confirmed their 1.2 percent estimate at their 23 October 2025 meeting. </a:t>
                      </a:r>
                    </a:p>
                    <a:p>
                      <a:pPr marL="228600" lvl="0" indent="-228600" algn="just">
                        <a:buFont typeface="+mj-lt"/>
                        <a:buAutoNum type="arabicParenR" startAt="6"/>
                      </a:pPr>
                      <a:r>
                        <a:rPr lang="en-GB" sz="800" i="1" dirty="0">
                          <a:solidFill>
                            <a:schemeClr val="tx1"/>
                          </a:solidFill>
                          <a:effectLst/>
                          <a:latin typeface="Calibri" panose="020F0502020204030204" pitchFamily="34" charset="0"/>
                          <a:cs typeface="Calibri" panose="020F0502020204030204" pitchFamily="34" charset="0"/>
                        </a:rPr>
                        <a:t>         On 14 October 2025, the IMF stated an expected growth rate of 1.2 percent for 2026</a:t>
                      </a:r>
                    </a:p>
                    <a:p>
                      <a:pPr marL="228600" lvl="0" indent="-228600" algn="just">
                        <a:buFont typeface="+mj-lt"/>
                        <a:buAutoNum type="arabicParenR" startAt="7"/>
                      </a:pPr>
                      <a:r>
                        <a:rPr lang="en-GB" sz="800" i="1" dirty="0">
                          <a:solidFill>
                            <a:schemeClr val="tx1"/>
                          </a:solidFill>
                          <a:effectLst/>
                          <a:latin typeface="Calibri" panose="020F0502020204030204" pitchFamily="34" charset="0"/>
                          <a:cs typeface="Calibri" panose="020F0502020204030204" pitchFamily="34" charset="0"/>
                        </a:rPr>
                        <a:t>         The Department: National Treasury has predicted on 13 November 2025 a growth rate of 1.5 percent for 2026 in the Medium-Term Budget</a:t>
                      </a:r>
                    </a:p>
                  </a:txBody>
                  <a:tcPr marL="66257" marR="66257"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6908994"/>
                  </a:ext>
                </a:extLst>
              </a:tr>
              <a:tr h="134680">
                <a:tc>
                  <a:txBody>
                    <a:bodyPr/>
                    <a:lstStyle/>
                    <a:p>
                      <a:pPr marL="0" lvl="0" indent="0" algn="just">
                        <a:buFont typeface="+mj-lt"/>
                        <a:buNone/>
                      </a:pPr>
                      <a:endParaRPr lang="en-GB" sz="800" i="1" dirty="0">
                        <a:solidFill>
                          <a:schemeClr val="tx1"/>
                        </a:solidFill>
                        <a:effectLst/>
                        <a:latin typeface="Calibri" panose="020F0502020204030204" pitchFamily="34" charset="0"/>
                        <a:cs typeface="Calibri" panose="020F0502020204030204" pitchFamily="34" charset="0"/>
                      </a:endParaRPr>
                    </a:p>
                  </a:txBody>
                  <a:tcPr marL="66257" marR="66257"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36262554"/>
                  </a:ext>
                </a:extLst>
              </a:tr>
            </a:tbl>
          </a:graphicData>
        </a:graphic>
      </p:graphicFrame>
    </p:spTree>
    <p:extLst>
      <p:ext uri="{BB962C8B-B14F-4D97-AF65-F5344CB8AC3E}">
        <p14:creationId xmlns:p14="http://schemas.microsoft.com/office/powerpoint/2010/main" val="254052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A6124E-B1F6-05B6-1437-D1069994EF38}"/>
              </a:ext>
            </a:extLst>
          </p:cNvPr>
          <p:cNvSpPr>
            <a:spLocks noGrp="1"/>
          </p:cNvSpPr>
          <p:nvPr>
            <p:ph type="sldNum" sz="quarter" idx="12"/>
          </p:nvPr>
        </p:nvSpPr>
        <p:spPr>
          <a:xfrm>
            <a:off x="8454118" y="5947912"/>
            <a:ext cx="628813" cy="767687"/>
          </a:xfrm>
        </p:spPr>
        <p:txBody>
          <a:bodyPr/>
          <a:lstStyle/>
          <a:p>
            <a:fld id="{73B850FF-6169-4056-8077-06FFA93A5366}" type="slidenum">
              <a:rPr lang="en-US" smtClean="0">
                <a:solidFill>
                  <a:schemeClr val="tx1"/>
                </a:solidFill>
              </a:rPr>
              <a:t>23</a:t>
            </a:fld>
            <a:endParaRPr lang="en-US" dirty="0">
              <a:solidFill>
                <a:schemeClr val="tx1"/>
              </a:solidFill>
            </a:endParaRPr>
          </a:p>
        </p:txBody>
      </p:sp>
      <p:sp>
        <p:nvSpPr>
          <p:cNvPr id="4" name="TextBox 3">
            <a:extLst>
              <a:ext uri="{FF2B5EF4-FFF2-40B4-BE49-F238E27FC236}">
                <a16:creationId xmlns:a16="http://schemas.microsoft.com/office/drawing/2014/main" id="{C00FB51E-CF77-06F0-1C8E-1EEA0C2D94AC}"/>
              </a:ext>
            </a:extLst>
          </p:cNvPr>
          <p:cNvSpPr txBox="1"/>
          <p:nvPr/>
        </p:nvSpPr>
        <p:spPr>
          <a:xfrm>
            <a:off x="433811" y="1030483"/>
            <a:ext cx="7666479" cy="338554"/>
          </a:xfrm>
          <a:prstGeom prst="rect">
            <a:avLst/>
          </a:prstGeom>
          <a:noFill/>
        </p:spPr>
        <p:txBody>
          <a:bodyPr wrap="square" rtlCol="0">
            <a:spAutoFit/>
          </a:bodyPr>
          <a:lstStyle/>
          <a:p>
            <a:pPr lvl="0"/>
            <a:r>
              <a:rPr kumimoji="0" lang="en-GB" altLang="en-US" sz="1600" b="1"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INDICES OF RATE OF UNEMPLOYMENT</a:t>
            </a:r>
            <a:r>
              <a:rPr kumimoji="0" lang="en-GB" altLang="en-US" sz="1600" b="1" i="0" u="none" strike="noStrike" cap="none" normalizeH="0" baseline="30000" dirty="0">
                <a:ln>
                  <a:noFill/>
                </a:ln>
                <a:effectLst/>
                <a:latin typeface="Calibri" panose="020F0502020204030204" pitchFamily="34" charset="0"/>
                <a:ea typeface="Times New Roman" panose="02020603050405020304" pitchFamily="18" charset="0"/>
                <a:cs typeface="Calibri" panose="020F0502020204030204" pitchFamily="34" charset="0"/>
              </a:rPr>
              <a:t>4) </a:t>
            </a:r>
            <a:r>
              <a:rPr kumimoji="0" lang="en-GB" altLang="en-US" sz="1600" b="1"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IN SOUTH AFRICA (FIRST QUARTER 2015 = 100)</a:t>
            </a:r>
            <a:endParaRPr kumimoji="0" lang="en-GB" altLang="en-US" sz="1400" b="1"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Box 7">
            <a:extLst>
              <a:ext uri="{FF2B5EF4-FFF2-40B4-BE49-F238E27FC236}">
                <a16:creationId xmlns:a16="http://schemas.microsoft.com/office/drawing/2014/main" id="{27B24484-43F2-DD9F-B0A7-2F43864DA3E1}"/>
              </a:ext>
            </a:extLst>
          </p:cNvPr>
          <p:cNvSpPr txBox="1">
            <a:spLocks noChangeArrowheads="1"/>
          </p:cNvSpPr>
          <p:nvPr/>
        </p:nvSpPr>
        <p:spPr bwMode="auto">
          <a:xfrm>
            <a:off x="433811" y="526244"/>
            <a:ext cx="88135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Table 6</a:t>
            </a:r>
          </a:p>
        </p:txBody>
      </p:sp>
      <p:graphicFrame>
        <p:nvGraphicFramePr>
          <p:cNvPr id="3" name="Table 2">
            <a:extLst>
              <a:ext uri="{FF2B5EF4-FFF2-40B4-BE49-F238E27FC236}">
                <a16:creationId xmlns:a16="http://schemas.microsoft.com/office/drawing/2014/main" id="{7D8C44A7-DC55-6A17-F78D-CC32B7097BD2}"/>
              </a:ext>
            </a:extLst>
          </p:cNvPr>
          <p:cNvGraphicFramePr>
            <a:graphicFrameLocks noGrp="1"/>
          </p:cNvGraphicFramePr>
          <p:nvPr>
            <p:extLst>
              <p:ext uri="{D42A27DB-BD31-4B8C-83A1-F6EECF244321}">
                <p14:modId xmlns:p14="http://schemas.microsoft.com/office/powerpoint/2010/main" val="920449820"/>
              </p:ext>
            </p:extLst>
          </p:nvPr>
        </p:nvGraphicFramePr>
        <p:xfrm>
          <a:off x="1043711" y="1369037"/>
          <a:ext cx="7155745" cy="4649928"/>
        </p:xfrm>
        <a:graphic>
          <a:graphicData uri="http://schemas.openxmlformats.org/drawingml/2006/table">
            <a:tbl>
              <a:tblPr firstRow="1" firstCol="1" bandRow="1">
                <a:tableStyleId>{5C22544A-7EE6-4342-B048-85BDC9FD1C3A}</a:tableStyleId>
              </a:tblPr>
              <a:tblGrid>
                <a:gridCol w="896055">
                  <a:extLst>
                    <a:ext uri="{9D8B030D-6E8A-4147-A177-3AD203B41FA5}">
                      <a16:colId xmlns:a16="http://schemas.microsoft.com/office/drawing/2014/main" val="3157255692"/>
                    </a:ext>
                  </a:extLst>
                </a:gridCol>
                <a:gridCol w="1238127">
                  <a:extLst>
                    <a:ext uri="{9D8B030D-6E8A-4147-A177-3AD203B41FA5}">
                      <a16:colId xmlns:a16="http://schemas.microsoft.com/office/drawing/2014/main" val="2987437991"/>
                    </a:ext>
                  </a:extLst>
                </a:gridCol>
                <a:gridCol w="1237335">
                  <a:extLst>
                    <a:ext uri="{9D8B030D-6E8A-4147-A177-3AD203B41FA5}">
                      <a16:colId xmlns:a16="http://schemas.microsoft.com/office/drawing/2014/main" val="2363824712"/>
                    </a:ext>
                  </a:extLst>
                </a:gridCol>
                <a:gridCol w="1237335">
                  <a:extLst>
                    <a:ext uri="{9D8B030D-6E8A-4147-A177-3AD203B41FA5}">
                      <a16:colId xmlns:a16="http://schemas.microsoft.com/office/drawing/2014/main" val="2484506550"/>
                    </a:ext>
                  </a:extLst>
                </a:gridCol>
                <a:gridCol w="1237335">
                  <a:extLst>
                    <a:ext uri="{9D8B030D-6E8A-4147-A177-3AD203B41FA5}">
                      <a16:colId xmlns:a16="http://schemas.microsoft.com/office/drawing/2014/main" val="3404606156"/>
                    </a:ext>
                  </a:extLst>
                </a:gridCol>
                <a:gridCol w="1309558">
                  <a:extLst>
                    <a:ext uri="{9D8B030D-6E8A-4147-A177-3AD203B41FA5}">
                      <a16:colId xmlns:a16="http://schemas.microsoft.com/office/drawing/2014/main" val="1831168666"/>
                    </a:ext>
                  </a:extLst>
                </a:gridCol>
              </a:tblGrid>
              <a:tr h="387494">
                <a:tc>
                  <a:txBody>
                    <a:bodyPr/>
                    <a:lstStyle/>
                    <a:p>
                      <a:pPr algn="l">
                        <a:spcBef>
                          <a:spcPts val="0"/>
                        </a:spcBef>
                      </a:pPr>
                      <a:r>
                        <a:rPr lang="en-US" sz="1400" b="1" dirty="0">
                          <a:solidFill>
                            <a:schemeClr val="tx1"/>
                          </a:solidFill>
                          <a:effectLst/>
                          <a:latin typeface="Calibri" panose="020F0502020204030204" pitchFamily="34" charset="0"/>
                          <a:cs typeface="Calibri" panose="020F0502020204030204" pitchFamily="34" charset="0"/>
                        </a:rPr>
                        <a:t>YEAR</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Bef>
                          <a:spcPts val="0"/>
                        </a:spcBef>
                      </a:pPr>
                      <a:r>
                        <a:rPr lang="en-US" sz="1400" b="1" dirty="0">
                          <a:solidFill>
                            <a:schemeClr val="tx1"/>
                          </a:solidFill>
                          <a:effectLst/>
                          <a:latin typeface="Calibri" panose="020F0502020204030204" pitchFamily="34" charset="0"/>
                          <a:cs typeface="Calibri" panose="020F0502020204030204" pitchFamily="34" charset="0"/>
                        </a:rPr>
                        <a:t>QUARTER 1</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Bef>
                          <a:spcPts val="0"/>
                        </a:spcBef>
                      </a:pPr>
                      <a:r>
                        <a:rPr lang="en-US" sz="1400" b="1" dirty="0">
                          <a:solidFill>
                            <a:schemeClr val="tx1"/>
                          </a:solidFill>
                          <a:effectLst/>
                          <a:latin typeface="Calibri" panose="020F0502020204030204" pitchFamily="34" charset="0"/>
                          <a:cs typeface="Calibri" panose="020F0502020204030204" pitchFamily="34" charset="0"/>
                        </a:rPr>
                        <a:t>QUARTER 2</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Bef>
                          <a:spcPts val="0"/>
                        </a:spcBef>
                      </a:pPr>
                      <a:r>
                        <a:rPr lang="en-US" sz="1400" b="1" dirty="0">
                          <a:solidFill>
                            <a:schemeClr val="tx1"/>
                          </a:solidFill>
                          <a:effectLst/>
                          <a:latin typeface="Calibri" panose="020F0502020204030204" pitchFamily="34" charset="0"/>
                          <a:cs typeface="Calibri" panose="020F0502020204030204" pitchFamily="34" charset="0"/>
                        </a:rPr>
                        <a:t>QUARTER 3</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Bef>
                          <a:spcPts val="0"/>
                        </a:spcBef>
                      </a:pPr>
                      <a:r>
                        <a:rPr lang="en-US" sz="1400" b="1" dirty="0">
                          <a:solidFill>
                            <a:schemeClr val="tx1"/>
                          </a:solidFill>
                          <a:effectLst/>
                          <a:latin typeface="Calibri" panose="020F0502020204030204" pitchFamily="34" charset="0"/>
                          <a:cs typeface="Calibri" panose="020F0502020204030204" pitchFamily="34" charset="0"/>
                        </a:rPr>
                        <a:t>QUARTER 4</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Bef>
                          <a:spcPts val="0"/>
                        </a:spcBef>
                      </a:pPr>
                      <a:r>
                        <a:rPr lang="en-US" sz="1400" b="1" dirty="0">
                          <a:solidFill>
                            <a:schemeClr val="tx1"/>
                          </a:solidFill>
                          <a:effectLst/>
                          <a:latin typeface="Calibri" panose="020F0502020204030204" pitchFamily="34" charset="0"/>
                          <a:cs typeface="Calibri" panose="020F0502020204030204" pitchFamily="34" charset="0"/>
                        </a:rPr>
                        <a:t>AVERAGE</a:t>
                      </a:r>
                      <a:r>
                        <a:rPr lang="en-US" sz="1400" b="1" baseline="30000" dirty="0">
                          <a:solidFill>
                            <a:schemeClr val="tx1"/>
                          </a:solidFill>
                          <a:effectLst/>
                          <a:latin typeface="Calibri" panose="020F0502020204030204" pitchFamily="34" charset="0"/>
                          <a:cs typeface="Calibri" panose="020F0502020204030204" pitchFamily="34" charset="0"/>
                        </a:rPr>
                        <a:t>5)</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083837408"/>
                  </a:ext>
                </a:extLst>
              </a:tr>
              <a:tr h="387494">
                <a:tc>
                  <a:txBody>
                    <a:bodyPr/>
                    <a:lstStyle/>
                    <a:p>
                      <a:pPr algn="l">
                        <a:spcBef>
                          <a:spcPts val="0"/>
                        </a:spcBef>
                      </a:pPr>
                      <a:r>
                        <a:rPr lang="en-US" sz="1400" b="1" dirty="0">
                          <a:solidFill>
                            <a:schemeClr val="tx1"/>
                          </a:solidFill>
                          <a:effectLst/>
                          <a:latin typeface="Calibri" panose="020F0502020204030204" pitchFamily="34" charset="0"/>
                          <a:cs typeface="Calibri" panose="020F0502020204030204" pitchFamily="34" charset="0"/>
                        </a:rPr>
                        <a:t>2015</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19875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100.00</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002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94.64</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2565"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96.59</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4470"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92.80</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59080"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96.00</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830934256"/>
                  </a:ext>
                </a:extLst>
              </a:tr>
              <a:tr h="387494">
                <a:tc>
                  <a:txBody>
                    <a:bodyPr/>
                    <a:lstStyle/>
                    <a:p>
                      <a:pPr algn="l">
                        <a:spcBef>
                          <a:spcPts val="0"/>
                        </a:spcBef>
                      </a:pPr>
                      <a:r>
                        <a:rPr lang="en-US" sz="1400" b="1" dirty="0">
                          <a:solidFill>
                            <a:schemeClr val="tx1"/>
                          </a:solidFill>
                          <a:effectLst/>
                          <a:latin typeface="Calibri" panose="020F0502020204030204" pitchFamily="34" charset="0"/>
                          <a:cs typeface="Calibri" panose="020F0502020204030204" pitchFamily="34" charset="0"/>
                        </a:rPr>
                        <a:t>2016</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19875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101.13</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002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100.75</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2565"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102.65</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4470"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100.37</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59080"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101.22</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835134674"/>
                  </a:ext>
                </a:extLst>
              </a:tr>
              <a:tr h="387494">
                <a:tc>
                  <a:txBody>
                    <a:bodyPr/>
                    <a:lstStyle/>
                    <a:p>
                      <a:pPr algn="l">
                        <a:spcBef>
                          <a:spcPts val="0"/>
                        </a:spcBef>
                      </a:pPr>
                      <a:r>
                        <a:rPr lang="en-US" sz="1400" b="1" dirty="0">
                          <a:solidFill>
                            <a:schemeClr val="tx1"/>
                          </a:solidFill>
                          <a:effectLst/>
                          <a:latin typeface="Calibri" panose="020F0502020204030204" pitchFamily="34" charset="0"/>
                          <a:cs typeface="Calibri" panose="020F0502020204030204" pitchFamily="34" charset="0"/>
                        </a:rPr>
                        <a:t>2017</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19875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104.92</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0025"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104.92</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256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104.92</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4470"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101.13</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59080"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103.97</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957204021"/>
                  </a:ext>
                </a:extLst>
              </a:tr>
              <a:tr h="387494">
                <a:tc>
                  <a:txBody>
                    <a:bodyPr/>
                    <a:lstStyle/>
                    <a:p>
                      <a:pPr algn="l">
                        <a:spcBef>
                          <a:spcPts val="0"/>
                        </a:spcBef>
                      </a:pPr>
                      <a:r>
                        <a:rPr lang="en-US" sz="1400" b="1" dirty="0">
                          <a:solidFill>
                            <a:schemeClr val="tx1"/>
                          </a:solidFill>
                          <a:effectLst/>
                          <a:latin typeface="Calibri" panose="020F0502020204030204" pitchFamily="34" charset="0"/>
                          <a:cs typeface="Calibri" panose="020F0502020204030204" pitchFamily="34" charset="0"/>
                        </a:rPr>
                        <a:t>2018</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19875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101.13</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002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103.03</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2565"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104.16</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4470"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102.65</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59080"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102.74</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21045006"/>
                  </a:ext>
                </a:extLst>
              </a:tr>
              <a:tr h="387494">
                <a:tc>
                  <a:txBody>
                    <a:bodyPr/>
                    <a:lstStyle/>
                    <a:p>
                      <a:pPr algn="l">
                        <a:spcBef>
                          <a:spcPts val="0"/>
                        </a:spcBef>
                      </a:pPr>
                      <a:r>
                        <a:rPr lang="en-US" sz="1400" b="1" dirty="0">
                          <a:solidFill>
                            <a:schemeClr val="tx1"/>
                          </a:solidFill>
                          <a:effectLst/>
                          <a:latin typeface="Calibri" panose="020F0502020204030204" pitchFamily="34" charset="0"/>
                          <a:cs typeface="Calibri" panose="020F0502020204030204" pitchFamily="34" charset="0"/>
                        </a:rPr>
                        <a:t>2019</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19875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104.54</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002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109.84</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256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110.22</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4470"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110.22</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59080"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108.70</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159743805"/>
                  </a:ext>
                </a:extLst>
              </a:tr>
              <a:tr h="387494">
                <a:tc>
                  <a:txBody>
                    <a:bodyPr/>
                    <a:lstStyle/>
                    <a:p>
                      <a:pPr algn="l">
                        <a:spcBef>
                          <a:spcPts val="0"/>
                        </a:spcBef>
                      </a:pPr>
                      <a:r>
                        <a:rPr lang="en-US" sz="1400" b="1" dirty="0">
                          <a:solidFill>
                            <a:schemeClr val="tx1"/>
                          </a:solidFill>
                          <a:effectLst/>
                          <a:latin typeface="Calibri" panose="020F0502020204030204" pitchFamily="34" charset="0"/>
                          <a:cs typeface="Calibri" panose="020F0502020204030204" pitchFamily="34" charset="0"/>
                        </a:rPr>
                        <a:t>2020</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198755"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114.01</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0025"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88.25</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256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116.66</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4470"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123.10</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59080"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110.50</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481244698"/>
                  </a:ext>
                </a:extLst>
              </a:tr>
              <a:tr h="387494">
                <a:tc>
                  <a:txBody>
                    <a:bodyPr/>
                    <a:lstStyle/>
                    <a:p>
                      <a:pPr algn="l">
                        <a:spcBef>
                          <a:spcPts val="0"/>
                        </a:spcBef>
                      </a:pPr>
                      <a:r>
                        <a:rPr lang="en-US" sz="1400" b="1" dirty="0">
                          <a:solidFill>
                            <a:schemeClr val="tx1"/>
                          </a:solidFill>
                          <a:effectLst/>
                          <a:latin typeface="Calibri" panose="020F0502020204030204" pitchFamily="34" charset="0"/>
                          <a:cs typeface="Calibri" panose="020F0502020204030204" pitchFamily="34" charset="0"/>
                        </a:rPr>
                        <a:t>2021</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198755"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123.48</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0025"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130.30</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256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132.19</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4470"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133.71</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59080" algn="r">
                        <a:spcBef>
                          <a:spcPts val="0"/>
                        </a:spcBef>
                        <a:spcAft>
                          <a:spcPts val="0"/>
                        </a:spcAft>
                      </a:pPr>
                      <a:r>
                        <a:rPr lang="en-US" sz="1400" b="1">
                          <a:solidFill>
                            <a:schemeClr val="bg1"/>
                          </a:solidFill>
                          <a:effectLst/>
                          <a:latin typeface="Calibri" panose="020F0502020204030204" pitchFamily="34" charset="0"/>
                          <a:cs typeface="Calibri" panose="020F0502020204030204" pitchFamily="34" charset="0"/>
                        </a:rPr>
                        <a:t>129.92</a:t>
                      </a:r>
                      <a:endParaRPr lang="en-ZA" sz="12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663172400"/>
                  </a:ext>
                </a:extLst>
              </a:tr>
              <a:tr h="387494">
                <a:tc>
                  <a:txBody>
                    <a:bodyPr/>
                    <a:lstStyle/>
                    <a:p>
                      <a:pPr algn="l">
                        <a:spcBef>
                          <a:spcPts val="0"/>
                        </a:spcBef>
                      </a:pPr>
                      <a:r>
                        <a:rPr lang="en-US" sz="1400" b="1" dirty="0">
                          <a:solidFill>
                            <a:schemeClr val="tx1"/>
                          </a:solidFill>
                          <a:effectLst/>
                          <a:latin typeface="Calibri" panose="020F0502020204030204" pitchFamily="34" charset="0"/>
                          <a:cs typeface="Calibri" panose="020F0502020204030204" pitchFamily="34" charset="0"/>
                        </a:rPr>
                        <a:t>2022</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19875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130.68</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002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128.40</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256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124.62</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4470"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123.86</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59080"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126.89</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946849488"/>
                  </a:ext>
                </a:extLst>
              </a:tr>
              <a:tr h="387494">
                <a:tc>
                  <a:txBody>
                    <a:bodyPr/>
                    <a:lstStyle/>
                    <a:p>
                      <a:pPr algn="l">
                        <a:spcBef>
                          <a:spcPts val="0"/>
                        </a:spcBef>
                      </a:pPr>
                      <a:r>
                        <a:rPr lang="en-US" sz="1400" b="1" dirty="0">
                          <a:solidFill>
                            <a:schemeClr val="tx1"/>
                          </a:solidFill>
                          <a:effectLst/>
                          <a:latin typeface="Calibri" panose="020F0502020204030204" pitchFamily="34" charset="0"/>
                          <a:cs typeface="Calibri" panose="020F0502020204030204" pitchFamily="34" charset="0"/>
                        </a:rPr>
                        <a:t>2023</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19875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124.62</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002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123.48</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93663" marR="202565" indent="0" algn="r">
                        <a:spcBef>
                          <a:spcPts val="0"/>
                        </a:spcBef>
                        <a:spcAft>
                          <a:spcPts val="0"/>
                        </a:spcAft>
                        <a:tabLst>
                          <a:tab pos="93663" algn="l"/>
                        </a:tabLst>
                      </a:pPr>
                      <a:r>
                        <a:rPr lang="en-US" sz="1400" b="1" dirty="0">
                          <a:solidFill>
                            <a:schemeClr val="bg1"/>
                          </a:solidFill>
                          <a:effectLst/>
                          <a:latin typeface="Calibri" panose="020F0502020204030204" pitchFamily="34" charset="0"/>
                          <a:cs typeface="Calibri" panose="020F0502020204030204" pitchFamily="34" charset="0"/>
                        </a:rPr>
                        <a:t>   120.83</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4470"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121.54</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59080"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122.63</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7515285"/>
                  </a:ext>
                </a:extLst>
              </a:tr>
              <a:tr h="387494">
                <a:tc>
                  <a:txBody>
                    <a:bodyPr/>
                    <a:lstStyle/>
                    <a:p>
                      <a:pPr algn="l">
                        <a:spcBef>
                          <a:spcPts val="0"/>
                        </a:spcBef>
                      </a:pPr>
                      <a:r>
                        <a:rPr lang="en-US" sz="1400" b="1" dirty="0">
                          <a:solidFill>
                            <a:schemeClr val="tx1"/>
                          </a:solidFill>
                          <a:effectLst/>
                          <a:latin typeface="Calibri" panose="020F0502020204030204" pitchFamily="34" charset="0"/>
                          <a:cs typeface="Calibri" panose="020F0502020204030204" pitchFamily="34" charset="0"/>
                        </a:rPr>
                        <a:t>2024</a:t>
                      </a:r>
                      <a:endParaRPr lang="en-ZA"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198755" algn="r">
                        <a:spcBef>
                          <a:spcPts val="0"/>
                        </a:spcBef>
                        <a:spcAft>
                          <a:spcPts val="0"/>
                        </a:spcAft>
                      </a:pPr>
                      <a:r>
                        <a:rPr lang="en-US" sz="1400" b="1" dirty="0">
                          <a:solidFill>
                            <a:schemeClr val="bg1"/>
                          </a:solidFill>
                          <a:effectLst/>
                          <a:latin typeface="Calibri" panose="020F0502020204030204" pitchFamily="34" charset="0"/>
                          <a:cs typeface="Calibri" panose="020F0502020204030204" pitchFamily="34" charset="0"/>
                        </a:rPr>
                        <a:t>124.62</a:t>
                      </a:r>
                      <a:endParaRPr lang="en-ZA"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0025" algn="r">
                        <a:spcBef>
                          <a:spcPts val="0"/>
                        </a:spcBef>
                        <a:spcAft>
                          <a:spcPts val="0"/>
                        </a:spcAft>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126.89</a:t>
                      </a:r>
                      <a:endParaRPr lang="en-ZA"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93663" marR="202565" indent="0" algn="r">
                        <a:spcBef>
                          <a:spcPts val="0"/>
                        </a:spcBef>
                        <a:spcAft>
                          <a:spcPts val="0"/>
                        </a:spcAft>
                        <a:tabLst>
                          <a:tab pos="93663" algn="l"/>
                        </a:tabLst>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121.59</a:t>
                      </a:r>
                      <a:endParaRPr lang="en-ZA"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4470" algn="r">
                        <a:spcBef>
                          <a:spcPts val="0"/>
                        </a:spcBef>
                        <a:spcAft>
                          <a:spcPts val="0"/>
                        </a:spcAft>
                      </a:pPr>
                      <a:r>
                        <a:rPr lang="en-ZA"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120.83</a:t>
                      </a:r>
                    </a:p>
                  </a:txBody>
                  <a:tcPr marL="68580" marR="68580" marT="0" marB="0" anchor="ctr"/>
                </a:tc>
                <a:tc>
                  <a:txBody>
                    <a:bodyPr/>
                    <a:lstStyle/>
                    <a:p>
                      <a:pPr marR="259080" algn="r">
                        <a:spcBef>
                          <a:spcPts val="0"/>
                        </a:spcBef>
                        <a:spcAft>
                          <a:spcPts val="0"/>
                        </a:spcAft>
                      </a:pPr>
                      <a:r>
                        <a:rPr lang="en-ZA"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123.49</a:t>
                      </a:r>
                    </a:p>
                  </a:txBody>
                  <a:tcPr marL="68580" marR="68580" marT="0" marB="0" anchor="ctr"/>
                </a:tc>
                <a:extLst>
                  <a:ext uri="{0D108BD9-81ED-4DB2-BD59-A6C34878D82A}">
                    <a16:rowId xmlns:a16="http://schemas.microsoft.com/office/drawing/2014/main" val="48985509"/>
                  </a:ext>
                </a:extLst>
              </a:tr>
              <a:tr h="387494">
                <a:tc>
                  <a:txBody>
                    <a:bodyPr/>
                    <a:lstStyle/>
                    <a:p>
                      <a:pPr algn="l">
                        <a:spcBef>
                          <a:spcPts val="0"/>
                        </a:spcBef>
                      </a:pPr>
                      <a:r>
                        <a:rPr lang="en-GB"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2025</a:t>
                      </a:r>
                      <a:endParaRPr lang="en-ZA"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198755" algn="r">
                        <a:spcBef>
                          <a:spcPts val="0"/>
                        </a:spcBef>
                        <a:spcAft>
                          <a:spcPts val="0"/>
                        </a:spcAft>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124.62</a:t>
                      </a:r>
                      <a:endParaRPr lang="en-ZA"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00025" algn="r">
                        <a:spcBef>
                          <a:spcPts val="0"/>
                        </a:spcBef>
                        <a:spcAft>
                          <a:spcPts val="0"/>
                        </a:spcAft>
                      </a:pPr>
                      <a:r>
                        <a:rPr lang="en-ZA"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125.76</a:t>
                      </a:r>
                    </a:p>
                  </a:txBody>
                  <a:tcPr marL="68580" marR="68580" marT="0" marB="0" anchor="ctr"/>
                </a:tc>
                <a:tc>
                  <a:txBody>
                    <a:bodyPr/>
                    <a:lstStyle/>
                    <a:p>
                      <a:pPr marL="93663" marR="202565" indent="0" algn="r">
                        <a:spcBef>
                          <a:spcPts val="0"/>
                        </a:spcBef>
                        <a:spcAft>
                          <a:spcPts val="0"/>
                        </a:spcAft>
                        <a:tabLst>
                          <a:tab pos="93663" algn="l"/>
                        </a:tabLst>
                      </a:pPr>
                      <a:r>
                        <a:rPr lang="en-ZA"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120.83</a:t>
                      </a:r>
                    </a:p>
                  </a:txBody>
                  <a:tcPr marL="68580" marR="68580" marT="0" marB="0" anchor="ctr"/>
                </a:tc>
                <a:tc>
                  <a:txBody>
                    <a:bodyPr/>
                    <a:lstStyle/>
                    <a:p>
                      <a:pPr marR="204470" algn="r">
                        <a:spcBef>
                          <a:spcPts val="0"/>
                        </a:spcBef>
                        <a:spcAft>
                          <a:spcPts val="0"/>
                        </a:spcAft>
                      </a:pPr>
                      <a:endParaRPr lang="en-ZA"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259080" algn="r">
                        <a:spcBef>
                          <a:spcPts val="0"/>
                        </a:spcBef>
                        <a:spcAft>
                          <a:spcPts val="0"/>
                        </a:spcAft>
                      </a:pPr>
                      <a:endParaRPr lang="en-ZA"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331934001"/>
                  </a:ext>
                </a:extLst>
              </a:tr>
            </a:tbl>
          </a:graphicData>
        </a:graphic>
      </p:graphicFrame>
      <p:graphicFrame>
        <p:nvGraphicFramePr>
          <p:cNvPr id="7" name="Table 6">
            <a:extLst>
              <a:ext uri="{FF2B5EF4-FFF2-40B4-BE49-F238E27FC236}">
                <a16:creationId xmlns:a16="http://schemas.microsoft.com/office/drawing/2014/main" id="{1ADE23DB-9A76-A3A8-EA3E-B4FBDD8C97E3}"/>
              </a:ext>
            </a:extLst>
          </p:cNvPr>
          <p:cNvGraphicFramePr>
            <a:graphicFrameLocks noGrp="1"/>
          </p:cNvGraphicFramePr>
          <p:nvPr>
            <p:extLst>
              <p:ext uri="{D42A27DB-BD31-4B8C-83A1-F6EECF244321}">
                <p14:modId xmlns:p14="http://schemas.microsoft.com/office/powerpoint/2010/main" val="3459327562"/>
              </p:ext>
            </p:extLst>
          </p:nvPr>
        </p:nvGraphicFramePr>
        <p:xfrm>
          <a:off x="303245" y="6108225"/>
          <a:ext cx="8537510" cy="447062"/>
        </p:xfrm>
        <a:graphic>
          <a:graphicData uri="http://schemas.openxmlformats.org/drawingml/2006/table">
            <a:tbl>
              <a:tblPr firstRow="1" firstCol="1" bandRow="1">
                <a:tableStyleId>{5C22544A-7EE6-4342-B048-85BDC9FD1C3A}</a:tableStyleId>
              </a:tblPr>
              <a:tblGrid>
                <a:gridCol w="8537510">
                  <a:extLst>
                    <a:ext uri="{9D8B030D-6E8A-4147-A177-3AD203B41FA5}">
                      <a16:colId xmlns:a16="http://schemas.microsoft.com/office/drawing/2014/main" val="1440035296"/>
                    </a:ext>
                  </a:extLst>
                </a:gridCol>
              </a:tblGrid>
              <a:tr h="447062">
                <a:tc>
                  <a:txBody>
                    <a:bodyPr/>
                    <a:lstStyle/>
                    <a:p>
                      <a:pPr marL="0" lvl="0" indent="0" algn="just">
                        <a:buFont typeface="+mj-lt"/>
                        <a:buNone/>
                      </a:pPr>
                      <a:r>
                        <a:rPr lang="en-GB" sz="800" i="1" dirty="0">
                          <a:solidFill>
                            <a:schemeClr val="tx1"/>
                          </a:solidFill>
                          <a:effectLst/>
                          <a:latin typeface="Calibri" panose="020F0502020204030204" pitchFamily="34" charset="0"/>
                          <a:cs typeface="Calibri" panose="020F0502020204030204" pitchFamily="34" charset="0"/>
                        </a:rPr>
                        <a:t>4)	Table prepared by the Office of SAMPRO based on information published by Statistics South Africa in its  STATISTICAL RELEASE P0211 titled “Quarterly</a:t>
                      </a:r>
                    </a:p>
                    <a:p>
                      <a:pPr marL="0" lvl="0" indent="0" algn="just">
                        <a:buFont typeface="+mj-lt"/>
                        <a:buNone/>
                      </a:pPr>
                      <a:r>
                        <a:rPr lang="en-GB" sz="800" i="1" dirty="0">
                          <a:solidFill>
                            <a:schemeClr val="tx1"/>
                          </a:solidFill>
                          <a:effectLst/>
                          <a:latin typeface="Calibri" panose="020F0502020204030204" pitchFamily="34" charset="0"/>
                          <a:cs typeface="Calibri" panose="020F0502020204030204" pitchFamily="34" charset="0"/>
                        </a:rPr>
                        <a:t>	Labour Force Survey Quarter 3, 2025” and previous editions of PO211.</a:t>
                      </a:r>
                    </a:p>
                    <a:p>
                      <a:pPr marL="0" lvl="0" indent="0" algn="just">
                        <a:buFont typeface="+mj-lt"/>
                        <a:buNone/>
                      </a:pPr>
                      <a:r>
                        <a:rPr lang="en-GB" sz="800" i="1" dirty="0">
                          <a:solidFill>
                            <a:schemeClr val="tx1"/>
                          </a:solidFill>
                          <a:effectLst/>
                          <a:latin typeface="Calibri" panose="020F0502020204030204" pitchFamily="34" charset="0"/>
                          <a:cs typeface="Calibri" panose="020F0502020204030204" pitchFamily="34" charset="0"/>
                        </a:rPr>
                        <a:t>5)	Average calculated by the Office of SAMPRO by dividing the sum of the quarterly figures of the year by four.</a:t>
                      </a:r>
                    </a:p>
                  </a:txBody>
                  <a:tcPr marL="66257" marR="66257"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6908994"/>
                  </a:ext>
                </a:extLst>
              </a:tr>
            </a:tbl>
          </a:graphicData>
        </a:graphic>
      </p:graphicFrame>
    </p:spTree>
    <p:extLst>
      <p:ext uri="{BB962C8B-B14F-4D97-AF65-F5344CB8AC3E}">
        <p14:creationId xmlns:p14="http://schemas.microsoft.com/office/powerpoint/2010/main" val="1861934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279813-2C0F-ED73-2D40-39A8B99DD270}"/>
              </a:ext>
            </a:extLst>
          </p:cNvPr>
          <p:cNvSpPr txBox="1"/>
          <p:nvPr/>
        </p:nvSpPr>
        <p:spPr>
          <a:xfrm>
            <a:off x="190605" y="991535"/>
            <a:ext cx="8518849" cy="4555093"/>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457200" lvl="0" indent="-457200">
              <a:spcAft>
                <a:spcPts val="600"/>
              </a:spcAft>
              <a:buFont typeface="Wingdings" panose="05000000000000000000" pitchFamily="2" charset="2"/>
              <a:buChar char="v"/>
            </a:pPr>
            <a:r>
              <a:rPr lang="en-GB" sz="2800" b="1" dirty="0">
                <a:solidFill>
                  <a:schemeClr val="tx1"/>
                </a:solidFill>
                <a:latin typeface="Calibri" panose="020F0502020204030204" pitchFamily="34" charset="0"/>
                <a:ea typeface="Calibri" panose="020F0502020204030204" pitchFamily="34" charset="0"/>
                <a:cs typeface="Calibri" panose="020F0502020204030204" pitchFamily="34" charset="0"/>
              </a:rPr>
              <a:t>Improvement of service delivery by public sector is a prerequisite for higher economic growth.</a:t>
            </a:r>
          </a:p>
          <a:p>
            <a:pPr lvl="0">
              <a:spcAft>
                <a:spcPts val="600"/>
              </a:spcAft>
            </a:pPr>
            <a:endParaRPr lang="en-GB" sz="2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457200" lvl="0" indent="-457200">
              <a:spcAft>
                <a:spcPts val="600"/>
              </a:spcAft>
              <a:buFont typeface="Wingdings" panose="05000000000000000000" pitchFamily="2" charset="2"/>
              <a:buChar char="v"/>
            </a:pPr>
            <a:r>
              <a:rPr lang="en-GB" sz="2800" b="1" dirty="0">
                <a:solidFill>
                  <a:schemeClr val="tx1"/>
                </a:solidFill>
                <a:latin typeface="Calibri" panose="020F0502020204030204" pitchFamily="34" charset="0"/>
                <a:ea typeface="Calibri" panose="020F0502020204030204" pitchFamily="34" charset="0"/>
                <a:cs typeface="Calibri" panose="020F0502020204030204" pitchFamily="34" charset="0"/>
              </a:rPr>
              <a:t>The truth that economic growth, lower unemployment and transformation are dependent on improvement of the competitiveness (productivity) of the public and private sectors, does not receive enough attention in the determination of government policies and measures and in public debates.</a:t>
            </a:r>
            <a:endParaRPr lang="en-ZA" sz="2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E61F2D57-DD3C-5760-8309-1AC61DBCBDEF}"/>
              </a:ext>
            </a:extLst>
          </p:cNvPr>
          <p:cNvSpPr>
            <a:spLocks noGrp="1"/>
          </p:cNvSpPr>
          <p:nvPr>
            <p:ph type="sldNum" sz="quarter" idx="12"/>
          </p:nvPr>
        </p:nvSpPr>
        <p:spPr>
          <a:xfrm>
            <a:off x="8309042" y="5862523"/>
            <a:ext cx="628813" cy="767687"/>
          </a:xfrm>
        </p:spPr>
        <p:txBody>
          <a:bodyPr/>
          <a:lstStyle/>
          <a:p>
            <a:fld id="{73B850FF-6169-4056-8077-06FFA93A5366}" type="slidenum">
              <a:rPr lang="en-US" smtClean="0">
                <a:solidFill>
                  <a:schemeClr val="tx1"/>
                </a:solidFill>
              </a:rPr>
              <a:t>24</a:t>
            </a:fld>
            <a:endParaRPr lang="en-US" dirty="0">
              <a:solidFill>
                <a:schemeClr val="tx1"/>
              </a:solidFill>
            </a:endParaRPr>
          </a:p>
        </p:txBody>
      </p:sp>
    </p:spTree>
    <p:extLst>
      <p:ext uri="{BB962C8B-B14F-4D97-AF65-F5344CB8AC3E}">
        <p14:creationId xmlns:p14="http://schemas.microsoft.com/office/powerpoint/2010/main" val="866405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389245" y="6536363"/>
            <a:ext cx="7616420" cy="215444"/>
          </a:xfrm>
          <a:prstGeom prst="rect">
            <a:avLst/>
          </a:prstGeom>
          <a:noFill/>
          <a:ln>
            <a:noFill/>
          </a:ln>
        </p:spPr>
        <p:txBody>
          <a:bodyPr wrap="square" anchor="ctr">
            <a:spAutoFit/>
          </a:bodyPr>
          <a:lstStyle/>
          <a:p>
            <a:r>
              <a:rPr lang="en-GB" sz="800" b="1" i="1" dirty="0">
                <a:latin typeface="Calibri" pitchFamily="34" charset="0"/>
              </a:rPr>
              <a:t>Table prepared by the Office of SAMPRO based on information obtained from Milk SA</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58990" y="824698"/>
            <a:ext cx="88135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Table 7</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658990" y="1163252"/>
            <a:ext cx="7455159"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noFill/>
                </a:ln>
                <a:solidFill>
                  <a:schemeClr val="tx1"/>
                </a:solidFill>
                <a:effectLst>
                  <a:innerShdw blurRad="69850" dist="43180" dir="5400000">
                    <a:srgbClr val="000000">
                      <a:alpha val="65000"/>
                    </a:srgbClr>
                  </a:innerShdw>
                </a:effectLst>
                <a:latin typeface="Calibri" pitchFamily="34" charset="0"/>
                <a:cs typeface="Calibri" pitchFamily="34" charset="0"/>
              </a:rPr>
              <a:t>TOTAL QUANTITY OF UNPROCESSED MILK PURCHASED IN SOUTH AFRICA DURING THE </a:t>
            </a:r>
          </a:p>
          <a:p>
            <a:r>
              <a:rPr lang="en-GB" sz="1600" b="1" dirty="0">
                <a:ln w="1905">
                  <a:noFill/>
                </a:ln>
                <a:solidFill>
                  <a:schemeClr val="tx1"/>
                </a:solidFill>
                <a:effectLst>
                  <a:innerShdw blurRad="69850" dist="43180" dir="5400000">
                    <a:srgbClr val="000000">
                      <a:alpha val="65000"/>
                    </a:srgbClr>
                  </a:innerShdw>
                </a:effectLst>
                <a:latin typeface="Calibri" pitchFamily="34" charset="0"/>
                <a:cs typeface="Calibri" pitchFamily="34" charset="0"/>
              </a:rPr>
              <a:t>YEARS 2008 TO 2024 </a:t>
            </a:r>
          </a:p>
        </p:txBody>
      </p:sp>
      <p:sp>
        <p:nvSpPr>
          <p:cNvPr id="5" name="TextBox 4">
            <a:extLst>
              <a:ext uri="{FF2B5EF4-FFF2-40B4-BE49-F238E27FC236}">
                <a16:creationId xmlns:a16="http://schemas.microsoft.com/office/drawing/2014/main" id="{F436C914-027D-4159-6A5C-F4713248A263}"/>
              </a:ext>
            </a:extLst>
          </p:cNvPr>
          <p:cNvSpPr txBox="1"/>
          <p:nvPr/>
        </p:nvSpPr>
        <p:spPr>
          <a:xfrm>
            <a:off x="1413164" y="331764"/>
            <a:ext cx="6289963" cy="415498"/>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defRPr/>
            </a:pPr>
            <a:r>
              <a:rPr lang="en-US" sz="2100" b="1" dirty="0">
                <a:solidFill>
                  <a:schemeClr val="tx1"/>
                </a:solidFill>
                <a:latin typeface="Calibri" pitchFamily="34" charset="0"/>
              </a:rPr>
              <a:t>THE UNPROCESSED MILK MARKET IN SOUTH AFRICA </a:t>
            </a:r>
          </a:p>
        </p:txBody>
      </p:sp>
      <p:sp>
        <p:nvSpPr>
          <p:cNvPr id="3" name="Slide Number Placeholder 2">
            <a:extLst>
              <a:ext uri="{FF2B5EF4-FFF2-40B4-BE49-F238E27FC236}">
                <a16:creationId xmlns:a16="http://schemas.microsoft.com/office/drawing/2014/main" id="{C9323519-F7C2-5359-1F4D-C0CFA400F8C3}"/>
              </a:ext>
            </a:extLst>
          </p:cNvPr>
          <p:cNvSpPr>
            <a:spLocks noGrp="1"/>
          </p:cNvSpPr>
          <p:nvPr>
            <p:ph type="sldNum" sz="quarter" idx="12"/>
          </p:nvPr>
        </p:nvSpPr>
        <p:spPr>
          <a:xfrm>
            <a:off x="8365970" y="6000856"/>
            <a:ext cx="628813" cy="767687"/>
          </a:xfrm>
        </p:spPr>
        <p:txBody>
          <a:bodyPr/>
          <a:lstStyle/>
          <a:p>
            <a:fld id="{73B850FF-6169-4056-8077-06FFA93A5366}" type="slidenum">
              <a:rPr lang="en-US" smtClean="0">
                <a:solidFill>
                  <a:schemeClr val="tx1"/>
                </a:solidFill>
              </a:rPr>
              <a:t>25</a:t>
            </a:fld>
            <a:endParaRPr lang="en-US" dirty="0">
              <a:solidFill>
                <a:schemeClr val="tx1"/>
              </a:solidFill>
            </a:endParaRPr>
          </a:p>
        </p:txBody>
      </p:sp>
      <p:graphicFrame>
        <p:nvGraphicFramePr>
          <p:cNvPr id="6" name="Table 5">
            <a:extLst>
              <a:ext uri="{FF2B5EF4-FFF2-40B4-BE49-F238E27FC236}">
                <a16:creationId xmlns:a16="http://schemas.microsoft.com/office/drawing/2014/main" id="{8B167C7F-6BEF-6E4D-86F4-45FE7CFFAB2D}"/>
              </a:ext>
            </a:extLst>
          </p:cNvPr>
          <p:cNvGraphicFramePr>
            <a:graphicFrameLocks noGrp="1"/>
          </p:cNvGraphicFramePr>
          <p:nvPr>
            <p:extLst>
              <p:ext uri="{D42A27DB-BD31-4B8C-83A1-F6EECF244321}">
                <p14:modId xmlns:p14="http://schemas.microsoft.com/office/powerpoint/2010/main" val="2433931948"/>
              </p:ext>
            </p:extLst>
          </p:nvPr>
        </p:nvGraphicFramePr>
        <p:xfrm>
          <a:off x="651639" y="1748026"/>
          <a:ext cx="7616418" cy="4778201"/>
        </p:xfrm>
        <a:graphic>
          <a:graphicData uri="http://schemas.openxmlformats.org/drawingml/2006/table">
            <a:tbl>
              <a:tblPr firstRow="1" firstCol="1" bandRow="1">
                <a:tableStyleId>{D7AC3CCA-C797-4891-BE02-D94E43425B78}</a:tableStyleId>
              </a:tblPr>
              <a:tblGrid>
                <a:gridCol w="1744016">
                  <a:extLst>
                    <a:ext uri="{9D8B030D-6E8A-4147-A177-3AD203B41FA5}">
                      <a16:colId xmlns:a16="http://schemas.microsoft.com/office/drawing/2014/main" val="2649877510"/>
                    </a:ext>
                  </a:extLst>
                </a:gridCol>
                <a:gridCol w="2126290">
                  <a:extLst>
                    <a:ext uri="{9D8B030D-6E8A-4147-A177-3AD203B41FA5}">
                      <a16:colId xmlns:a16="http://schemas.microsoft.com/office/drawing/2014/main" val="1756765264"/>
                    </a:ext>
                  </a:extLst>
                </a:gridCol>
                <a:gridCol w="1872615">
                  <a:extLst>
                    <a:ext uri="{9D8B030D-6E8A-4147-A177-3AD203B41FA5}">
                      <a16:colId xmlns:a16="http://schemas.microsoft.com/office/drawing/2014/main" val="1936778017"/>
                    </a:ext>
                  </a:extLst>
                </a:gridCol>
                <a:gridCol w="1873497">
                  <a:extLst>
                    <a:ext uri="{9D8B030D-6E8A-4147-A177-3AD203B41FA5}">
                      <a16:colId xmlns:a16="http://schemas.microsoft.com/office/drawing/2014/main" val="1075739504"/>
                    </a:ext>
                  </a:extLst>
                </a:gridCol>
              </a:tblGrid>
              <a:tr h="741840">
                <a:tc>
                  <a:txBody>
                    <a:bodyPr/>
                    <a:lstStyle/>
                    <a:p>
                      <a:pPr algn="ctr"/>
                      <a:r>
                        <a:rPr lang="en-GB" sz="1800" b="1" dirty="0">
                          <a:solidFill>
                            <a:schemeClr val="tx1"/>
                          </a:solidFill>
                          <a:effectLst/>
                          <a:latin typeface="Calibri" panose="020F0502020204030204" pitchFamily="34" charset="0"/>
                          <a:cs typeface="Calibri" panose="020F0502020204030204" pitchFamily="34" charset="0"/>
                        </a:rPr>
                        <a:t> </a:t>
                      </a:r>
                      <a:endParaRPr lang="en-ZA" sz="1100" b="1" dirty="0">
                        <a:solidFill>
                          <a:schemeClr val="tx1"/>
                        </a:solidFill>
                        <a:effectLst/>
                        <a:latin typeface="Calibri" panose="020F0502020204030204" pitchFamily="34" charset="0"/>
                        <a:cs typeface="Calibri" panose="020F0502020204030204" pitchFamily="34" charset="0"/>
                      </a:endParaRPr>
                    </a:p>
                    <a:p>
                      <a:pPr algn="ctr"/>
                      <a:r>
                        <a:rPr lang="en-GB" sz="1100" b="1" dirty="0">
                          <a:solidFill>
                            <a:schemeClr val="tx1"/>
                          </a:solidFill>
                          <a:effectLst/>
                          <a:latin typeface="Calibri" panose="020F0502020204030204" pitchFamily="34" charset="0"/>
                          <a:cs typeface="Calibri" panose="020F0502020204030204" pitchFamily="34" charset="0"/>
                        </a:rPr>
                        <a:t>YEAR</a:t>
                      </a:r>
                      <a:endParaRPr lang="en-ZA" sz="1100" b="1" dirty="0">
                        <a:solidFill>
                          <a:schemeClr val="tx1"/>
                        </a:solidFill>
                        <a:effectLst/>
                        <a:latin typeface="Calibri" panose="020F0502020204030204" pitchFamily="34" charset="0"/>
                        <a:cs typeface="Calibri" panose="020F0502020204030204" pitchFamily="34" charset="0"/>
                      </a:endParaRPr>
                    </a:p>
                    <a:p>
                      <a:pPr algn="ctr"/>
                      <a:r>
                        <a:rPr lang="en-GB" sz="1100" b="1" dirty="0">
                          <a:solidFill>
                            <a:schemeClr val="tx1"/>
                          </a:solidFill>
                          <a:effectLst/>
                          <a:latin typeface="Calibri" panose="020F0502020204030204" pitchFamily="34" charset="0"/>
                          <a:cs typeface="Calibri" panose="020F0502020204030204" pitchFamily="34" charset="0"/>
                        </a:rPr>
                        <a:t> </a:t>
                      </a:r>
                      <a:endParaRPr lang="en-ZA"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C00000"/>
                    </a:solidFill>
                  </a:tcPr>
                </a:tc>
                <a:tc>
                  <a:txBody>
                    <a:bodyPr/>
                    <a:lstStyle/>
                    <a:p>
                      <a:pPr algn="ctr"/>
                      <a:r>
                        <a:rPr lang="en-GB" sz="1100" b="1" dirty="0">
                          <a:solidFill>
                            <a:schemeClr val="tx1"/>
                          </a:solidFill>
                          <a:effectLst/>
                          <a:latin typeface="Calibri" panose="020F0502020204030204" pitchFamily="34" charset="0"/>
                          <a:cs typeface="Calibri" panose="020F0502020204030204" pitchFamily="34" charset="0"/>
                        </a:rPr>
                        <a:t> </a:t>
                      </a:r>
                      <a:endParaRPr lang="en-ZA" sz="1100" b="1" dirty="0">
                        <a:solidFill>
                          <a:schemeClr val="tx1"/>
                        </a:solidFill>
                        <a:effectLst/>
                        <a:latin typeface="Calibri" panose="020F0502020204030204" pitchFamily="34" charset="0"/>
                        <a:cs typeface="Calibri" panose="020F0502020204030204" pitchFamily="34" charset="0"/>
                      </a:endParaRPr>
                    </a:p>
                    <a:p>
                      <a:pPr algn="ctr"/>
                      <a:r>
                        <a:rPr lang="en-GB" sz="1100" b="1" dirty="0">
                          <a:solidFill>
                            <a:schemeClr val="tx1"/>
                          </a:solidFill>
                          <a:effectLst/>
                          <a:latin typeface="Calibri" panose="020F0502020204030204" pitchFamily="34" charset="0"/>
                          <a:cs typeface="Calibri" panose="020F0502020204030204" pitchFamily="34" charset="0"/>
                        </a:rPr>
                        <a:t>UNPROCESSED MILK</a:t>
                      </a:r>
                      <a:endParaRPr lang="en-ZA" sz="1100" b="1" dirty="0">
                        <a:solidFill>
                          <a:schemeClr val="tx1"/>
                        </a:solidFill>
                        <a:effectLst/>
                        <a:latin typeface="Calibri" panose="020F0502020204030204" pitchFamily="34" charset="0"/>
                        <a:cs typeface="Calibri" panose="020F0502020204030204" pitchFamily="34" charset="0"/>
                      </a:endParaRPr>
                    </a:p>
                    <a:p>
                      <a:pPr algn="ctr"/>
                      <a:r>
                        <a:rPr lang="en-GB" sz="1100" b="1" dirty="0">
                          <a:solidFill>
                            <a:schemeClr val="tx1"/>
                          </a:solidFill>
                          <a:effectLst/>
                          <a:latin typeface="Calibri" panose="020F0502020204030204" pitchFamily="34" charset="0"/>
                          <a:cs typeface="Calibri" panose="020F0502020204030204" pitchFamily="34" charset="0"/>
                        </a:rPr>
                        <a:t>KILOGRAM</a:t>
                      </a:r>
                      <a:endParaRPr lang="en-ZA" sz="1100" b="1" dirty="0">
                        <a:solidFill>
                          <a:schemeClr val="tx1"/>
                        </a:solidFill>
                        <a:effectLst/>
                        <a:latin typeface="Calibri" panose="020F0502020204030204" pitchFamily="34" charset="0"/>
                        <a:cs typeface="Calibri" panose="020F0502020204030204" pitchFamily="34" charset="0"/>
                      </a:endParaRPr>
                    </a:p>
                    <a:p>
                      <a:pPr algn="ctr"/>
                      <a:r>
                        <a:rPr lang="en-GB" sz="1100" b="1" dirty="0">
                          <a:solidFill>
                            <a:schemeClr val="tx1"/>
                          </a:solidFill>
                          <a:effectLst/>
                          <a:latin typeface="Calibri" panose="020F0502020204030204" pitchFamily="34" charset="0"/>
                          <a:cs typeface="Calibri" panose="020F0502020204030204" pitchFamily="34" charset="0"/>
                        </a:rPr>
                        <a:t> </a:t>
                      </a:r>
                      <a:endParaRPr lang="en-ZA"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C00000"/>
                    </a:solidFill>
                  </a:tcPr>
                </a:tc>
                <a:tc>
                  <a:txBody>
                    <a:bodyPr/>
                    <a:lstStyle/>
                    <a:p>
                      <a:pPr algn="ctr"/>
                      <a:r>
                        <a:rPr lang="en-GB" sz="1100" b="1" dirty="0">
                          <a:solidFill>
                            <a:schemeClr val="tx1"/>
                          </a:solidFill>
                          <a:effectLst/>
                          <a:latin typeface="Calibri" panose="020F0502020204030204" pitchFamily="34" charset="0"/>
                          <a:cs typeface="Calibri" panose="020F0502020204030204" pitchFamily="34" charset="0"/>
                        </a:rPr>
                        <a:t>PERCENTAGE</a:t>
                      </a:r>
                      <a:endParaRPr lang="en-ZA" sz="1100" b="1" dirty="0">
                        <a:solidFill>
                          <a:schemeClr val="tx1"/>
                        </a:solidFill>
                        <a:effectLst/>
                        <a:latin typeface="Calibri" panose="020F0502020204030204" pitchFamily="34" charset="0"/>
                        <a:cs typeface="Calibri" panose="020F0502020204030204" pitchFamily="34" charset="0"/>
                      </a:endParaRPr>
                    </a:p>
                    <a:p>
                      <a:pPr algn="ctr"/>
                      <a:r>
                        <a:rPr lang="en-GB" sz="1100" b="1" dirty="0">
                          <a:solidFill>
                            <a:schemeClr val="tx1"/>
                          </a:solidFill>
                          <a:effectLst/>
                          <a:latin typeface="Calibri" panose="020F0502020204030204" pitchFamily="34" charset="0"/>
                          <a:cs typeface="Calibri" panose="020F0502020204030204" pitchFamily="34" charset="0"/>
                        </a:rPr>
                        <a:t>CHANGE</a:t>
                      </a:r>
                      <a:endParaRPr lang="en-ZA" sz="1100" b="1" dirty="0">
                        <a:solidFill>
                          <a:schemeClr val="tx1"/>
                        </a:solidFill>
                        <a:effectLst/>
                        <a:latin typeface="Calibri" panose="020F0502020204030204" pitchFamily="34" charset="0"/>
                        <a:cs typeface="Calibri" panose="020F0502020204030204" pitchFamily="34" charset="0"/>
                      </a:endParaRPr>
                    </a:p>
                    <a:p>
                      <a:pPr algn="ctr"/>
                      <a:r>
                        <a:rPr lang="en-GB" sz="1100" b="1" dirty="0">
                          <a:solidFill>
                            <a:schemeClr val="tx1"/>
                          </a:solidFill>
                          <a:effectLst/>
                          <a:latin typeface="Calibri" panose="020F0502020204030204" pitchFamily="34" charset="0"/>
                          <a:cs typeface="Calibri" panose="020F0502020204030204" pitchFamily="34" charset="0"/>
                        </a:rPr>
                        <a:t>FROM PREVIOUS</a:t>
                      </a:r>
                      <a:endParaRPr lang="en-ZA" sz="1100" b="1" dirty="0">
                        <a:solidFill>
                          <a:schemeClr val="tx1"/>
                        </a:solidFill>
                        <a:effectLst/>
                        <a:latin typeface="Calibri" panose="020F0502020204030204" pitchFamily="34" charset="0"/>
                        <a:cs typeface="Calibri" panose="020F0502020204030204" pitchFamily="34" charset="0"/>
                      </a:endParaRPr>
                    </a:p>
                    <a:p>
                      <a:pPr algn="ctr"/>
                      <a:r>
                        <a:rPr lang="en-GB" sz="1100" b="1" dirty="0">
                          <a:solidFill>
                            <a:schemeClr val="tx1"/>
                          </a:solidFill>
                          <a:effectLst/>
                          <a:latin typeface="Calibri" panose="020F0502020204030204" pitchFamily="34" charset="0"/>
                          <a:cs typeface="Calibri" panose="020F0502020204030204" pitchFamily="34" charset="0"/>
                        </a:rPr>
                        <a:t>YEAR</a:t>
                      </a:r>
                      <a:endParaRPr lang="en-ZA"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C00000"/>
                    </a:solidFill>
                  </a:tcPr>
                </a:tc>
                <a:tc>
                  <a:txBody>
                    <a:bodyPr/>
                    <a:lstStyle/>
                    <a:p>
                      <a:pPr algn="ctr"/>
                      <a:r>
                        <a:rPr lang="en-GB" sz="1100" b="1" dirty="0">
                          <a:solidFill>
                            <a:schemeClr val="tx1"/>
                          </a:solidFill>
                          <a:effectLst/>
                          <a:latin typeface="Calibri" panose="020F0502020204030204" pitchFamily="34" charset="0"/>
                          <a:cs typeface="Calibri" panose="020F0502020204030204" pitchFamily="34" charset="0"/>
                        </a:rPr>
                        <a:t> </a:t>
                      </a:r>
                      <a:endParaRPr lang="en-ZA" sz="1100" b="1" dirty="0">
                        <a:solidFill>
                          <a:schemeClr val="tx1"/>
                        </a:solidFill>
                        <a:effectLst/>
                        <a:latin typeface="Calibri" panose="020F0502020204030204" pitchFamily="34" charset="0"/>
                        <a:cs typeface="Calibri" panose="020F0502020204030204" pitchFamily="34" charset="0"/>
                      </a:endParaRPr>
                    </a:p>
                    <a:p>
                      <a:pPr algn="ctr"/>
                      <a:r>
                        <a:rPr lang="en-GB" sz="1100" b="1" dirty="0">
                          <a:solidFill>
                            <a:schemeClr val="tx1"/>
                          </a:solidFill>
                          <a:effectLst/>
                          <a:latin typeface="Calibri" panose="020F0502020204030204" pitchFamily="34" charset="0"/>
                          <a:cs typeface="Calibri" panose="020F0502020204030204" pitchFamily="34" charset="0"/>
                        </a:rPr>
                        <a:t>INDEX</a:t>
                      </a:r>
                      <a:endParaRPr lang="en-ZA" sz="1100" b="1" dirty="0">
                        <a:solidFill>
                          <a:schemeClr val="tx1"/>
                        </a:solidFill>
                        <a:effectLst/>
                        <a:latin typeface="Calibri" panose="020F0502020204030204" pitchFamily="34" charset="0"/>
                        <a:cs typeface="Calibri" panose="020F0502020204030204" pitchFamily="34" charset="0"/>
                      </a:endParaRPr>
                    </a:p>
                    <a:p>
                      <a:pPr algn="ctr"/>
                      <a:r>
                        <a:rPr lang="en-GB" sz="1100" b="1" dirty="0">
                          <a:solidFill>
                            <a:schemeClr val="tx1"/>
                          </a:solidFill>
                          <a:effectLst/>
                          <a:latin typeface="Calibri" panose="020F0502020204030204" pitchFamily="34" charset="0"/>
                          <a:cs typeface="Calibri" panose="020F0502020204030204" pitchFamily="34" charset="0"/>
                        </a:rPr>
                        <a:t>2008 = 100</a:t>
                      </a:r>
                      <a:endParaRPr lang="en-ZA"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C00000"/>
                    </a:solidFill>
                  </a:tcPr>
                </a:tc>
                <a:extLst>
                  <a:ext uri="{0D108BD9-81ED-4DB2-BD59-A6C34878D82A}">
                    <a16:rowId xmlns:a16="http://schemas.microsoft.com/office/drawing/2014/main" val="3876290727"/>
                  </a:ext>
                </a:extLst>
              </a:tr>
              <a:tr h="237433">
                <a:tc>
                  <a:txBody>
                    <a:bodyPr/>
                    <a:lstStyle/>
                    <a:p>
                      <a:pPr algn="ctr"/>
                      <a:r>
                        <a:rPr lang="en-GB" sz="1200" b="1" dirty="0">
                          <a:solidFill>
                            <a:schemeClr val="tx1"/>
                          </a:solidFill>
                          <a:effectLst/>
                          <a:latin typeface="Calibri" panose="020F0502020204030204" pitchFamily="34" charset="0"/>
                          <a:cs typeface="Calibri" panose="020F0502020204030204" pitchFamily="34" charset="0"/>
                        </a:rPr>
                        <a:t>2008</a:t>
                      </a:r>
                      <a:endParaRPr lang="en-ZA"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0000"/>
                    </a:solidFill>
                  </a:tcPr>
                </a:tc>
                <a:tc>
                  <a:txBody>
                    <a:bodyPr/>
                    <a:lstStyle/>
                    <a:p>
                      <a:pPr algn="r"/>
                      <a:r>
                        <a:rPr lang="en-GB" sz="1200" b="1" dirty="0">
                          <a:effectLst/>
                          <a:latin typeface="Calibri" panose="020F0502020204030204" pitchFamily="34" charset="0"/>
                          <a:cs typeface="Calibri" panose="020F0502020204030204" pitchFamily="34" charset="0"/>
                        </a:rPr>
                        <a:t> 2 624 511 678</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effectLst/>
                          <a:latin typeface="Calibri" panose="020F0502020204030204" pitchFamily="34" charset="0"/>
                          <a:cs typeface="Calibri" panose="020F0502020204030204" pitchFamily="34" charset="0"/>
                        </a:rPr>
                        <a:t> 2.50</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effectLst/>
                          <a:latin typeface="Calibri" panose="020F0502020204030204" pitchFamily="34" charset="0"/>
                          <a:cs typeface="Calibri" panose="020F0502020204030204" pitchFamily="34" charset="0"/>
                        </a:rPr>
                        <a:t>100.00</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221396303"/>
                  </a:ext>
                </a:extLst>
              </a:tr>
              <a:tr h="237433">
                <a:tc>
                  <a:txBody>
                    <a:bodyPr/>
                    <a:lstStyle/>
                    <a:p>
                      <a:pPr algn="ctr"/>
                      <a:r>
                        <a:rPr lang="en-GB" sz="1200" b="1" dirty="0">
                          <a:solidFill>
                            <a:schemeClr val="tx1"/>
                          </a:solidFill>
                          <a:effectLst/>
                          <a:latin typeface="Calibri" panose="020F0502020204030204" pitchFamily="34" charset="0"/>
                          <a:cs typeface="Calibri" panose="020F0502020204030204" pitchFamily="34" charset="0"/>
                        </a:rPr>
                        <a:t>2009</a:t>
                      </a:r>
                      <a:endParaRPr lang="en-ZA"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0000"/>
                    </a:solidFill>
                  </a:tcPr>
                </a:tc>
                <a:tc>
                  <a:txBody>
                    <a:bodyPr/>
                    <a:lstStyle/>
                    <a:p>
                      <a:pPr algn="r"/>
                      <a:r>
                        <a:rPr lang="en-GB" sz="1200" b="1" dirty="0">
                          <a:effectLst/>
                          <a:latin typeface="Calibri" panose="020F0502020204030204" pitchFamily="34" charset="0"/>
                          <a:cs typeface="Calibri" panose="020F0502020204030204" pitchFamily="34" charset="0"/>
                        </a:rPr>
                        <a:t> 2 586 868 067</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solidFill>
                            <a:srgbClr val="FF0000"/>
                          </a:solidFill>
                          <a:effectLst/>
                          <a:latin typeface="Calibri" panose="020F0502020204030204" pitchFamily="34" charset="0"/>
                          <a:cs typeface="Calibri" panose="020F0502020204030204" pitchFamily="34" charset="0"/>
                        </a:rPr>
                        <a:t>-1.43</a:t>
                      </a:r>
                      <a:endParaRPr lang="en-ZA"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effectLst/>
                          <a:latin typeface="Calibri" panose="020F0502020204030204" pitchFamily="34" charset="0"/>
                          <a:cs typeface="Calibri" panose="020F0502020204030204" pitchFamily="34" charset="0"/>
                        </a:rPr>
                        <a:t>  98.57</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786669024"/>
                  </a:ext>
                </a:extLst>
              </a:tr>
              <a:tr h="237433">
                <a:tc>
                  <a:txBody>
                    <a:bodyPr/>
                    <a:lstStyle/>
                    <a:p>
                      <a:pPr algn="ctr"/>
                      <a:r>
                        <a:rPr lang="en-GB" sz="1200" b="1" dirty="0">
                          <a:solidFill>
                            <a:schemeClr val="tx1"/>
                          </a:solidFill>
                          <a:effectLst/>
                          <a:latin typeface="Calibri" panose="020F0502020204030204" pitchFamily="34" charset="0"/>
                          <a:cs typeface="Calibri" panose="020F0502020204030204" pitchFamily="34" charset="0"/>
                        </a:rPr>
                        <a:t>2010</a:t>
                      </a:r>
                      <a:endParaRPr lang="en-ZA"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0000"/>
                    </a:solidFill>
                  </a:tcPr>
                </a:tc>
                <a:tc>
                  <a:txBody>
                    <a:bodyPr/>
                    <a:lstStyle/>
                    <a:p>
                      <a:pPr algn="r"/>
                      <a:r>
                        <a:rPr lang="en-GB" sz="1200" b="1" dirty="0">
                          <a:effectLst/>
                          <a:latin typeface="Calibri" panose="020F0502020204030204" pitchFamily="34" charset="0"/>
                          <a:cs typeface="Calibri" panose="020F0502020204030204" pitchFamily="34" charset="0"/>
                        </a:rPr>
                        <a:t> 2 711 236 032</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effectLst/>
                          <a:latin typeface="Calibri" panose="020F0502020204030204" pitchFamily="34" charset="0"/>
                          <a:cs typeface="Calibri" panose="020F0502020204030204" pitchFamily="34" charset="0"/>
                        </a:rPr>
                        <a:t> 4.81</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effectLst/>
                          <a:latin typeface="Calibri" panose="020F0502020204030204" pitchFamily="34" charset="0"/>
                          <a:cs typeface="Calibri" panose="020F0502020204030204" pitchFamily="34" charset="0"/>
                        </a:rPr>
                        <a:t>103.30</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620206715"/>
                  </a:ext>
                </a:extLst>
              </a:tr>
              <a:tr h="237433">
                <a:tc>
                  <a:txBody>
                    <a:bodyPr/>
                    <a:lstStyle/>
                    <a:p>
                      <a:pPr algn="ctr"/>
                      <a:r>
                        <a:rPr lang="en-GB" sz="1200" b="1" dirty="0">
                          <a:solidFill>
                            <a:schemeClr val="tx1"/>
                          </a:solidFill>
                          <a:effectLst/>
                          <a:latin typeface="Calibri" panose="020F0502020204030204" pitchFamily="34" charset="0"/>
                          <a:cs typeface="Calibri" panose="020F0502020204030204" pitchFamily="34" charset="0"/>
                        </a:rPr>
                        <a:t>2011</a:t>
                      </a:r>
                      <a:endParaRPr lang="en-ZA"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0000"/>
                    </a:solidFill>
                  </a:tcPr>
                </a:tc>
                <a:tc>
                  <a:txBody>
                    <a:bodyPr/>
                    <a:lstStyle/>
                    <a:p>
                      <a:pPr algn="r"/>
                      <a:r>
                        <a:rPr lang="en-GB" sz="1200" b="1" dirty="0">
                          <a:effectLst/>
                          <a:latin typeface="Calibri" panose="020F0502020204030204" pitchFamily="34" charset="0"/>
                          <a:cs typeface="Calibri" panose="020F0502020204030204" pitchFamily="34" charset="0"/>
                        </a:rPr>
                        <a:t> 2 720 402 147</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effectLst/>
                          <a:latin typeface="Calibri" panose="020F0502020204030204" pitchFamily="34" charset="0"/>
                          <a:cs typeface="Calibri" panose="020F0502020204030204" pitchFamily="34" charset="0"/>
                        </a:rPr>
                        <a:t> 0.34</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effectLst/>
                          <a:latin typeface="Calibri" panose="020F0502020204030204" pitchFamily="34" charset="0"/>
                          <a:cs typeface="Calibri" panose="020F0502020204030204" pitchFamily="34" charset="0"/>
                        </a:rPr>
                        <a:t>103.65</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746182573"/>
                  </a:ext>
                </a:extLst>
              </a:tr>
              <a:tr h="237433">
                <a:tc>
                  <a:txBody>
                    <a:bodyPr/>
                    <a:lstStyle/>
                    <a:p>
                      <a:pPr algn="ctr"/>
                      <a:r>
                        <a:rPr lang="en-GB" sz="1200" b="1" dirty="0">
                          <a:solidFill>
                            <a:schemeClr val="tx1"/>
                          </a:solidFill>
                          <a:effectLst/>
                          <a:latin typeface="Calibri" panose="020F0502020204030204" pitchFamily="34" charset="0"/>
                          <a:cs typeface="Calibri" panose="020F0502020204030204" pitchFamily="34" charset="0"/>
                        </a:rPr>
                        <a:t>2012</a:t>
                      </a:r>
                      <a:endParaRPr lang="en-ZA"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0000"/>
                    </a:solidFill>
                  </a:tcPr>
                </a:tc>
                <a:tc>
                  <a:txBody>
                    <a:bodyPr/>
                    <a:lstStyle/>
                    <a:p>
                      <a:pPr algn="r"/>
                      <a:r>
                        <a:rPr lang="en-GB" sz="1200" b="1" dirty="0">
                          <a:effectLst/>
                          <a:latin typeface="Calibri" panose="020F0502020204030204" pitchFamily="34" charset="0"/>
                          <a:cs typeface="Calibri" panose="020F0502020204030204" pitchFamily="34" charset="0"/>
                        </a:rPr>
                        <a:t> 2 842 810 159</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effectLst/>
                          <a:latin typeface="Calibri" panose="020F0502020204030204" pitchFamily="34" charset="0"/>
                          <a:cs typeface="Calibri" panose="020F0502020204030204" pitchFamily="34" charset="0"/>
                        </a:rPr>
                        <a:t> 4.50</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effectLst/>
                          <a:latin typeface="Calibri" panose="020F0502020204030204" pitchFamily="34" charset="0"/>
                          <a:cs typeface="Calibri" panose="020F0502020204030204" pitchFamily="34" charset="0"/>
                        </a:rPr>
                        <a:t>108.32</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6649812"/>
                  </a:ext>
                </a:extLst>
              </a:tr>
              <a:tr h="237433">
                <a:tc>
                  <a:txBody>
                    <a:bodyPr/>
                    <a:lstStyle/>
                    <a:p>
                      <a:pPr algn="ctr"/>
                      <a:r>
                        <a:rPr lang="en-GB" sz="1200" b="1" dirty="0">
                          <a:solidFill>
                            <a:schemeClr val="tx1"/>
                          </a:solidFill>
                          <a:effectLst/>
                          <a:latin typeface="Calibri" panose="020F0502020204030204" pitchFamily="34" charset="0"/>
                          <a:cs typeface="Calibri" panose="020F0502020204030204" pitchFamily="34" charset="0"/>
                        </a:rPr>
                        <a:t>2013</a:t>
                      </a:r>
                      <a:endParaRPr lang="en-ZA"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0000"/>
                    </a:solidFill>
                  </a:tcPr>
                </a:tc>
                <a:tc>
                  <a:txBody>
                    <a:bodyPr/>
                    <a:lstStyle/>
                    <a:p>
                      <a:pPr algn="r"/>
                      <a:r>
                        <a:rPr lang="en-GB" sz="1200" b="1" dirty="0">
                          <a:effectLst/>
                          <a:latin typeface="Calibri" panose="020F0502020204030204" pitchFamily="34" charset="0"/>
                          <a:cs typeface="Calibri" panose="020F0502020204030204" pitchFamily="34" charset="0"/>
                        </a:rPr>
                        <a:t> 2 905 811 947</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effectLst/>
                          <a:latin typeface="Calibri" panose="020F0502020204030204" pitchFamily="34" charset="0"/>
                          <a:cs typeface="Calibri" panose="020F0502020204030204" pitchFamily="34" charset="0"/>
                        </a:rPr>
                        <a:t> 2.22</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effectLst/>
                          <a:latin typeface="Calibri" panose="020F0502020204030204" pitchFamily="34" charset="0"/>
                          <a:cs typeface="Calibri" panose="020F0502020204030204" pitchFamily="34" charset="0"/>
                        </a:rPr>
                        <a:t>110.72</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780119579"/>
                  </a:ext>
                </a:extLst>
              </a:tr>
              <a:tr h="237433">
                <a:tc>
                  <a:txBody>
                    <a:bodyPr/>
                    <a:lstStyle/>
                    <a:p>
                      <a:pPr algn="ctr"/>
                      <a:r>
                        <a:rPr lang="en-GB" sz="1200" b="1" dirty="0">
                          <a:solidFill>
                            <a:schemeClr val="tx1"/>
                          </a:solidFill>
                          <a:effectLst/>
                          <a:latin typeface="Calibri" panose="020F0502020204030204" pitchFamily="34" charset="0"/>
                          <a:cs typeface="Calibri" panose="020F0502020204030204" pitchFamily="34" charset="0"/>
                        </a:rPr>
                        <a:t>2014</a:t>
                      </a:r>
                      <a:endParaRPr lang="en-ZA"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0000"/>
                    </a:solidFill>
                  </a:tcPr>
                </a:tc>
                <a:tc>
                  <a:txBody>
                    <a:bodyPr/>
                    <a:lstStyle/>
                    <a:p>
                      <a:pPr algn="r"/>
                      <a:r>
                        <a:rPr lang="en-GB" sz="1200" b="1" dirty="0">
                          <a:effectLst/>
                          <a:latin typeface="Calibri" panose="020F0502020204030204" pitchFamily="34" charset="0"/>
                          <a:cs typeface="Calibri" panose="020F0502020204030204" pitchFamily="34" charset="0"/>
                        </a:rPr>
                        <a:t> 2 982 734 569</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effectLst/>
                          <a:latin typeface="Calibri" panose="020F0502020204030204" pitchFamily="34" charset="0"/>
                          <a:cs typeface="Calibri" panose="020F0502020204030204" pitchFamily="34" charset="0"/>
                        </a:rPr>
                        <a:t> 2.65</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effectLst/>
                          <a:latin typeface="Calibri" panose="020F0502020204030204" pitchFamily="34" charset="0"/>
                          <a:cs typeface="Calibri" panose="020F0502020204030204" pitchFamily="34" charset="0"/>
                        </a:rPr>
                        <a:t>113.65</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670025030"/>
                  </a:ext>
                </a:extLst>
              </a:tr>
              <a:tr h="237433">
                <a:tc>
                  <a:txBody>
                    <a:bodyPr/>
                    <a:lstStyle/>
                    <a:p>
                      <a:pPr algn="ctr"/>
                      <a:r>
                        <a:rPr lang="en-GB" sz="1200" b="1" dirty="0">
                          <a:solidFill>
                            <a:schemeClr val="tx1"/>
                          </a:solidFill>
                          <a:effectLst/>
                          <a:latin typeface="Calibri" panose="020F0502020204030204" pitchFamily="34" charset="0"/>
                          <a:cs typeface="Calibri" panose="020F0502020204030204" pitchFamily="34" charset="0"/>
                        </a:rPr>
                        <a:t>2015</a:t>
                      </a:r>
                      <a:endParaRPr lang="en-ZA"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0000"/>
                    </a:solidFill>
                  </a:tcPr>
                </a:tc>
                <a:tc>
                  <a:txBody>
                    <a:bodyPr/>
                    <a:lstStyle/>
                    <a:p>
                      <a:pPr algn="r"/>
                      <a:r>
                        <a:rPr lang="en-GB" sz="1200" b="1" dirty="0">
                          <a:effectLst/>
                          <a:latin typeface="Calibri" panose="020F0502020204030204" pitchFamily="34" charset="0"/>
                          <a:cs typeface="Calibri" panose="020F0502020204030204" pitchFamily="34" charset="0"/>
                        </a:rPr>
                        <a:t> 3 172 655 770</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effectLst/>
                          <a:latin typeface="Calibri" panose="020F0502020204030204" pitchFamily="34" charset="0"/>
                          <a:cs typeface="Calibri" panose="020F0502020204030204" pitchFamily="34" charset="0"/>
                        </a:rPr>
                        <a:t> 6.37</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effectLst/>
                          <a:latin typeface="Calibri" panose="020F0502020204030204" pitchFamily="34" charset="0"/>
                          <a:cs typeface="Calibri" panose="020F0502020204030204" pitchFamily="34" charset="0"/>
                        </a:rPr>
                        <a:t>120.89</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854372336"/>
                  </a:ext>
                </a:extLst>
              </a:tr>
              <a:tr h="237433">
                <a:tc>
                  <a:txBody>
                    <a:bodyPr/>
                    <a:lstStyle/>
                    <a:p>
                      <a:pPr algn="ctr"/>
                      <a:r>
                        <a:rPr lang="en-GB" sz="1200" b="1" dirty="0">
                          <a:solidFill>
                            <a:schemeClr val="tx1"/>
                          </a:solidFill>
                          <a:effectLst/>
                          <a:latin typeface="Calibri" panose="020F0502020204030204" pitchFamily="34" charset="0"/>
                          <a:cs typeface="Calibri" panose="020F0502020204030204" pitchFamily="34" charset="0"/>
                        </a:rPr>
                        <a:t>2016</a:t>
                      </a:r>
                      <a:endParaRPr lang="en-ZA"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0000"/>
                    </a:solidFill>
                  </a:tcPr>
                </a:tc>
                <a:tc>
                  <a:txBody>
                    <a:bodyPr/>
                    <a:lstStyle/>
                    <a:p>
                      <a:pPr algn="r"/>
                      <a:r>
                        <a:rPr lang="en-GB" sz="1200" b="1" dirty="0">
                          <a:effectLst/>
                          <a:latin typeface="Calibri" panose="020F0502020204030204" pitchFamily="34" charset="0"/>
                          <a:cs typeface="Calibri" panose="020F0502020204030204" pitchFamily="34" charset="0"/>
                        </a:rPr>
                        <a:t> 3 158 466 390</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solidFill>
                            <a:srgbClr val="FF0000"/>
                          </a:solidFill>
                          <a:effectLst/>
                          <a:latin typeface="Calibri" panose="020F0502020204030204" pitchFamily="34" charset="0"/>
                          <a:cs typeface="Calibri" panose="020F0502020204030204" pitchFamily="34" charset="0"/>
                        </a:rPr>
                        <a:t>-0.45</a:t>
                      </a:r>
                      <a:endParaRPr lang="en-ZA"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effectLst/>
                          <a:latin typeface="Calibri" panose="020F0502020204030204" pitchFamily="34" charset="0"/>
                          <a:cs typeface="Calibri" panose="020F0502020204030204" pitchFamily="34" charset="0"/>
                        </a:rPr>
                        <a:t>120.34</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401874500"/>
                  </a:ext>
                </a:extLst>
              </a:tr>
              <a:tr h="237433">
                <a:tc>
                  <a:txBody>
                    <a:bodyPr/>
                    <a:lstStyle/>
                    <a:p>
                      <a:pPr algn="ctr"/>
                      <a:r>
                        <a:rPr lang="en-GB" sz="1200" b="1" dirty="0">
                          <a:solidFill>
                            <a:schemeClr val="tx1"/>
                          </a:solidFill>
                          <a:effectLst/>
                          <a:latin typeface="Calibri" panose="020F0502020204030204" pitchFamily="34" charset="0"/>
                          <a:cs typeface="Calibri" panose="020F0502020204030204" pitchFamily="34" charset="0"/>
                        </a:rPr>
                        <a:t>2017</a:t>
                      </a:r>
                      <a:endParaRPr lang="en-ZA"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0000"/>
                    </a:solidFill>
                  </a:tcPr>
                </a:tc>
                <a:tc>
                  <a:txBody>
                    <a:bodyPr/>
                    <a:lstStyle/>
                    <a:p>
                      <a:pPr algn="r"/>
                      <a:r>
                        <a:rPr lang="en-GB" sz="1200" b="1" dirty="0">
                          <a:effectLst/>
                          <a:latin typeface="Calibri" panose="020F0502020204030204" pitchFamily="34" charset="0"/>
                          <a:cs typeface="Calibri" panose="020F0502020204030204" pitchFamily="34" charset="0"/>
                        </a:rPr>
                        <a:t> 3 253 682 081</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effectLst/>
                          <a:latin typeface="Calibri" panose="020F0502020204030204" pitchFamily="34" charset="0"/>
                          <a:cs typeface="Calibri" panose="020F0502020204030204" pitchFamily="34" charset="0"/>
                        </a:rPr>
                        <a:t>3.02</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effectLst/>
                          <a:latin typeface="Calibri" panose="020F0502020204030204" pitchFamily="34" charset="0"/>
                          <a:cs typeface="Calibri" panose="020F0502020204030204" pitchFamily="34" charset="0"/>
                        </a:rPr>
                        <a:t>123.97</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005059974"/>
                  </a:ext>
                </a:extLst>
              </a:tr>
              <a:tr h="237433">
                <a:tc>
                  <a:txBody>
                    <a:bodyPr/>
                    <a:lstStyle/>
                    <a:p>
                      <a:pPr algn="ctr"/>
                      <a:r>
                        <a:rPr lang="en-GB" sz="1200" b="1" dirty="0">
                          <a:solidFill>
                            <a:schemeClr val="tx1"/>
                          </a:solidFill>
                          <a:effectLst/>
                          <a:latin typeface="Calibri" panose="020F0502020204030204" pitchFamily="34" charset="0"/>
                          <a:cs typeface="Calibri" panose="020F0502020204030204" pitchFamily="34" charset="0"/>
                        </a:rPr>
                        <a:t>2018 </a:t>
                      </a:r>
                      <a:endParaRPr lang="en-ZA"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0000"/>
                    </a:solidFill>
                  </a:tcPr>
                </a:tc>
                <a:tc>
                  <a:txBody>
                    <a:bodyPr/>
                    <a:lstStyle/>
                    <a:p>
                      <a:pPr algn="r"/>
                      <a:r>
                        <a:rPr lang="en-GB" sz="1200" b="1" dirty="0">
                          <a:effectLst/>
                          <a:latin typeface="Calibri" panose="020F0502020204030204" pitchFamily="34" charset="0"/>
                          <a:cs typeface="Calibri" panose="020F0502020204030204" pitchFamily="34" charset="0"/>
                        </a:rPr>
                        <a:t> 3 410 535 904</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effectLst/>
                          <a:latin typeface="Calibri" panose="020F0502020204030204" pitchFamily="34" charset="0"/>
                          <a:cs typeface="Calibri" panose="020F0502020204030204" pitchFamily="34" charset="0"/>
                        </a:rPr>
                        <a:t>4.82</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effectLst/>
                          <a:latin typeface="Calibri" panose="020F0502020204030204" pitchFamily="34" charset="0"/>
                          <a:cs typeface="Calibri" panose="020F0502020204030204" pitchFamily="34" charset="0"/>
                        </a:rPr>
                        <a:t>129.95</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247432430"/>
                  </a:ext>
                </a:extLst>
              </a:tr>
              <a:tr h="237433">
                <a:tc>
                  <a:txBody>
                    <a:bodyPr/>
                    <a:lstStyle/>
                    <a:p>
                      <a:pPr algn="ctr"/>
                      <a:r>
                        <a:rPr lang="en-GB" sz="1200" b="1" dirty="0">
                          <a:solidFill>
                            <a:schemeClr val="tx1"/>
                          </a:solidFill>
                          <a:effectLst/>
                          <a:latin typeface="Calibri" panose="020F0502020204030204" pitchFamily="34" charset="0"/>
                          <a:cs typeface="Calibri" panose="020F0502020204030204" pitchFamily="34" charset="0"/>
                        </a:rPr>
                        <a:t>2019</a:t>
                      </a:r>
                      <a:endParaRPr lang="en-ZA"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0000"/>
                    </a:solidFill>
                  </a:tcPr>
                </a:tc>
                <a:tc>
                  <a:txBody>
                    <a:bodyPr/>
                    <a:lstStyle/>
                    <a:p>
                      <a:pPr algn="r"/>
                      <a:r>
                        <a:rPr lang="en-GB" sz="1200" b="1" kern="1200" dirty="0">
                          <a:effectLst/>
                          <a:latin typeface="Calibri" panose="020F0502020204030204" pitchFamily="34" charset="0"/>
                          <a:cs typeface="Calibri" panose="020F0502020204030204" pitchFamily="34" charset="0"/>
                        </a:rPr>
                        <a:t>3 432 802 396</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kern="1200" dirty="0">
                          <a:effectLst/>
                          <a:latin typeface="Calibri" panose="020F0502020204030204" pitchFamily="34" charset="0"/>
                          <a:cs typeface="Calibri" panose="020F0502020204030204" pitchFamily="34" charset="0"/>
                        </a:rPr>
                        <a:t>0.65</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kern="1200" dirty="0">
                          <a:effectLst/>
                          <a:latin typeface="Calibri" panose="020F0502020204030204" pitchFamily="34" charset="0"/>
                          <a:cs typeface="Calibri" panose="020F0502020204030204" pitchFamily="34" charset="0"/>
                        </a:rPr>
                        <a:t>130.80</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56875626"/>
                  </a:ext>
                </a:extLst>
              </a:tr>
              <a:tr h="237433">
                <a:tc>
                  <a:txBody>
                    <a:bodyPr/>
                    <a:lstStyle/>
                    <a:p>
                      <a:pPr algn="ctr"/>
                      <a:r>
                        <a:rPr lang="en-GB" sz="1200" b="1" dirty="0">
                          <a:solidFill>
                            <a:schemeClr val="tx1"/>
                          </a:solidFill>
                          <a:effectLst/>
                          <a:latin typeface="Calibri" panose="020F0502020204030204" pitchFamily="34" charset="0"/>
                          <a:cs typeface="Calibri" panose="020F0502020204030204" pitchFamily="34" charset="0"/>
                        </a:rPr>
                        <a:t>2020</a:t>
                      </a:r>
                      <a:endParaRPr lang="en-ZA"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0000"/>
                    </a:solidFill>
                  </a:tcPr>
                </a:tc>
                <a:tc>
                  <a:txBody>
                    <a:bodyPr/>
                    <a:lstStyle/>
                    <a:p>
                      <a:pPr algn="r"/>
                      <a:r>
                        <a:rPr lang="en-GB" sz="1200" b="1" dirty="0">
                          <a:effectLst/>
                          <a:latin typeface="Calibri" panose="020F0502020204030204" pitchFamily="34" charset="0"/>
                          <a:cs typeface="Calibri" panose="020F0502020204030204" pitchFamily="34" charset="0"/>
                        </a:rPr>
                        <a:t>3 427 335 378</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solidFill>
                            <a:srgbClr val="FF0000"/>
                          </a:solidFill>
                          <a:effectLst/>
                          <a:latin typeface="Calibri" panose="020F0502020204030204" pitchFamily="34" charset="0"/>
                          <a:cs typeface="Calibri" panose="020F0502020204030204" pitchFamily="34" charset="0"/>
                        </a:rPr>
                        <a:t>-0.16 </a:t>
                      </a:r>
                      <a:endParaRPr lang="en-ZA"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effectLst/>
                          <a:latin typeface="Calibri" panose="020F0502020204030204" pitchFamily="34" charset="0"/>
                          <a:cs typeface="Calibri" panose="020F0502020204030204" pitchFamily="34" charset="0"/>
                        </a:rPr>
                        <a:t>130.56</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666658522"/>
                  </a:ext>
                </a:extLst>
              </a:tr>
              <a:tr h="237433">
                <a:tc>
                  <a:txBody>
                    <a:bodyPr/>
                    <a:lstStyle/>
                    <a:p>
                      <a:pPr algn="ctr"/>
                      <a:r>
                        <a:rPr lang="en-GB" sz="1200" b="1" dirty="0">
                          <a:solidFill>
                            <a:schemeClr val="tx1"/>
                          </a:solidFill>
                          <a:effectLst/>
                          <a:latin typeface="Calibri" panose="020F0502020204030204" pitchFamily="34" charset="0"/>
                          <a:cs typeface="Calibri" panose="020F0502020204030204" pitchFamily="34" charset="0"/>
                        </a:rPr>
                        <a:t>2021</a:t>
                      </a:r>
                      <a:endParaRPr lang="en-ZA"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0000"/>
                    </a:solidFill>
                  </a:tcPr>
                </a:tc>
                <a:tc>
                  <a:txBody>
                    <a:bodyPr/>
                    <a:lstStyle/>
                    <a:p>
                      <a:pPr algn="r"/>
                      <a:r>
                        <a:rPr lang="en-US" sz="1200" b="1" dirty="0">
                          <a:effectLst/>
                          <a:latin typeface="Calibri" panose="020F0502020204030204" pitchFamily="34" charset="0"/>
                          <a:cs typeface="Calibri" panose="020F0502020204030204" pitchFamily="34" charset="0"/>
                        </a:rPr>
                        <a:t>3 403 100 413</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US" sz="1200" b="1" dirty="0">
                          <a:solidFill>
                            <a:srgbClr val="FF0000"/>
                          </a:solidFill>
                          <a:effectLst/>
                          <a:latin typeface="Calibri" panose="020F0502020204030204" pitchFamily="34" charset="0"/>
                          <a:cs typeface="Calibri" panose="020F0502020204030204" pitchFamily="34" charset="0"/>
                        </a:rPr>
                        <a:t>-0.71 </a:t>
                      </a:r>
                      <a:endParaRPr lang="en-ZA"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US" sz="1200" b="1" dirty="0">
                          <a:effectLst/>
                          <a:latin typeface="Calibri" panose="020F0502020204030204" pitchFamily="34" charset="0"/>
                          <a:cs typeface="Calibri" panose="020F0502020204030204" pitchFamily="34" charset="0"/>
                        </a:rPr>
                        <a:t>129.67</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480079165"/>
                  </a:ext>
                </a:extLst>
              </a:tr>
              <a:tr h="237433">
                <a:tc>
                  <a:txBody>
                    <a:bodyPr/>
                    <a:lstStyle/>
                    <a:p>
                      <a:pPr algn="ctr"/>
                      <a:r>
                        <a:rPr lang="en-GB" sz="1200" b="1" dirty="0">
                          <a:solidFill>
                            <a:schemeClr val="tx1"/>
                          </a:solidFill>
                          <a:effectLst/>
                          <a:latin typeface="Calibri" panose="020F0502020204030204" pitchFamily="34" charset="0"/>
                          <a:cs typeface="Calibri" panose="020F0502020204030204" pitchFamily="34" charset="0"/>
                        </a:rPr>
                        <a:t>2022 </a:t>
                      </a:r>
                      <a:endParaRPr lang="en-ZA"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0000"/>
                    </a:solidFill>
                  </a:tcPr>
                </a:tc>
                <a:tc>
                  <a:txBody>
                    <a:bodyPr/>
                    <a:lstStyle/>
                    <a:p>
                      <a:pPr algn="r"/>
                      <a:r>
                        <a:rPr lang="en-US" sz="1200" b="1" dirty="0">
                          <a:effectLst/>
                          <a:latin typeface="Calibri" panose="020F0502020204030204" pitchFamily="34" charset="0"/>
                          <a:cs typeface="Calibri" panose="020F0502020204030204" pitchFamily="34" charset="0"/>
                        </a:rPr>
                        <a:t>3 349 861 004</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US" sz="1200" b="1" dirty="0">
                          <a:solidFill>
                            <a:srgbClr val="FF0000"/>
                          </a:solidFill>
                          <a:effectLst/>
                          <a:latin typeface="Calibri" panose="020F0502020204030204" pitchFamily="34" charset="0"/>
                          <a:cs typeface="Calibri" panose="020F0502020204030204" pitchFamily="34" charset="0"/>
                        </a:rPr>
                        <a:t>-1.56</a:t>
                      </a:r>
                      <a:endParaRPr lang="en-ZA"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US" sz="1200" b="1" dirty="0">
                          <a:effectLst/>
                          <a:latin typeface="Calibri" panose="020F0502020204030204" pitchFamily="34" charset="0"/>
                          <a:cs typeface="Calibri" panose="020F0502020204030204" pitchFamily="34" charset="0"/>
                        </a:rPr>
                        <a:t>127.64</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37669082"/>
                  </a:ext>
                </a:extLst>
              </a:tr>
              <a:tr h="237433">
                <a:tc>
                  <a:txBody>
                    <a:bodyPr/>
                    <a:lstStyle/>
                    <a:p>
                      <a:pPr algn="ctr"/>
                      <a:r>
                        <a:rPr lang="en-GB"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2023</a:t>
                      </a:r>
                      <a:endParaRPr lang="en-ZA"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0000"/>
                    </a:solidFill>
                  </a:tcPr>
                </a:tc>
                <a:tc>
                  <a:txBody>
                    <a:bodyPr/>
                    <a:lstStyle/>
                    <a:p>
                      <a:pPr algn="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3 339 272 379</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-0.32</a:t>
                      </a: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127.23</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83625625"/>
                  </a:ext>
                </a:extLst>
              </a:tr>
              <a:tr h="237433">
                <a:tc>
                  <a:txBody>
                    <a:bodyPr/>
                    <a:lstStyle/>
                    <a:p>
                      <a:pPr algn="ctr"/>
                      <a:r>
                        <a:rPr lang="en-GB"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2024 </a:t>
                      </a:r>
                      <a:endParaRPr lang="en-ZA"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00000"/>
                    </a:solidFill>
                  </a:tcPr>
                </a:tc>
                <a:tc>
                  <a:txBody>
                    <a:bodyPr/>
                    <a:lstStyle/>
                    <a:p>
                      <a:pPr algn="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3 458 059 966</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3.56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131.76</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975357496"/>
                  </a:ext>
                </a:extLst>
              </a:tr>
            </a:tbl>
          </a:graphicData>
        </a:graphic>
      </p:graphicFrame>
    </p:spTree>
    <p:extLst>
      <p:ext uri="{BB962C8B-B14F-4D97-AF65-F5344CB8AC3E}">
        <p14:creationId xmlns:p14="http://schemas.microsoft.com/office/powerpoint/2010/main" val="897140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17237" y="6549401"/>
            <a:ext cx="6776665" cy="230832"/>
          </a:xfrm>
          <a:prstGeom prst="rect">
            <a:avLst/>
          </a:prstGeom>
          <a:noFill/>
          <a:ln>
            <a:noFill/>
          </a:ln>
        </p:spPr>
        <p:txBody>
          <a:bodyPr wrap="square" anchor="ctr">
            <a:spAutoFit/>
          </a:bodyPr>
          <a:lstStyle/>
          <a:p>
            <a:r>
              <a:rPr lang="en-GB" sz="900" b="1" i="1" dirty="0">
                <a:latin typeface="Calibri" pitchFamily="34" charset="0"/>
              </a:rPr>
              <a:t>Table prepared by the Office of SAMPRO based on information obtained from Milk SA. </a:t>
            </a:r>
            <a:endParaRPr lang="en-GB" sz="900" b="1" dirty="0">
              <a:latin typeface="Calibri" pitchFamily="34" charset="0"/>
            </a:endParaRP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49659" y="751653"/>
            <a:ext cx="88135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Table 8</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39959" y="1090207"/>
            <a:ext cx="8892074"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noFill/>
                </a:ln>
                <a:solidFill>
                  <a:schemeClr val="tx1"/>
                </a:solidFill>
                <a:effectLst>
                  <a:innerShdw blurRad="69850" dist="43180" dir="5400000">
                    <a:srgbClr val="000000">
                      <a:alpha val="65000"/>
                    </a:srgbClr>
                  </a:innerShdw>
                </a:effectLst>
                <a:latin typeface="Calibri" pitchFamily="34" charset="0"/>
                <a:cs typeface="Calibri" pitchFamily="34" charset="0"/>
              </a:rPr>
              <a:t>AVERAGE AGGREGATE COMPOUND GROWTH RATE PER YEAR OF THE MASS OF PRODUCTION OF </a:t>
            </a:r>
          </a:p>
          <a:p>
            <a:r>
              <a:rPr lang="en-GB" sz="1600" b="1" dirty="0">
                <a:ln w="1905">
                  <a:noFill/>
                </a:ln>
                <a:solidFill>
                  <a:schemeClr val="tx1"/>
                </a:solidFill>
                <a:effectLst>
                  <a:innerShdw blurRad="69850" dist="43180" dir="5400000">
                    <a:srgbClr val="000000">
                      <a:alpha val="65000"/>
                    </a:srgbClr>
                  </a:innerShdw>
                </a:effectLst>
                <a:latin typeface="Calibri" pitchFamily="34" charset="0"/>
                <a:cs typeface="Calibri" pitchFamily="34" charset="0"/>
              </a:rPr>
              <a:t>UNPROCESSED MILK IN SOUTH AFRICA</a:t>
            </a:r>
          </a:p>
        </p:txBody>
      </p:sp>
      <p:graphicFrame>
        <p:nvGraphicFramePr>
          <p:cNvPr id="3" name="Table 2">
            <a:extLst>
              <a:ext uri="{FF2B5EF4-FFF2-40B4-BE49-F238E27FC236}">
                <a16:creationId xmlns:a16="http://schemas.microsoft.com/office/drawing/2014/main" id="{EB53AE38-9D07-519C-707A-01FF1207F032}"/>
              </a:ext>
            </a:extLst>
          </p:cNvPr>
          <p:cNvGraphicFramePr>
            <a:graphicFrameLocks noGrp="1"/>
          </p:cNvGraphicFramePr>
          <p:nvPr>
            <p:extLst>
              <p:ext uri="{D42A27DB-BD31-4B8C-83A1-F6EECF244321}">
                <p14:modId xmlns:p14="http://schemas.microsoft.com/office/powerpoint/2010/main" val="1907503642"/>
              </p:ext>
            </p:extLst>
          </p:nvPr>
        </p:nvGraphicFramePr>
        <p:xfrm>
          <a:off x="1751496" y="1940491"/>
          <a:ext cx="5995783" cy="4041001"/>
        </p:xfrm>
        <a:graphic>
          <a:graphicData uri="http://schemas.openxmlformats.org/drawingml/2006/table">
            <a:tbl>
              <a:tblPr>
                <a:tableStyleId>{D7AC3CCA-C797-4891-BE02-D94E43425B78}</a:tableStyleId>
              </a:tblPr>
              <a:tblGrid>
                <a:gridCol w="2912488">
                  <a:extLst>
                    <a:ext uri="{9D8B030D-6E8A-4147-A177-3AD203B41FA5}">
                      <a16:colId xmlns:a16="http://schemas.microsoft.com/office/drawing/2014/main" val="20000"/>
                    </a:ext>
                  </a:extLst>
                </a:gridCol>
                <a:gridCol w="3083295">
                  <a:extLst>
                    <a:ext uri="{9D8B030D-6E8A-4147-A177-3AD203B41FA5}">
                      <a16:colId xmlns:a16="http://schemas.microsoft.com/office/drawing/2014/main" val="20001"/>
                    </a:ext>
                  </a:extLst>
                </a:gridCol>
              </a:tblGrid>
              <a:tr h="743473">
                <a:tc>
                  <a:txBody>
                    <a:bodyPr/>
                    <a:lstStyle/>
                    <a:p>
                      <a:pPr algn="ctr" fontAlgn="b"/>
                      <a:r>
                        <a:rPr lang="en-ZA" sz="1600" b="1" u="none" strike="noStrike" dirty="0">
                          <a:solidFill>
                            <a:schemeClr val="tx1"/>
                          </a:solidFill>
                          <a:effectLst/>
                          <a:latin typeface="Calibri" panose="020F0502020204030204" pitchFamily="34" charset="0"/>
                          <a:cs typeface="Calibri" panose="020F0502020204030204" pitchFamily="34" charset="0"/>
                        </a:rPr>
                        <a:t> Years</a:t>
                      </a:r>
                      <a:endParaRPr lang="en-ZA" sz="1600" b="1" i="0" u="none" strike="noStrike" dirty="0">
                        <a:solidFill>
                          <a:schemeClr val="tx1"/>
                        </a:solidFill>
                        <a:effectLst/>
                        <a:latin typeface="Calibri" panose="020F0502020204030204" pitchFamily="34" charset="0"/>
                        <a:cs typeface="Calibri" panose="020F0502020204030204" pitchFamily="34" charset="0"/>
                      </a:endParaRPr>
                    </a:p>
                  </a:txBody>
                  <a:tcPr marL="4612" marR="4612" marT="4612" marB="0" anchor="ctr">
                    <a:solidFill>
                      <a:srgbClr val="C00000"/>
                    </a:solidFill>
                  </a:tcPr>
                </a:tc>
                <a:tc>
                  <a:txBody>
                    <a:bodyPr/>
                    <a:lstStyle/>
                    <a:p>
                      <a:pPr algn="ctr" fontAlgn="b"/>
                      <a:r>
                        <a:rPr lang="en-ZA" sz="1600" b="1" u="none" strike="noStrike" dirty="0">
                          <a:solidFill>
                            <a:schemeClr val="tx1"/>
                          </a:solidFill>
                          <a:effectLst/>
                          <a:latin typeface="Calibri" panose="020F0502020204030204" pitchFamily="34" charset="0"/>
                          <a:cs typeface="Calibri" panose="020F0502020204030204" pitchFamily="34" charset="0"/>
                        </a:rPr>
                        <a:t>Average aggregate compound growth rate per year </a:t>
                      </a:r>
                    </a:p>
                    <a:p>
                      <a:pPr algn="ctr" fontAlgn="b"/>
                      <a:r>
                        <a:rPr lang="en-ZA" sz="1600" b="1" u="none" strike="noStrike" dirty="0">
                          <a:solidFill>
                            <a:schemeClr val="tx1"/>
                          </a:solidFill>
                          <a:effectLst/>
                          <a:latin typeface="Calibri" panose="020F0502020204030204" pitchFamily="34" charset="0"/>
                          <a:cs typeface="Calibri" panose="020F0502020204030204" pitchFamily="34" charset="0"/>
                        </a:rPr>
                        <a:t>Percent</a:t>
                      </a:r>
                      <a:endParaRPr lang="en-ZA" sz="1600" b="1" i="0" u="none" strike="noStrike" dirty="0">
                        <a:solidFill>
                          <a:schemeClr val="tx1"/>
                        </a:solidFill>
                        <a:effectLst/>
                        <a:latin typeface="Calibri" panose="020F0502020204030204" pitchFamily="34" charset="0"/>
                        <a:cs typeface="Calibri" panose="020F0502020204030204" pitchFamily="34" charset="0"/>
                      </a:endParaRPr>
                    </a:p>
                  </a:txBody>
                  <a:tcPr marL="4612" marR="4612" marT="4612" marB="0" anchor="ctr">
                    <a:solidFill>
                      <a:srgbClr val="C00000"/>
                    </a:solidFill>
                  </a:tcPr>
                </a:tc>
                <a:extLst>
                  <a:ext uri="{0D108BD9-81ED-4DB2-BD59-A6C34878D82A}">
                    <a16:rowId xmlns:a16="http://schemas.microsoft.com/office/drawing/2014/main" val="10000"/>
                  </a:ext>
                </a:extLst>
              </a:tr>
              <a:tr h="549588">
                <a:tc>
                  <a:txBody>
                    <a:bodyPr/>
                    <a:lstStyle/>
                    <a:p>
                      <a:pPr algn="ctr" fontAlgn="b"/>
                      <a:r>
                        <a:rPr lang="en-ZA" sz="1600" b="1" u="none" strike="noStrike" dirty="0">
                          <a:solidFill>
                            <a:schemeClr val="tx1"/>
                          </a:solidFill>
                          <a:effectLst/>
                          <a:latin typeface="Calibri" panose="020F0502020204030204" pitchFamily="34" charset="0"/>
                          <a:cs typeface="Calibri" panose="020F0502020204030204" pitchFamily="34" charset="0"/>
                        </a:rPr>
                        <a:t>2008 to 2011 (3 years)</a:t>
                      </a:r>
                      <a:endParaRPr lang="en-ZA" sz="1600" b="1" i="0" u="none" strike="noStrike" dirty="0">
                        <a:solidFill>
                          <a:schemeClr val="tx1"/>
                        </a:solidFill>
                        <a:effectLst/>
                        <a:latin typeface="Calibri" panose="020F0502020204030204" pitchFamily="34" charset="0"/>
                        <a:cs typeface="Calibri" panose="020F0502020204030204" pitchFamily="34" charset="0"/>
                      </a:endParaRPr>
                    </a:p>
                  </a:txBody>
                  <a:tcPr marL="4612" marR="4612" marT="4612" marB="0" anchor="ctr">
                    <a:solidFill>
                      <a:srgbClr val="C00000"/>
                    </a:solidFill>
                  </a:tcPr>
                </a:tc>
                <a:tc>
                  <a:txBody>
                    <a:bodyPr/>
                    <a:lstStyle/>
                    <a:p>
                      <a:pPr algn="ctr" fontAlgn="b"/>
                      <a:r>
                        <a:rPr lang="en-ZA" sz="1600" b="1" u="none" strike="noStrike" dirty="0">
                          <a:solidFill>
                            <a:schemeClr val="bg1"/>
                          </a:solidFill>
                          <a:effectLst/>
                          <a:latin typeface="Calibri" panose="020F0502020204030204" pitchFamily="34" charset="0"/>
                          <a:cs typeface="Calibri" panose="020F0502020204030204" pitchFamily="34" charset="0"/>
                        </a:rPr>
                        <a:t>1.20</a:t>
                      </a:r>
                      <a:endParaRPr lang="en-ZA" sz="1600" b="1" i="0" u="none" strike="noStrike" dirty="0">
                        <a:solidFill>
                          <a:schemeClr val="bg1"/>
                        </a:solidFill>
                        <a:effectLst/>
                        <a:latin typeface="Calibri" panose="020F0502020204030204" pitchFamily="34" charset="0"/>
                        <a:cs typeface="Calibri" panose="020F0502020204030204" pitchFamily="34" charset="0"/>
                      </a:endParaRPr>
                    </a:p>
                  </a:txBody>
                  <a:tcPr marL="4612" marR="4612" marT="4612" marB="0" anchor="ctr"/>
                </a:tc>
                <a:extLst>
                  <a:ext uri="{0D108BD9-81ED-4DB2-BD59-A6C34878D82A}">
                    <a16:rowId xmlns:a16="http://schemas.microsoft.com/office/drawing/2014/main" val="10001"/>
                  </a:ext>
                </a:extLst>
              </a:tr>
              <a:tr h="549588">
                <a:tc>
                  <a:txBody>
                    <a:bodyPr/>
                    <a:lstStyle/>
                    <a:p>
                      <a:pPr algn="ctr" fontAlgn="b"/>
                      <a:r>
                        <a:rPr lang="en-ZA" sz="1600" b="1" u="none" strike="noStrike" dirty="0">
                          <a:solidFill>
                            <a:schemeClr val="tx1"/>
                          </a:solidFill>
                          <a:effectLst/>
                          <a:latin typeface="Calibri" panose="020F0502020204030204" pitchFamily="34" charset="0"/>
                          <a:cs typeface="Calibri" panose="020F0502020204030204" pitchFamily="34" charset="0"/>
                        </a:rPr>
                        <a:t>2011 to 2014 (3 years)</a:t>
                      </a:r>
                      <a:endParaRPr lang="en-ZA" sz="1600" b="1" i="0" u="none" strike="noStrike" dirty="0">
                        <a:solidFill>
                          <a:schemeClr val="tx1"/>
                        </a:solidFill>
                        <a:effectLst/>
                        <a:latin typeface="Calibri" panose="020F0502020204030204" pitchFamily="34" charset="0"/>
                        <a:cs typeface="Calibri" panose="020F0502020204030204" pitchFamily="34" charset="0"/>
                      </a:endParaRPr>
                    </a:p>
                  </a:txBody>
                  <a:tcPr marL="4612" marR="4612" marT="4612" marB="0" anchor="ctr">
                    <a:solidFill>
                      <a:srgbClr val="C00000"/>
                    </a:solidFill>
                  </a:tcPr>
                </a:tc>
                <a:tc>
                  <a:txBody>
                    <a:bodyPr/>
                    <a:lstStyle/>
                    <a:p>
                      <a:pPr algn="ctr" fontAlgn="b"/>
                      <a:r>
                        <a:rPr lang="en-ZA" sz="1600" b="1" u="none" strike="noStrike" dirty="0">
                          <a:solidFill>
                            <a:schemeClr val="bg1"/>
                          </a:solidFill>
                          <a:effectLst/>
                          <a:latin typeface="Calibri" panose="020F0502020204030204" pitchFamily="34" charset="0"/>
                          <a:cs typeface="Calibri" panose="020F0502020204030204" pitchFamily="34" charset="0"/>
                        </a:rPr>
                        <a:t>3.12</a:t>
                      </a:r>
                      <a:endParaRPr lang="en-ZA" sz="1600" b="1" i="0" u="none" strike="noStrike" dirty="0">
                        <a:solidFill>
                          <a:schemeClr val="bg1"/>
                        </a:solidFill>
                        <a:effectLst/>
                        <a:latin typeface="Calibri" panose="020F0502020204030204" pitchFamily="34" charset="0"/>
                        <a:cs typeface="Calibri" panose="020F0502020204030204" pitchFamily="34" charset="0"/>
                      </a:endParaRPr>
                    </a:p>
                  </a:txBody>
                  <a:tcPr marL="4612" marR="4612" marT="4612" marB="0" anchor="ctr"/>
                </a:tc>
                <a:extLst>
                  <a:ext uri="{0D108BD9-81ED-4DB2-BD59-A6C34878D82A}">
                    <a16:rowId xmlns:a16="http://schemas.microsoft.com/office/drawing/2014/main" val="10002"/>
                  </a:ext>
                </a:extLst>
              </a:tr>
              <a:tr h="549588">
                <a:tc>
                  <a:txBody>
                    <a:bodyPr/>
                    <a:lstStyle/>
                    <a:p>
                      <a:pPr algn="ctr" fontAlgn="b"/>
                      <a:r>
                        <a:rPr lang="en-ZA" sz="1600" b="1" u="none" strike="noStrike" dirty="0">
                          <a:solidFill>
                            <a:schemeClr val="tx1"/>
                          </a:solidFill>
                          <a:effectLst/>
                          <a:latin typeface="Calibri" panose="020F0502020204030204" pitchFamily="34" charset="0"/>
                          <a:cs typeface="Calibri" panose="020F0502020204030204" pitchFamily="34" charset="0"/>
                        </a:rPr>
                        <a:t>2014 to 2017 (3 years)</a:t>
                      </a:r>
                      <a:endParaRPr lang="en-ZA" sz="1600" b="1" i="0" u="none" strike="noStrike" dirty="0">
                        <a:solidFill>
                          <a:schemeClr val="tx1"/>
                        </a:solidFill>
                        <a:effectLst/>
                        <a:latin typeface="Calibri" panose="020F0502020204030204" pitchFamily="34" charset="0"/>
                        <a:cs typeface="Calibri" panose="020F0502020204030204" pitchFamily="34" charset="0"/>
                      </a:endParaRPr>
                    </a:p>
                  </a:txBody>
                  <a:tcPr marL="4612" marR="4612" marT="4612" marB="0" anchor="ctr">
                    <a:solidFill>
                      <a:srgbClr val="C00000"/>
                    </a:solidFill>
                  </a:tcPr>
                </a:tc>
                <a:tc>
                  <a:txBody>
                    <a:bodyPr/>
                    <a:lstStyle/>
                    <a:p>
                      <a:pPr algn="ctr" fontAlgn="b"/>
                      <a:r>
                        <a:rPr lang="en-ZA" sz="1600" b="1" u="none" strike="noStrike" dirty="0">
                          <a:solidFill>
                            <a:schemeClr val="bg1"/>
                          </a:solidFill>
                          <a:effectLst/>
                          <a:latin typeface="Calibri" panose="020F0502020204030204" pitchFamily="34" charset="0"/>
                          <a:cs typeface="Calibri" panose="020F0502020204030204" pitchFamily="34" charset="0"/>
                        </a:rPr>
                        <a:t>2.94</a:t>
                      </a:r>
                      <a:endParaRPr lang="en-ZA" sz="1600" b="1" i="0" u="none" strike="noStrike" dirty="0">
                        <a:solidFill>
                          <a:schemeClr val="bg1"/>
                        </a:solidFill>
                        <a:effectLst/>
                        <a:latin typeface="Calibri" panose="020F0502020204030204" pitchFamily="34" charset="0"/>
                        <a:cs typeface="Calibri" panose="020F0502020204030204" pitchFamily="34" charset="0"/>
                      </a:endParaRPr>
                    </a:p>
                  </a:txBody>
                  <a:tcPr marL="4612" marR="4612" marT="4612" marB="0" anchor="ctr"/>
                </a:tc>
                <a:extLst>
                  <a:ext uri="{0D108BD9-81ED-4DB2-BD59-A6C34878D82A}">
                    <a16:rowId xmlns:a16="http://schemas.microsoft.com/office/drawing/2014/main" val="10003"/>
                  </a:ext>
                </a:extLst>
              </a:tr>
              <a:tr h="549588">
                <a:tc>
                  <a:txBody>
                    <a:bodyPr/>
                    <a:lstStyle/>
                    <a:p>
                      <a:pPr algn="ctr" fontAlgn="b"/>
                      <a:r>
                        <a:rPr lang="en-ZA" sz="1600" b="1" u="none" strike="noStrike" dirty="0">
                          <a:solidFill>
                            <a:schemeClr val="tx1"/>
                          </a:solidFill>
                          <a:effectLst/>
                          <a:latin typeface="Calibri" panose="020F0502020204030204" pitchFamily="34" charset="0"/>
                          <a:cs typeface="Calibri" panose="020F0502020204030204" pitchFamily="34" charset="0"/>
                        </a:rPr>
                        <a:t>2017 to 2020 (3 years)</a:t>
                      </a:r>
                      <a:endParaRPr lang="en-ZA" sz="1600" b="1" i="0" u="none" strike="noStrike" dirty="0">
                        <a:solidFill>
                          <a:schemeClr val="tx1"/>
                        </a:solidFill>
                        <a:effectLst/>
                        <a:latin typeface="Calibri" panose="020F0502020204030204" pitchFamily="34" charset="0"/>
                        <a:cs typeface="Calibri" panose="020F0502020204030204" pitchFamily="34" charset="0"/>
                      </a:endParaRPr>
                    </a:p>
                  </a:txBody>
                  <a:tcPr marL="4612" marR="4612" marT="4612" marB="0" anchor="ctr">
                    <a:solidFill>
                      <a:srgbClr val="C00000"/>
                    </a:solidFill>
                  </a:tcPr>
                </a:tc>
                <a:tc>
                  <a:txBody>
                    <a:bodyPr/>
                    <a:lstStyle/>
                    <a:p>
                      <a:pPr algn="ctr" fontAlgn="b"/>
                      <a:r>
                        <a:rPr lang="en-ZA" sz="1600" b="1" u="none" strike="noStrike" dirty="0">
                          <a:solidFill>
                            <a:schemeClr val="bg1"/>
                          </a:solidFill>
                          <a:effectLst/>
                          <a:latin typeface="Calibri" panose="020F0502020204030204" pitchFamily="34" charset="0"/>
                          <a:cs typeface="Calibri" panose="020F0502020204030204" pitchFamily="34" charset="0"/>
                        </a:rPr>
                        <a:t>1.75</a:t>
                      </a:r>
                      <a:endParaRPr lang="en-ZA" sz="1600" b="1" i="0" u="none" strike="noStrike" dirty="0">
                        <a:solidFill>
                          <a:schemeClr val="bg1"/>
                        </a:solidFill>
                        <a:effectLst/>
                        <a:latin typeface="Calibri" panose="020F0502020204030204" pitchFamily="34" charset="0"/>
                        <a:cs typeface="Calibri" panose="020F0502020204030204" pitchFamily="34" charset="0"/>
                      </a:endParaRPr>
                    </a:p>
                  </a:txBody>
                  <a:tcPr marL="4612" marR="4612" marT="4612" marB="0" anchor="ctr"/>
                </a:tc>
                <a:extLst>
                  <a:ext uri="{0D108BD9-81ED-4DB2-BD59-A6C34878D82A}">
                    <a16:rowId xmlns:a16="http://schemas.microsoft.com/office/drawing/2014/main" val="10004"/>
                  </a:ext>
                </a:extLst>
              </a:tr>
              <a:tr h="549588">
                <a:tc>
                  <a:txBody>
                    <a:bodyPr/>
                    <a:lstStyle/>
                    <a:p>
                      <a:pPr algn="ctr" fontAlgn="b"/>
                      <a:r>
                        <a:rPr lang="en-GB" sz="1600" b="1" i="0" u="none" strike="noStrike" dirty="0">
                          <a:solidFill>
                            <a:schemeClr val="tx1"/>
                          </a:solidFill>
                          <a:effectLst/>
                          <a:latin typeface="Calibri" panose="020F0502020204030204" pitchFamily="34" charset="0"/>
                          <a:cs typeface="Calibri" panose="020F0502020204030204" pitchFamily="34" charset="0"/>
                        </a:rPr>
                        <a:t>2020 to 2023 (3 years)</a:t>
                      </a:r>
                      <a:endParaRPr lang="en-ZA" sz="1600" b="1" i="0" u="none" strike="noStrike" dirty="0">
                        <a:solidFill>
                          <a:schemeClr val="tx1"/>
                        </a:solidFill>
                        <a:effectLst/>
                        <a:latin typeface="Calibri" panose="020F0502020204030204" pitchFamily="34" charset="0"/>
                        <a:cs typeface="Calibri" panose="020F0502020204030204" pitchFamily="34" charset="0"/>
                      </a:endParaRPr>
                    </a:p>
                  </a:txBody>
                  <a:tcPr marL="4612" marR="4612" marT="4612" marB="0" anchor="ctr">
                    <a:solidFill>
                      <a:srgbClr val="C00000"/>
                    </a:solidFill>
                  </a:tcPr>
                </a:tc>
                <a:tc>
                  <a:txBody>
                    <a:bodyPr/>
                    <a:lstStyle/>
                    <a:p>
                      <a:pPr algn="ctr" fontAlgn="b"/>
                      <a:r>
                        <a:rPr lang="en-GB" sz="1600" b="1" i="0" u="none" strike="noStrike" dirty="0">
                          <a:solidFill>
                            <a:srgbClr val="FF0000"/>
                          </a:solidFill>
                          <a:effectLst/>
                          <a:latin typeface="Calibri" panose="020F0502020204030204" pitchFamily="34" charset="0"/>
                          <a:cs typeface="Calibri" panose="020F0502020204030204" pitchFamily="34" charset="0"/>
                        </a:rPr>
                        <a:t>-0.86</a:t>
                      </a:r>
                      <a:endParaRPr lang="en-ZA" sz="1600" b="1" i="0" u="none" strike="noStrike" dirty="0">
                        <a:solidFill>
                          <a:srgbClr val="FF0000"/>
                        </a:solidFill>
                        <a:effectLst/>
                        <a:latin typeface="Calibri" panose="020F0502020204030204" pitchFamily="34" charset="0"/>
                        <a:cs typeface="Calibri" panose="020F0502020204030204" pitchFamily="34" charset="0"/>
                      </a:endParaRPr>
                    </a:p>
                  </a:txBody>
                  <a:tcPr marL="4612" marR="4612" marT="4612" marB="0" anchor="ctr"/>
                </a:tc>
                <a:extLst>
                  <a:ext uri="{0D108BD9-81ED-4DB2-BD59-A6C34878D82A}">
                    <a16:rowId xmlns:a16="http://schemas.microsoft.com/office/drawing/2014/main" val="2910507248"/>
                  </a:ext>
                </a:extLst>
              </a:tr>
              <a:tr h="549588">
                <a:tc>
                  <a:txBody>
                    <a:bodyPr/>
                    <a:lstStyle/>
                    <a:p>
                      <a:pPr algn="ctr" fontAlgn="b"/>
                      <a:r>
                        <a:rPr lang="en-GB" sz="1600" b="1" u="none" strike="noStrike" dirty="0">
                          <a:solidFill>
                            <a:schemeClr val="tx1"/>
                          </a:solidFill>
                          <a:effectLst/>
                          <a:latin typeface="Calibri" panose="020F0502020204030204" pitchFamily="34" charset="0"/>
                          <a:cs typeface="Calibri" panose="020F0502020204030204" pitchFamily="34" charset="0"/>
                        </a:rPr>
                        <a:t>2008 to 2023 (15 years)</a:t>
                      </a:r>
                      <a:endParaRPr lang="en-ZA" sz="1600" b="1" i="0" u="none" strike="noStrike" dirty="0">
                        <a:solidFill>
                          <a:schemeClr val="tx1"/>
                        </a:solidFill>
                        <a:effectLst/>
                        <a:latin typeface="Calibri" panose="020F0502020204030204" pitchFamily="34" charset="0"/>
                        <a:cs typeface="Calibri" panose="020F0502020204030204" pitchFamily="34" charset="0"/>
                      </a:endParaRPr>
                    </a:p>
                  </a:txBody>
                  <a:tcPr marL="4612" marR="4612" marT="4612" marB="0" anchor="ctr">
                    <a:solidFill>
                      <a:srgbClr val="C00000"/>
                    </a:solidFill>
                  </a:tcPr>
                </a:tc>
                <a:tc>
                  <a:txBody>
                    <a:bodyPr/>
                    <a:lstStyle/>
                    <a:p>
                      <a:pPr algn="ctr" fontAlgn="b"/>
                      <a:r>
                        <a:rPr lang="en-GB" sz="1600" b="1" u="none" strike="noStrike" dirty="0">
                          <a:solidFill>
                            <a:schemeClr val="bg1"/>
                          </a:solidFill>
                          <a:effectLst/>
                          <a:latin typeface="Calibri" panose="020F0502020204030204" pitchFamily="34" charset="0"/>
                          <a:cs typeface="Calibri" panose="020F0502020204030204" pitchFamily="34" charset="0"/>
                        </a:rPr>
                        <a:t>1.52</a:t>
                      </a:r>
                      <a:endParaRPr lang="en-ZA" sz="1600" b="1" i="0" u="none" strike="noStrike" dirty="0">
                        <a:solidFill>
                          <a:schemeClr val="bg1"/>
                        </a:solidFill>
                        <a:effectLst/>
                        <a:latin typeface="Calibri" panose="020F0502020204030204" pitchFamily="34" charset="0"/>
                        <a:cs typeface="Calibri" panose="020F0502020204030204" pitchFamily="34" charset="0"/>
                      </a:endParaRPr>
                    </a:p>
                  </a:txBody>
                  <a:tcPr marL="4612" marR="4612" marT="4612" marB="0" anchor="ctr"/>
                </a:tc>
                <a:extLst>
                  <a:ext uri="{0D108BD9-81ED-4DB2-BD59-A6C34878D82A}">
                    <a16:rowId xmlns:a16="http://schemas.microsoft.com/office/drawing/2014/main" val="912056646"/>
                  </a:ext>
                </a:extLst>
              </a:tr>
            </a:tbl>
          </a:graphicData>
        </a:graphic>
      </p:graphicFrame>
      <p:sp>
        <p:nvSpPr>
          <p:cNvPr id="4" name="Slide Number Placeholder 3">
            <a:extLst>
              <a:ext uri="{FF2B5EF4-FFF2-40B4-BE49-F238E27FC236}">
                <a16:creationId xmlns:a16="http://schemas.microsoft.com/office/drawing/2014/main" id="{7B3719B8-0243-7F14-3B00-9FE1BF540EBC}"/>
              </a:ext>
            </a:extLst>
          </p:cNvPr>
          <p:cNvSpPr>
            <a:spLocks noGrp="1"/>
          </p:cNvSpPr>
          <p:nvPr>
            <p:ph type="sldNum" sz="quarter" idx="12"/>
          </p:nvPr>
        </p:nvSpPr>
        <p:spPr>
          <a:xfrm>
            <a:off x="8258800" y="6012546"/>
            <a:ext cx="628813" cy="767687"/>
          </a:xfrm>
        </p:spPr>
        <p:txBody>
          <a:bodyPr/>
          <a:lstStyle/>
          <a:p>
            <a:fld id="{73B850FF-6169-4056-8077-06FFA93A5366}" type="slidenum">
              <a:rPr lang="en-US" smtClean="0">
                <a:solidFill>
                  <a:schemeClr val="tx1"/>
                </a:solidFill>
              </a:rPr>
              <a:t>26</a:t>
            </a:fld>
            <a:endParaRPr lang="en-US" dirty="0">
              <a:solidFill>
                <a:schemeClr val="tx1"/>
              </a:solidFill>
            </a:endParaRPr>
          </a:p>
        </p:txBody>
      </p:sp>
    </p:spTree>
    <p:extLst>
      <p:ext uri="{BB962C8B-B14F-4D97-AF65-F5344CB8AC3E}">
        <p14:creationId xmlns:p14="http://schemas.microsoft.com/office/powerpoint/2010/main" val="4111726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17237" y="6511752"/>
            <a:ext cx="6776665" cy="230832"/>
          </a:xfrm>
          <a:prstGeom prst="rect">
            <a:avLst/>
          </a:prstGeom>
          <a:noFill/>
          <a:ln>
            <a:noFill/>
          </a:ln>
        </p:spPr>
        <p:txBody>
          <a:bodyPr wrap="square" anchor="ctr">
            <a:spAutoFit/>
          </a:bodyPr>
          <a:lstStyle/>
          <a:p>
            <a:r>
              <a:rPr lang="en-GB" sz="900" b="1" i="1" dirty="0">
                <a:latin typeface="Calibri" pitchFamily="34" charset="0"/>
              </a:rPr>
              <a:t>Table prepared by the Office of SAMPRO based on information obtained from Milk SA. </a:t>
            </a:r>
            <a:endParaRPr lang="en-GB" sz="900" b="1" dirty="0">
              <a:latin typeface="Calibri" pitchFamily="34" charset="0"/>
            </a:endParaRP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44994" y="410553"/>
            <a:ext cx="1058974"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Table 9</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25963" y="676062"/>
            <a:ext cx="8892074"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noFill/>
                </a:ln>
                <a:solidFill>
                  <a:schemeClr val="tx1"/>
                </a:solidFill>
                <a:effectLst>
                  <a:innerShdw blurRad="69850" dist="43180" dir="5400000">
                    <a:srgbClr val="000000">
                      <a:alpha val="65000"/>
                    </a:srgbClr>
                  </a:innerShdw>
                </a:effectLst>
                <a:latin typeface="Calibri" pitchFamily="34" charset="0"/>
                <a:cs typeface="Calibri" pitchFamily="34" charset="0"/>
              </a:rPr>
              <a:t>DIFFERENCE BETWEEN THE HIGHEST AND LOWEST MASS OF PRODUCTION OF UNPROCESSED MILK PER DAY IN SOUTH AFRICA, IN THE YEARS 2009 TO 2024</a:t>
            </a:r>
          </a:p>
        </p:txBody>
      </p:sp>
      <p:sp>
        <p:nvSpPr>
          <p:cNvPr id="3" name="Slide Number Placeholder 2">
            <a:extLst>
              <a:ext uri="{FF2B5EF4-FFF2-40B4-BE49-F238E27FC236}">
                <a16:creationId xmlns:a16="http://schemas.microsoft.com/office/drawing/2014/main" id="{DEEAD05D-5D1E-F1C2-73CB-0AD4CE8DF62C}"/>
              </a:ext>
            </a:extLst>
          </p:cNvPr>
          <p:cNvSpPr>
            <a:spLocks noGrp="1"/>
          </p:cNvSpPr>
          <p:nvPr>
            <p:ph type="sldNum" sz="quarter" idx="12"/>
          </p:nvPr>
        </p:nvSpPr>
        <p:spPr>
          <a:xfrm>
            <a:off x="8168440" y="5859481"/>
            <a:ext cx="628813" cy="767687"/>
          </a:xfrm>
        </p:spPr>
        <p:txBody>
          <a:bodyPr/>
          <a:lstStyle/>
          <a:p>
            <a:fld id="{73B850FF-6169-4056-8077-06FFA93A5366}" type="slidenum">
              <a:rPr lang="en-US" smtClean="0">
                <a:solidFill>
                  <a:schemeClr val="tx1"/>
                </a:solidFill>
              </a:rPr>
              <a:t>27</a:t>
            </a:fld>
            <a:endParaRPr lang="en-US" dirty="0">
              <a:solidFill>
                <a:schemeClr val="tx1"/>
              </a:solidFill>
            </a:endParaRPr>
          </a:p>
        </p:txBody>
      </p:sp>
      <p:graphicFrame>
        <p:nvGraphicFramePr>
          <p:cNvPr id="4" name="Table 3">
            <a:extLst>
              <a:ext uri="{FF2B5EF4-FFF2-40B4-BE49-F238E27FC236}">
                <a16:creationId xmlns:a16="http://schemas.microsoft.com/office/drawing/2014/main" id="{D895145C-0A18-D715-CCA2-2AAAA992A061}"/>
              </a:ext>
            </a:extLst>
          </p:cNvPr>
          <p:cNvGraphicFramePr>
            <a:graphicFrameLocks noGrp="1"/>
          </p:cNvGraphicFramePr>
          <p:nvPr>
            <p:extLst>
              <p:ext uri="{D42A27DB-BD31-4B8C-83A1-F6EECF244321}">
                <p14:modId xmlns:p14="http://schemas.microsoft.com/office/powerpoint/2010/main" val="410905042"/>
              </p:ext>
            </p:extLst>
          </p:nvPr>
        </p:nvGraphicFramePr>
        <p:xfrm>
          <a:off x="1079179" y="1354136"/>
          <a:ext cx="6985642" cy="5093311"/>
        </p:xfrm>
        <a:graphic>
          <a:graphicData uri="http://schemas.openxmlformats.org/drawingml/2006/table">
            <a:tbl>
              <a:tblPr bandRow="1">
                <a:tableStyleId>{5C22544A-7EE6-4342-B048-85BDC9FD1C3A}</a:tableStyleId>
              </a:tblPr>
              <a:tblGrid>
                <a:gridCol w="5710486">
                  <a:extLst>
                    <a:ext uri="{9D8B030D-6E8A-4147-A177-3AD203B41FA5}">
                      <a16:colId xmlns:a16="http://schemas.microsoft.com/office/drawing/2014/main" val="1494726651"/>
                    </a:ext>
                  </a:extLst>
                </a:gridCol>
                <a:gridCol w="1275156">
                  <a:extLst>
                    <a:ext uri="{9D8B030D-6E8A-4147-A177-3AD203B41FA5}">
                      <a16:colId xmlns:a16="http://schemas.microsoft.com/office/drawing/2014/main" val="3545746051"/>
                    </a:ext>
                  </a:extLst>
                </a:gridCol>
              </a:tblGrid>
              <a:tr h="298495">
                <a:tc>
                  <a:txBody>
                    <a:bodyPr/>
                    <a:lstStyle/>
                    <a:p>
                      <a:pPr algn="ctr"/>
                      <a:r>
                        <a:rPr lang="en-ZA" sz="1600" b="1" dirty="0">
                          <a:effectLst/>
                          <a:latin typeface="Calibri" panose="020F0502020204030204" pitchFamily="34" charset="0"/>
                          <a:cs typeface="Calibri" panose="020F0502020204030204" pitchFamily="34" charset="0"/>
                        </a:rPr>
                        <a:t>Year</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tc>
                  <a:txBody>
                    <a:bodyPr/>
                    <a:lstStyle/>
                    <a:p>
                      <a:pPr algn="ctr"/>
                      <a:r>
                        <a:rPr lang="en-ZA" sz="1600" b="1" dirty="0">
                          <a:effectLst/>
                          <a:latin typeface="Calibri" panose="020F0502020204030204" pitchFamily="34" charset="0"/>
                          <a:cs typeface="Calibri" panose="020F0502020204030204" pitchFamily="34" charset="0"/>
                        </a:rPr>
                        <a:t>Percent</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extLst>
                  <a:ext uri="{0D108BD9-81ED-4DB2-BD59-A6C34878D82A}">
                    <a16:rowId xmlns:a16="http://schemas.microsoft.com/office/drawing/2014/main" val="491861089"/>
                  </a:ext>
                </a:extLst>
              </a:tr>
              <a:tr h="282048">
                <a:tc>
                  <a:txBody>
                    <a:bodyPr/>
                    <a:lstStyle/>
                    <a:p>
                      <a:r>
                        <a:rPr lang="en-US" sz="1600" b="1" dirty="0">
                          <a:effectLst/>
                          <a:latin typeface="Calibri" panose="020F0502020204030204" pitchFamily="34" charset="0"/>
                          <a:cs typeface="Calibri" panose="020F0502020204030204" pitchFamily="34" charset="0"/>
                        </a:rPr>
                        <a:t>2009</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tc>
                  <a:txBody>
                    <a:bodyPr/>
                    <a:lstStyle/>
                    <a:p>
                      <a:pPr algn="r"/>
                      <a:r>
                        <a:rPr lang="en-US" sz="1600" b="1" dirty="0">
                          <a:effectLst/>
                          <a:latin typeface="Calibri" panose="020F0502020204030204" pitchFamily="34" charset="0"/>
                          <a:cs typeface="Calibri" panose="020F0502020204030204" pitchFamily="34" charset="0"/>
                        </a:rPr>
                        <a:t>35.3</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extLst>
                  <a:ext uri="{0D108BD9-81ED-4DB2-BD59-A6C34878D82A}">
                    <a16:rowId xmlns:a16="http://schemas.microsoft.com/office/drawing/2014/main" val="3502999170"/>
                  </a:ext>
                </a:extLst>
              </a:tr>
              <a:tr h="282048">
                <a:tc>
                  <a:txBody>
                    <a:bodyPr/>
                    <a:lstStyle/>
                    <a:p>
                      <a:r>
                        <a:rPr lang="en-GB" sz="1600" b="1" dirty="0">
                          <a:effectLst/>
                          <a:latin typeface="Calibri" panose="020F0502020204030204" pitchFamily="34" charset="0"/>
                          <a:cs typeface="Calibri" panose="020F0502020204030204" pitchFamily="34" charset="0"/>
                        </a:rPr>
                        <a:t>2010</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tc>
                  <a:txBody>
                    <a:bodyPr/>
                    <a:lstStyle/>
                    <a:p>
                      <a:pPr algn="r"/>
                      <a:r>
                        <a:rPr lang="en-US" sz="1600" b="1" dirty="0">
                          <a:effectLst/>
                          <a:latin typeface="Calibri" panose="020F0502020204030204" pitchFamily="34" charset="0"/>
                          <a:cs typeface="Calibri" panose="020F0502020204030204" pitchFamily="34" charset="0"/>
                        </a:rPr>
                        <a:t>32.2</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extLst>
                  <a:ext uri="{0D108BD9-81ED-4DB2-BD59-A6C34878D82A}">
                    <a16:rowId xmlns:a16="http://schemas.microsoft.com/office/drawing/2014/main" val="1841614201"/>
                  </a:ext>
                </a:extLst>
              </a:tr>
              <a:tr h="282048">
                <a:tc>
                  <a:txBody>
                    <a:bodyPr/>
                    <a:lstStyle/>
                    <a:p>
                      <a:r>
                        <a:rPr lang="en-GB" sz="1600" b="1" dirty="0">
                          <a:effectLst/>
                          <a:latin typeface="Calibri" panose="020F0502020204030204" pitchFamily="34" charset="0"/>
                          <a:cs typeface="Calibri" panose="020F0502020204030204" pitchFamily="34" charset="0"/>
                        </a:rPr>
                        <a:t>2011</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tc>
                  <a:txBody>
                    <a:bodyPr/>
                    <a:lstStyle/>
                    <a:p>
                      <a:pPr algn="r"/>
                      <a:r>
                        <a:rPr lang="en-US" sz="1600" b="1" dirty="0">
                          <a:effectLst/>
                          <a:latin typeface="Calibri" panose="020F0502020204030204" pitchFamily="34" charset="0"/>
                          <a:cs typeface="Calibri" panose="020F0502020204030204" pitchFamily="34" charset="0"/>
                        </a:rPr>
                        <a:t>32.0</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extLst>
                  <a:ext uri="{0D108BD9-81ED-4DB2-BD59-A6C34878D82A}">
                    <a16:rowId xmlns:a16="http://schemas.microsoft.com/office/drawing/2014/main" val="3066766769"/>
                  </a:ext>
                </a:extLst>
              </a:tr>
              <a:tr h="282048">
                <a:tc>
                  <a:txBody>
                    <a:bodyPr/>
                    <a:lstStyle/>
                    <a:p>
                      <a:r>
                        <a:rPr lang="en-GB" sz="1600" b="1" dirty="0">
                          <a:effectLst/>
                          <a:latin typeface="Calibri" panose="020F0502020204030204" pitchFamily="34" charset="0"/>
                          <a:cs typeface="Calibri" panose="020F0502020204030204" pitchFamily="34" charset="0"/>
                        </a:rPr>
                        <a:t>2012</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tc>
                  <a:txBody>
                    <a:bodyPr/>
                    <a:lstStyle/>
                    <a:p>
                      <a:pPr algn="r"/>
                      <a:r>
                        <a:rPr lang="en-US" sz="1600" b="1" dirty="0">
                          <a:effectLst/>
                          <a:latin typeface="Calibri" panose="020F0502020204030204" pitchFamily="34" charset="0"/>
                          <a:cs typeface="Calibri" panose="020F0502020204030204" pitchFamily="34" charset="0"/>
                        </a:rPr>
                        <a:t>29.0</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extLst>
                  <a:ext uri="{0D108BD9-81ED-4DB2-BD59-A6C34878D82A}">
                    <a16:rowId xmlns:a16="http://schemas.microsoft.com/office/drawing/2014/main" val="355742204"/>
                  </a:ext>
                </a:extLst>
              </a:tr>
              <a:tr h="282048">
                <a:tc>
                  <a:txBody>
                    <a:bodyPr/>
                    <a:lstStyle/>
                    <a:p>
                      <a:r>
                        <a:rPr lang="en-US" sz="1600" b="1" dirty="0">
                          <a:effectLst/>
                          <a:latin typeface="Calibri" panose="020F0502020204030204" pitchFamily="34" charset="0"/>
                          <a:cs typeface="Calibri" panose="020F0502020204030204" pitchFamily="34" charset="0"/>
                        </a:rPr>
                        <a:t>2013</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tc>
                  <a:txBody>
                    <a:bodyPr/>
                    <a:lstStyle/>
                    <a:p>
                      <a:pPr algn="r"/>
                      <a:r>
                        <a:rPr lang="en-US" sz="1600" b="1" dirty="0">
                          <a:effectLst/>
                          <a:latin typeface="Calibri" panose="020F0502020204030204" pitchFamily="34" charset="0"/>
                          <a:cs typeface="Calibri" panose="020F0502020204030204" pitchFamily="34" charset="0"/>
                        </a:rPr>
                        <a:t>29.9</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extLst>
                  <a:ext uri="{0D108BD9-81ED-4DB2-BD59-A6C34878D82A}">
                    <a16:rowId xmlns:a16="http://schemas.microsoft.com/office/drawing/2014/main" val="383779701"/>
                  </a:ext>
                </a:extLst>
              </a:tr>
              <a:tr h="282048">
                <a:tc>
                  <a:txBody>
                    <a:bodyPr/>
                    <a:lstStyle/>
                    <a:p>
                      <a:r>
                        <a:rPr lang="en-ZA" sz="1600" b="1" dirty="0">
                          <a:effectLst/>
                          <a:latin typeface="Calibri" panose="020F0502020204030204" pitchFamily="34" charset="0"/>
                          <a:cs typeface="Calibri" panose="020F0502020204030204" pitchFamily="34" charset="0"/>
                        </a:rPr>
                        <a:t>2014</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tc>
                  <a:txBody>
                    <a:bodyPr/>
                    <a:lstStyle/>
                    <a:p>
                      <a:pPr algn="r"/>
                      <a:r>
                        <a:rPr lang="en-ZA" sz="1600" b="1" dirty="0">
                          <a:effectLst/>
                          <a:latin typeface="Calibri" panose="020F0502020204030204" pitchFamily="34" charset="0"/>
                          <a:cs typeface="Calibri" panose="020F0502020204030204" pitchFamily="34" charset="0"/>
                        </a:rPr>
                        <a:t>37.7</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extLst>
                  <a:ext uri="{0D108BD9-81ED-4DB2-BD59-A6C34878D82A}">
                    <a16:rowId xmlns:a16="http://schemas.microsoft.com/office/drawing/2014/main" val="1326120831"/>
                  </a:ext>
                </a:extLst>
              </a:tr>
              <a:tr h="282048">
                <a:tc>
                  <a:txBody>
                    <a:bodyPr/>
                    <a:lstStyle/>
                    <a:p>
                      <a:r>
                        <a:rPr lang="en-ZA" sz="1600" b="1" dirty="0">
                          <a:effectLst/>
                          <a:latin typeface="Calibri" panose="020F0502020204030204" pitchFamily="34" charset="0"/>
                          <a:cs typeface="Calibri" panose="020F0502020204030204" pitchFamily="34" charset="0"/>
                        </a:rPr>
                        <a:t>2015</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tc>
                  <a:txBody>
                    <a:bodyPr/>
                    <a:lstStyle/>
                    <a:p>
                      <a:pPr algn="r"/>
                      <a:r>
                        <a:rPr lang="en-ZA" sz="1600" b="1" dirty="0">
                          <a:effectLst/>
                          <a:latin typeface="Calibri" panose="020F0502020204030204" pitchFamily="34" charset="0"/>
                          <a:cs typeface="Calibri" panose="020F0502020204030204" pitchFamily="34" charset="0"/>
                        </a:rPr>
                        <a:t>25.2</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extLst>
                  <a:ext uri="{0D108BD9-81ED-4DB2-BD59-A6C34878D82A}">
                    <a16:rowId xmlns:a16="http://schemas.microsoft.com/office/drawing/2014/main" val="1755645522"/>
                  </a:ext>
                </a:extLst>
              </a:tr>
              <a:tr h="282048">
                <a:tc>
                  <a:txBody>
                    <a:bodyPr/>
                    <a:lstStyle/>
                    <a:p>
                      <a:r>
                        <a:rPr lang="en-ZA" sz="1600" b="1" dirty="0">
                          <a:effectLst/>
                          <a:latin typeface="Calibri" panose="020F0502020204030204" pitchFamily="34" charset="0"/>
                          <a:cs typeface="Calibri" panose="020F0502020204030204" pitchFamily="34" charset="0"/>
                        </a:rPr>
                        <a:t>2016</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tc>
                  <a:txBody>
                    <a:bodyPr/>
                    <a:lstStyle/>
                    <a:p>
                      <a:pPr algn="r"/>
                      <a:r>
                        <a:rPr lang="en-ZA" sz="1600" b="1" dirty="0">
                          <a:effectLst/>
                          <a:latin typeface="Calibri" panose="020F0502020204030204" pitchFamily="34" charset="0"/>
                          <a:cs typeface="Calibri" panose="020F0502020204030204" pitchFamily="34" charset="0"/>
                        </a:rPr>
                        <a:t>32.9</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extLst>
                  <a:ext uri="{0D108BD9-81ED-4DB2-BD59-A6C34878D82A}">
                    <a16:rowId xmlns:a16="http://schemas.microsoft.com/office/drawing/2014/main" val="2402988800"/>
                  </a:ext>
                </a:extLst>
              </a:tr>
              <a:tr h="282048">
                <a:tc>
                  <a:txBody>
                    <a:bodyPr/>
                    <a:lstStyle/>
                    <a:p>
                      <a:r>
                        <a:rPr lang="en-ZA" sz="1600" b="1" dirty="0">
                          <a:effectLst/>
                          <a:latin typeface="Calibri" panose="020F0502020204030204" pitchFamily="34" charset="0"/>
                          <a:cs typeface="Calibri" panose="020F0502020204030204" pitchFamily="34" charset="0"/>
                        </a:rPr>
                        <a:t>2017</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tc>
                  <a:txBody>
                    <a:bodyPr/>
                    <a:lstStyle/>
                    <a:p>
                      <a:pPr algn="r"/>
                      <a:r>
                        <a:rPr lang="en-ZA" sz="1600" b="1" dirty="0">
                          <a:effectLst/>
                          <a:latin typeface="Calibri" panose="020F0502020204030204" pitchFamily="34" charset="0"/>
                          <a:cs typeface="Calibri" panose="020F0502020204030204" pitchFamily="34" charset="0"/>
                        </a:rPr>
                        <a:t>39.5</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extLst>
                  <a:ext uri="{0D108BD9-81ED-4DB2-BD59-A6C34878D82A}">
                    <a16:rowId xmlns:a16="http://schemas.microsoft.com/office/drawing/2014/main" val="3378849571"/>
                  </a:ext>
                </a:extLst>
              </a:tr>
              <a:tr h="282048">
                <a:tc>
                  <a:txBody>
                    <a:bodyPr/>
                    <a:lstStyle/>
                    <a:p>
                      <a:r>
                        <a:rPr lang="en-ZA" sz="1600" b="1" dirty="0">
                          <a:effectLst/>
                          <a:latin typeface="Calibri" panose="020F0502020204030204" pitchFamily="34" charset="0"/>
                          <a:cs typeface="Calibri" panose="020F0502020204030204" pitchFamily="34" charset="0"/>
                        </a:rPr>
                        <a:t>2018</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tc>
                  <a:txBody>
                    <a:bodyPr/>
                    <a:lstStyle/>
                    <a:p>
                      <a:pPr algn="r"/>
                      <a:r>
                        <a:rPr lang="en-ZA" sz="1600" b="1" dirty="0">
                          <a:effectLst/>
                          <a:latin typeface="Calibri" panose="020F0502020204030204" pitchFamily="34" charset="0"/>
                          <a:cs typeface="Calibri" panose="020F0502020204030204" pitchFamily="34" charset="0"/>
                        </a:rPr>
                        <a:t>35.3</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extLst>
                  <a:ext uri="{0D108BD9-81ED-4DB2-BD59-A6C34878D82A}">
                    <a16:rowId xmlns:a16="http://schemas.microsoft.com/office/drawing/2014/main" val="2781735840"/>
                  </a:ext>
                </a:extLst>
              </a:tr>
              <a:tr h="282048">
                <a:tc>
                  <a:txBody>
                    <a:bodyPr/>
                    <a:lstStyle/>
                    <a:p>
                      <a:r>
                        <a:rPr lang="en-GB" sz="1600" b="1" dirty="0">
                          <a:effectLst/>
                          <a:latin typeface="Calibri" panose="020F0502020204030204" pitchFamily="34" charset="0"/>
                          <a:cs typeface="Calibri" panose="020F0502020204030204" pitchFamily="34" charset="0"/>
                        </a:rPr>
                        <a:t>2019</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tc>
                  <a:txBody>
                    <a:bodyPr/>
                    <a:lstStyle/>
                    <a:p>
                      <a:pPr algn="r"/>
                      <a:r>
                        <a:rPr lang="en-GB" sz="1600" b="1" dirty="0">
                          <a:effectLst/>
                          <a:latin typeface="Calibri" panose="020F0502020204030204" pitchFamily="34" charset="0"/>
                          <a:cs typeface="Calibri" panose="020F0502020204030204" pitchFamily="34" charset="0"/>
                        </a:rPr>
                        <a:t>35.3</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extLst>
                  <a:ext uri="{0D108BD9-81ED-4DB2-BD59-A6C34878D82A}">
                    <a16:rowId xmlns:a16="http://schemas.microsoft.com/office/drawing/2014/main" val="902516653"/>
                  </a:ext>
                </a:extLst>
              </a:tr>
              <a:tr h="282048">
                <a:tc>
                  <a:txBody>
                    <a:bodyPr/>
                    <a:lstStyle/>
                    <a:p>
                      <a:r>
                        <a:rPr lang="en-GB" sz="1600" b="1" dirty="0">
                          <a:effectLst/>
                          <a:latin typeface="Calibri" panose="020F0502020204030204" pitchFamily="34" charset="0"/>
                          <a:cs typeface="Calibri" panose="020F0502020204030204" pitchFamily="34" charset="0"/>
                        </a:rPr>
                        <a:t>2020</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tc>
                  <a:txBody>
                    <a:bodyPr/>
                    <a:lstStyle/>
                    <a:p>
                      <a:pPr algn="r"/>
                      <a:r>
                        <a:rPr lang="en-GB" sz="1600" b="1" dirty="0">
                          <a:effectLst/>
                          <a:latin typeface="Calibri" panose="020F0502020204030204" pitchFamily="34" charset="0"/>
                          <a:cs typeface="Calibri" panose="020F0502020204030204" pitchFamily="34" charset="0"/>
                        </a:rPr>
                        <a:t>36.3</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extLst>
                  <a:ext uri="{0D108BD9-81ED-4DB2-BD59-A6C34878D82A}">
                    <a16:rowId xmlns:a16="http://schemas.microsoft.com/office/drawing/2014/main" val="532517853"/>
                  </a:ext>
                </a:extLst>
              </a:tr>
              <a:tr h="282048">
                <a:tc>
                  <a:txBody>
                    <a:bodyPr/>
                    <a:lstStyle/>
                    <a:p>
                      <a:r>
                        <a:rPr lang="en-GB" sz="1600" b="1" dirty="0">
                          <a:effectLst/>
                          <a:latin typeface="Calibri" panose="020F0502020204030204" pitchFamily="34" charset="0"/>
                          <a:cs typeface="Calibri" panose="020F0502020204030204" pitchFamily="34" charset="0"/>
                        </a:rPr>
                        <a:t>2021</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tc>
                  <a:txBody>
                    <a:bodyPr/>
                    <a:lstStyle/>
                    <a:p>
                      <a:pPr algn="r"/>
                      <a:r>
                        <a:rPr lang="en-GB" sz="1600" b="1" dirty="0">
                          <a:effectLst/>
                          <a:latin typeface="Calibri" panose="020F0502020204030204" pitchFamily="34" charset="0"/>
                          <a:cs typeface="Calibri" panose="020F0502020204030204" pitchFamily="34" charset="0"/>
                        </a:rPr>
                        <a:t>40.9</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extLst>
                  <a:ext uri="{0D108BD9-81ED-4DB2-BD59-A6C34878D82A}">
                    <a16:rowId xmlns:a16="http://schemas.microsoft.com/office/drawing/2014/main" val="694942065"/>
                  </a:ext>
                </a:extLst>
              </a:tr>
              <a:tr h="282048">
                <a:tc>
                  <a:txBody>
                    <a:bodyPr/>
                    <a:lstStyle/>
                    <a:p>
                      <a:r>
                        <a:rPr lang="en-GB" sz="1600" b="1" dirty="0">
                          <a:effectLst/>
                          <a:latin typeface="Calibri" panose="020F0502020204030204" pitchFamily="34" charset="0"/>
                          <a:cs typeface="Calibri" panose="020F0502020204030204" pitchFamily="34" charset="0"/>
                        </a:rPr>
                        <a:t>2022</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tc>
                  <a:txBody>
                    <a:bodyPr/>
                    <a:lstStyle/>
                    <a:p>
                      <a:pPr algn="r"/>
                      <a:r>
                        <a:rPr lang="en-GB" sz="1600" b="1" dirty="0">
                          <a:effectLst/>
                          <a:latin typeface="Calibri" panose="020F0502020204030204" pitchFamily="34" charset="0"/>
                          <a:cs typeface="Calibri" panose="020F0502020204030204" pitchFamily="34" charset="0"/>
                        </a:rPr>
                        <a:t>39.9</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extLst>
                  <a:ext uri="{0D108BD9-81ED-4DB2-BD59-A6C34878D82A}">
                    <a16:rowId xmlns:a16="http://schemas.microsoft.com/office/drawing/2014/main" val="989332983"/>
                  </a:ext>
                </a:extLst>
              </a:tr>
              <a:tr h="282048">
                <a:tc>
                  <a:txBody>
                    <a:bodyPr/>
                    <a:lstStyle/>
                    <a:p>
                      <a:r>
                        <a:rPr lang="en-GB" sz="1600" b="1" dirty="0">
                          <a:effectLst/>
                          <a:latin typeface="Calibri" panose="020F0502020204030204" pitchFamily="34" charset="0"/>
                          <a:cs typeface="Calibri" panose="020F0502020204030204" pitchFamily="34" charset="0"/>
                        </a:rPr>
                        <a:t>2023</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tc>
                  <a:txBody>
                    <a:bodyPr/>
                    <a:lstStyle/>
                    <a:p>
                      <a:pPr algn="r"/>
                      <a:r>
                        <a:rPr lang="en-GB" sz="1600" b="1" dirty="0">
                          <a:effectLst/>
                          <a:latin typeface="Calibri" panose="020F0502020204030204" pitchFamily="34" charset="0"/>
                          <a:cs typeface="Calibri" panose="020F0502020204030204" pitchFamily="34" charset="0"/>
                        </a:rPr>
                        <a:t>40.7</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extLst>
                  <a:ext uri="{0D108BD9-81ED-4DB2-BD59-A6C34878D82A}">
                    <a16:rowId xmlns:a16="http://schemas.microsoft.com/office/drawing/2014/main" val="228482483"/>
                  </a:ext>
                </a:extLst>
              </a:tr>
              <a:tr h="282048">
                <a:tc>
                  <a:txBody>
                    <a:bodyPr/>
                    <a:lstStyle/>
                    <a:p>
                      <a:r>
                        <a:rPr lang="en-GB" sz="1600" b="1" dirty="0">
                          <a:effectLst/>
                          <a:latin typeface="Calibri" panose="020F0502020204030204" pitchFamily="34" charset="0"/>
                          <a:cs typeface="Calibri" panose="020F0502020204030204" pitchFamily="34" charset="0"/>
                        </a:rPr>
                        <a:t>2024</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tc>
                  <a:txBody>
                    <a:bodyPr/>
                    <a:lstStyle/>
                    <a:p>
                      <a:pPr algn="r"/>
                      <a:r>
                        <a:rPr lang="en-GB" sz="1600" b="1" dirty="0">
                          <a:effectLst/>
                          <a:latin typeface="Calibri" panose="020F0502020204030204" pitchFamily="34" charset="0"/>
                          <a:cs typeface="Calibri" panose="020F0502020204030204" pitchFamily="34" charset="0"/>
                        </a:rPr>
                        <a:t>41,3</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tc>
                <a:extLst>
                  <a:ext uri="{0D108BD9-81ED-4DB2-BD59-A6C34878D82A}">
                    <a16:rowId xmlns:a16="http://schemas.microsoft.com/office/drawing/2014/main" val="234712381"/>
                  </a:ext>
                </a:extLst>
              </a:tr>
              <a:tr h="282048">
                <a:tc>
                  <a:txBody>
                    <a:bodyPr/>
                    <a:lstStyle/>
                    <a:p>
                      <a:r>
                        <a:rPr lang="en-ZA" sz="1600" b="1" dirty="0">
                          <a:effectLst/>
                          <a:latin typeface="Calibri" panose="020F0502020204030204" pitchFamily="34" charset="0"/>
                          <a:cs typeface="Calibri" panose="020F0502020204030204" pitchFamily="34" charset="0"/>
                        </a:rPr>
                        <a:t>Average 2009 to 2024</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solidFill>
                      <a:srgbClr val="FFFF00"/>
                    </a:solidFill>
                  </a:tcPr>
                </a:tc>
                <a:tc>
                  <a:txBody>
                    <a:bodyPr/>
                    <a:lstStyle/>
                    <a:p>
                      <a:pPr algn="r"/>
                      <a:r>
                        <a:rPr lang="en-GB" sz="1600" b="1" dirty="0">
                          <a:effectLst/>
                          <a:latin typeface="Calibri" panose="020F0502020204030204" pitchFamily="34" charset="0"/>
                          <a:cs typeface="Calibri" panose="020F0502020204030204" pitchFamily="34" charset="0"/>
                        </a:rPr>
                        <a:t>35.2</a:t>
                      </a:r>
                      <a:endParaRPr lang="en-ZA"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1513" marR="51513" marT="0" marB="0">
                    <a:solidFill>
                      <a:srgbClr val="FFFF00"/>
                    </a:solidFill>
                  </a:tcPr>
                </a:tc>
                <a:extLst>
                  <a:ext uri="{0D108BD9-81ED-4DB2-BD59-A6C34878D82A}">
                    <a16:rowId xmlns:a16="http://schemas.microsoft.com/office/drawing/2014/main" val="3072821576"/>
                  </a:ext>
                </a:extLst>
              </a:tr>
            </a:tbl>
          </a:graphicData>
        </a:graphic>
      </p:graphicFrame>
    </p:spTree>
    <p:extLst>
      <p:ext uri="{BB962C8B-B14F-4D97-AF65-F5344CB8AC3E}">
        <p14:creationId xmlns:p14="http://schemas.microsoft.com/office/powerpoint/2010/main" val="3316639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123498" y="6182528"/>
            <a:ext cx="8059449" cy="5232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700" b="1" i="1" dirty="0">
                <a:solidFill>
                  <a:schemeClr val="tx1"/>
                </a:solidFill>
                <a:effectLst/>
                <a:latin typeface="Arial" panose="020B0604020202020204" pitchFamily="34" charset="0"/>
                <a:ea typeface="Calibri" panose="020F0502020204030204" pitchFamily="34" charset="0"/>
              </a:rPr>
              <a:t>Graph prepared by the Office of SAMPRO based on information obtained from MILK SA. The information in respect of 2019 to September 2025, is in respect of the total unprocessed milk purchased by all registered unprocessed milk buyers, declared in terms of Regulation 1652 of the Marketing of Agricultural Products Act and previous similar regulations. The figures for August and September 2025, are estimated figures determined on the assumption that the market share of the sample in the total unprocessed milk purchased is 89.19 percent, as was the case in the three-month period, May to July 2025</a:t>
            </a:r>
            <a:endParaRPr lang="en-GB" sz="700" b="1" dirty="0">
              <a:solidFill>
                <a:schemeClr val="tx1"/>
              </a:solidFill>
              <a:latin typeface="Calibri" pitchFamily="34" charset="0"/>
              <a:ea typeface="Calibri" pitchFamily="34" charset="0"/>
              <a:cs typeface="Arial" charset="0"/>
            </a:endParaRP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649659" y="347435"/>
            <a:ext cx="88135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Graph 8</a:t>
            </a:r>
          </a:p>
        </p:txBody>
      </p:sp>
      <p:sp>
        <p:nvSpPr>
          <p:cNvPr id="5" name="Slide Number Placeholder 4">
            <a:extLst>
              <a:ext uri="{FF2B5EF4-FFF2-40B4-BE49-F238E27FC236}">
                <a16:creationId xmlns:a16="http://schemas.microsoft.com/office/drawing/2014/main" id="{8B3AE619-2B19-813D-95DE-3AEDB0F20C08}"/>
              </a:ext>
            </a:extLst>
          </p:cNvPr>
          <p:cNvSpPr>
            <a:spLocks noGrp="1"/>
          </p:cNvSpPr>
          <p:nvPr>
            <p:ph type="sldNum" sz="quarter" idx="12"/>
          </p:nvPr>
        </p:nvSpPr>
        <p:spPr>
          <a:xfrm>
            <a:off x="8182947" y="5957322"/>
            <a:ext cx="856907" cy="669925"/>
          </a:xfrm>
        </p:spPr>
        <p:txBody>
          <a:bodyPr/>
          <a:lstStyle/>
          <a:p>
            <a:fld id="{73B850FF-6169-4056-8077-06FFA93A5366}" type="slidenum">
              <a:rPr lang="en-US" smtClean="0">
                <a:solidFill>
                  <a:schemeClr val="tx1"/>
                </a:solidFill>
              </a:rPr>
              <a:t>28</a:t>
            </a:fld>
            <a:endParaRPr lang="en-US" dirty="0">
              <a:solidFill>
                <a:schemeClr val="tx1"/>
              </a:solidFill>
            </a:endParaRPr>
          </a:p>
        </p:txBody>
      </p:sp>
      <p:pic>
        <p:nvPicPr>
          <p:cNvPr id="6" name="Picture 5">
            <a:extLst>
              <a:ext uri="{FF2B5EF4-FFF2-40B4-BE49-F238E27FC236}">
                <a16:creationId xmlns:a16="http://schemas.microsoft.com/office/drawing/2014/main" id="{8C9C5BA9-93BB-A005-34B0-29488BA621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952" y="759777"/>
            <a:ext cx="8888095" cy="5338445"/>
          </a:xfrm>
          <a:prstGeom prst="rect">
            <a:avLst/>
          </a:prstGeom>
          <a:noFill/>
          <a:ln>
            <a:noFill/>
          </a:ln>
        </p:spPr>
      </p:pic>
    </p:spTree>
    <p:extLst>
      <p:ext uri="{BB962C8B-B14F-4D97-AF65-F5344CB8AC3E}">
        <p14:creationId xmlns:p14="http://schemas.microsoft.com/office/powerpoint/2010/main" val="2414845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397140" y="6658744"/>
            <a:ext cx="7644412" cy="230832"/>
          </a:xfrm>
          <a:prstGeom prst="rect">
            <a:avLst/>
          </a:prstGeom>
          <a:noFill/>
          <a:ln>
            <a:noFill/>
          </a:ln>
        </p:spPr>
        <p:txBody>
          <a:bodyPr wrap="square" anchor="ctr">
            <a:spAutoFit/>
          </a:bodyPr>
          <a:lstStyle/>
          <a:p>
            <a:r>
              <a:rPr lang="en-GB" sz="900" b="1" i="1" dirty="0">
                <a:latin typeface="Calibri" pitchFamily="34" charset="0"/>
              </a:rPr>
              <a:t>Table prepared by the Office of SAMPRO based on information obtained from Milk SA and the figures for </a:t>
            </a:r>
            <a:r>
              <a:rPr lang="en-GB" sz="900" b="1" i="1" dirty="0">
                <a:latin typeface="Calibri" pitchFamily="34" charset="0"/>
                <a:ea typeface="Calibri" pitchFamily="34" charset="0"/>
                <a:cs typeface="Arial" charset="0"/>
              </a:rPr>
              <a:t>August and September 2025 are estimates.</a:t>
            </a:r>
            <a:endParaRPr lang="en-GB" sz="900" b="1" i="1" dirty="0">
              <a:latin typeface="Calibri" pitchFamily="34" charset="0"/>
            </a:endParaRP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44993" y="135173"/>
            <a:ext cx="973867"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Table 10</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25963" y="400682"/>
            <a:ext cx="8892074"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noFill/>
                </a:ln>
                <a:solidFill>
                  <a:schemeClr val="tx1"/>
                </a:solidFill>
                <a:effectLst>
                  <a:innerShdw blurRad="69850" dist="43180" dir="5400000">
                    <a:srgbClr val="000000">
                      <a:alpha val="65000"/>
                    </a:srgbClr>
                  </a:innerShdw>
                </a:effectLst>
                <a:latin typeface="Calibri" pitchFamily="34" charset="0"/>
                <a:cs typeface="Calibri" pitchFamily="34" charset="0"/>
              </a:rPr>
              <a:t>MASS OF UNPROCESSED MILK PURCHASES IN PARTICULAR MONTHS, RELATIVE TO THE PURCHASES IN THE SAME MONTHS OF PARTICULAR PREVIOUS YEARS</a:t>
            </a:r>
          </a:p>
        </p:txBody>
      </p:sp>
      <p:graphicFrame>
        <p:nvGraphicFramePr>
          <p:cNvPr id="4" name="Table 3">
            <a:extLst>
              <a:ext uri="{FF2B5EF4-FFF2-40B4-BE49-F238E27FC236}">
                <a16:creationId xmlns:a16="http://schemas.microsoft.com/office/drawing/2014/main" id="{AC4086C3-DC74-2BB2-3442-54EE34E4393E}"/>
              </a:ext>
            </a:extLst>
          </p:cNvPr>
          <p:cNvGraphicFramePr>
            <a:graphicFrameLocks noGrp="1"/>
          </p:cNvGraphicFramePr>
          <p:nvPr>
            <p:extLst>
              <p:ext uri="{D42A27DB-BD31-4B8C-83A1-F6EECF244321}">
                <p14:modId xmlns:p14="http://schemas.microsoft.com/office/powerpoint/2010/main" val="1503356993"/>
              </p:ext>
            </p:extLst>
          </p:nvPr>
        </p:nvGraphicFramePr>
        <p:xfrm>
          <a:off x="482321" y="914400"/>
          <a:ext cx="8009541" cy="5793427"/>
        </p:xfrm>
        <a:graphic>
          <a:graphicData uri="http://schemas.openxmlformats.org/drawingml/2006/table">
            <a:tbl>
              <a:tblPr firstRow="1" firstCol="1" bandRow="1">
                <a:tableStyleId>{74C1A8A3-306A-4EB7-A6B1-4F7E0EB9C5D6}</a:tableStyleId>
              </a:tblPr>
              <a:tblGrid>
                <a:gridCol w="5064853">
                  <a:extLst>
                    <a:ext uri="{9D8B030D-6E8A-4147-A177-3AD203B41FA5}">
                      <a16:colId xmlns:a16="http://schemas.microsoft.com/office/drawing/2014/main" val="1033503968"/>
                    </a:ext>
                  </a:extLst>
                </a:gridCol>
                <a:gridCol w="2944688">
                  <a:extLst>
                    <a:ext uri="{9D8B030D-6E8A-4147-A177-3AD203B41FA5}">
                      <a16:colId xmlns:a16="http://schemas.microsoft.com/office/drawing/2014/main" val="990004651"/>
                    </a:ext>
                  </a:extLst>
                </a:gridCol>
              </a:tblGrid>
              <a:tr h="261307">
                <a:tc>
                  <a:txBody>
                    <a:bodyPr/>
                    <a:lstStyle/>
                    <a:p>
                      <a:pPr algn="ctr"/>
                      <a:r>
                        <a:rPr lang="en-GB" sz="1050" dirty="0">
                          <a:solidFill>
                            <a:schemeClr val="bg1"/>
                          </a:solidFill>
                          <a:effectLst/>
                          <a:latin typeface="Calibri" panose="020F0502020204030204" pitchFamily="34" charset="0"/>
                          <a:cs typeface="Calibri" panose="020F0502020204030204" pitchFamily="34" charset="0"/>
                        </a:rPr>
                        <a:t> </a:t>
                      </a:r>
                      <a:endParaRPr lang="en-ZA" sz="105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4313" marR="34313" marT="0" marB="0"/>
                </a:tc>
                <a:tc>
                  <a:txBody>
                    <a:bodyPr/>
                    <a:lstStyle/>
                    <a:p>
                      <a:pPr algn="ctr"/>
                      <a:r>
                        <a:rPr lang="en-GB" sz="1200" dirty="0">
                          <a:solidFill>
                            <a:schemeClr val="bg1"/>
                          </a:solidFill>
                          <a:effectLst/>
                          <a:latin typeface="Calibri" panose="020F0502020204030204" pitchFamily="34" charset="0"/>
                          <a:cs typeface="Calibri" panose="020F0502020204030204" pitchFamily="34" charset="0"/>
                        </a:rPr>
                        <a:t>Percentage increase</a:t>
                      </a:r>
                      <a:endParaRPr lang="en-ZA"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4313" marR="34313" marT="0" marB="0" anchor="ctr"/>
                </a:tc>
                <a:extLst>
                  <a:ext uri="{0D108BD9-81ED-4DB2-BD59-A6C34878D82A}">
                    <a16:rowId xmlns:a16="http://schemas.microsoft.com/office/drawing/2014/main" val="1386751176"/>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January 2023 relative to January 2022</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US" sz="1100" b="1" dirty="0">
                          <a:solidFill>
                            <a:srgbClr val="FF0000"/>
                          </a:solidFill>
                          <a:effectLst/>
                          <a:latin typeface="Calibri" panose="020F0502020204030204" pitchFamily="34" charset="0"/>
                          <a:cs typeface="Calibri" panose="020F0502020204030204" pitchFamily="34" charset="0"/>
                        </a:rPr>
                        <a:t>-3.2</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713203254"/>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February 2023 relative to February 2022 </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US" sz="1100" b="1" dirty="0">
                          <a:solidFill>
                            <a:srgbClr val="FF0000"/>
                          </a:solidFill>
                          <a:effectLst/>
                          <a:latin typeface="Calibri" panose="020F0502020204030204" pitchFamily="34" charset="0"/>
                          <a:cs typeface="Calibri" panose="020F0502020204030204" pitchFamily="34" charset="0"/>
                        </a:rPr>
                        <a:t>-1.5</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87959599"/>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March 2023 relative to March 2022 </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US" sz="1100" b="1" dirty="0">
                          <a:solidFill>
                            <a:srgbClr val="FF0000"/>
                          </a:solidFill>
                          <a:effectLst/>
                          <a:latin typeface="Calibri" panose="020F0502020204030204" pitchFamily="34" charset="0"/>
                          <a:cs typeface="Calibri" panose="020F0502020204030204" pitchFamily="34" charset="0"/>
                        </a:rPr>
                        <a:t>-0.7</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458591343"/>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April 2023 relative to April 2022 </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US" sz="1100" b="1" dirty="0">
                          <a:solidFill>
                            <a:srgbClr val="000000"/>
                          </a:solidFill>
                          <a:effectLst/>
                          <a:latin typeface="Calibri" panose="020F0502020204030204" pitchFamily="34" charset="0"/>
                          <a:cs typeface="Calibri" panose="020F0502020204030204" pitchFamily="34" charset="0"/>
                        </a:rPr>
                        <a:t>0.7</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6733137"/>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May 2023 relative to May 2022 </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US" sz="1100" b="1" dirty="0">
                          <a:solidFill>
                            <a:srgbClr val="FF0000"/>
                          </a:solidFill>
                          <a:effectLst/>
                          <a:latin typeface="Calibri" panose="020F0502020204030204" pitchFamily="34" charset="0"/>
                          <a:cs typeface="Calibri" panose="020F0502020204030204" pitchFamily="34" charset="0"/>
                        </a:rPr>
                        <a:t>-1.1</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079746362"/>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June 2023 relative to June 2022 </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US" sz="1100" b="1" dirty="0">
                          <a:solidFill>
                            <a:srgbClr val="FF0000"/>
                          </a:solidFill>
                          <a:effectLst/>
                          <a:latin typeface="Calibri" panose="020F0502020204030204" pitchFamily="34" charset="0"/>
                          <a:cs typeface="Calibri" panose="020F0502020204030204" pitchFamily="34" charset="0"/>
                        </a:rPr>
                        <a:t>-0.6</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878577859"/>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July 2023 relative to July 2022 </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US" sz="1100" b="1" dirty="0">
                          <a:solidFill>
                            <a:srgbClr val="FF0000"/>
                          </a:solidFill>
                          <a:effectLst/>
                          <a:latin typeface="Calibri" panose="020F0502020204030204" pitchFamily="34" charset="0"/>
                          <a:cs typeface="Calibri" panose="020F0502020204030204" pitchFamily="34" charset="0"/>
                        </a:rPr>
                        <a:t>-2.2</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788460005"/>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August 2023 relative to August 2022 </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US" sz="1100" b="1" dirty="0">
                          <a:solidFill>
                            <a:srgbClr val="FF0000"/>
                          </a:solidFill>
                          <a:effectLst/>
                          <a:latin typeface="Calibri" panose="020F0502020204030204" pitchFamily="34" charset="0"/>
                          <a:cs typeface="Calibri" panose="020F0502020204030204" pitchFamily="34" charset="0"/>
                        </a:rPr>
                        <a:t>-0.6</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666377160"/>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September 2023 relative to September 2022 </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US" sz="1100" b="1" dirty="0">
                          <a:effectLst/>
                          <a:latin typeface="Calibri" panose="020F0502020204030204" pitchFamily="34" charset="0"/>
                          <a:cs typeface="Calibri" panose="020F0502020204030204" pitchFamily="34" charset="0"/>
                        </a:rPr>
                        <a:t>0.1</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53709831"/>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October 2023 relative to October 2022 </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US" sz="1100" b="1" dirty="0">
                          <a:solidFill>
                            <a:srgbClr val="FF0000"/>
                          </a:solidFill>
                          <a:effectLst/>
                          <a:latin typeface="Calibri" panose="020F0502020204030204" pitchFamily="34" charset="0"/>
                          <a:cs typeface="Calibri" panose="020F0502020204030204" pitchFamily="34" charset="0"/>
                        </a:rPr>
                        <a:t>-0.1</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239724299"/>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November 2023 relative to November 2022 </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US" sz="1100" b="1" dirty="0">
                          <a:effectLst/>
                          <a:latin typeface="Calibri" panose="020F0502020204030204" pitchFamily="34" charset="0"/>
                          <a:cs typeface="Calibri" panose="020F0502020204030204" pitchFamily="34" charset="0"/>
                        </a:rPr>
                        <a:t>1.8</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035083631"/>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December 2023 relative to December 2022 </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US" sz="1100" b="1" dirty="0">
                          <a:solidFill>
                            <a:srgbClr val="000000"/>
                          </a:solidFill>
                          <a:effectLst/>
                          <a:latin typeface="Calibri" panose="020F0502020204030204" pitchFamily="34" charset="0"/>
                          <a:cs typeface="Calibri" panose="020F0502020204030204" pitchFamily="34" charset="0"/>
                        </a:rPr>
                        <a:t>2.8</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222139527"/>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January 2024 relative to January 2023</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GB" sz="1100" b="1" dirty="0">
                          <a:solidFill>
                            <a:srgbClr val="000000"/>
                          </a:solidFill>
                          <a:effectLst/>
                          <a:latin typeface="Calibri" panose="020F0502020204030204" pitchFamily="34" charset="0"/>
                          <a:cs typeface="Calibri" panose="020F0502020204030204" pitchFamily="34" charset="0"/>
                        </a:rPr>
                        <a:t>2.6</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531880931"/>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February 2024 relative to February 2023</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GB" sz="1100" b="1" dirty="0">
                          <a:solidFill>
                            <a:srgbClr val="000000"/>
                          </a:solidFill>
                          <a:effectLst/>
                          <a:latin typeface="Calibri" panose="020F0502020204030204" pitchFamily="34" charset="0"/>
                          <a:cs typeface="Calibri" panose="020F0502020204030204" pitchFamily="34" charset="0"/>
                        </a:rPr>
                        <a:t>1.5</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691799365"/>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March 2024 relative to March 2023 </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GB" sz="1100" b="1" dirty="0">
                          <a:solidFill>
                            <a:srgbClr val="000000"/>
                          </a:solidFill>
                          <a:effectLst/>
                          <a:latin typeface="Calibri" panose="020F0502020204030204" pitchFamily="34" charset="0"/>
                          <a:cs typeface="Calibri" panose="020F0502020204030204" pitchFamily="34" charset="0"/>
                        </a:rPr>
                        <a:t>1.4</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176225655"/>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April 2024 relative to April 2023 </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GB" sz="1100" b="1" dirty="0">
                          <a:solidFill>
                            <a:srgbClr val="000000"/>
                          </a:solidFill>
                          <a:effectLst/>
                          <a:latin typeface="Calibri" panose="020F0502020204030204" pitchFamily="34" charset="0"/>
                          <a:cs typeface="Calibri" panose="020F0502020204030204" pitchFamily="34" charset="0"/>
                        </a:rPr>
                        <a:t>2.2</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211080551"/>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May 2024 relative to May 2023</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GB" sz="1100" b="1" dirty="0">
                          <a:solidFill>
                            <a:srgbClr val="000000"/>
                          </a:solidFill>
                          <a:effectLst/>
                          <a:latin typeface="Calibri" panose="020F0502020204030204" pitchFamily="34" charset="0"/>
                          <a:cs typeface="Calibri" panose="020F0502020204030204" pitchFamily="34" charset="0"/>
                        </a:rPr>
                        <a:t>6.7</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817295348"/>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June 2024 relative to June 2023</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GB" sz="1100" b="1" dirty="0">
                          <a:solidFill>
                            <a:srgbClr val="000000"/>
                          </a:solidFill>
                          <a:effectLst/>
                          <a:latin typeface="Calibri" panose="020F0502020204030204" pitchFamily="34" charset="0"/>
                          <a:cs typeface="Calibri" panose="020F0502020204030204" pitchFamily="34" charset="0"/>
                        </a:rPr>
                        <a:t>3.4</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678314724"/>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July 2024 relative to July 2023 </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GB" sz="1100" b="1" dirty="0">
                          <a:solidFill>
                            <a:srgbClr val="000000"/>
                          </a:solidFill>
                          <a:effectLst/>
                          <a:latin typeface="Calibri" panose="020F0502020204030204" pitchFamily="34" charset="0"/>
                          <a:cs typeface="Calibri" panose="020F0502020204030204" pitchFamily="34" charset="0"/>
                        </a:rPr>
                        <a:t>3.7</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370193660"/>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August 2024 relative to August 2023 </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GB" sz="1100" b="1" dirty="0">
                          <a:solidFill>
                            <a:srgbClr val="000000"/>
                          </a:solidFill>
                          <a:effectLst/>
                          <a:latin typeface="Calibri" panose="020F0502020204030204" pitchFamily="34" charset="0"/>
                          <a:cs typeface="Calibri" panose="020F0502020204030204" pitchFamily="34" charset="0"/>
                        </a:rPr>
                        <a:t>2.0</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730263968"/>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September 2024 relative to September 2023 </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GB" sz="1100" b="1" dirty="0">
                          <a:solidFill>
                            <a:srgbClr val="000000"/>
                          </a:solidFill>
                          <a:effectLst/>
                          <a:latin typeface="Calibri" panose="020F0502020204030204" pitchFamily="34" charset="0"/>
                          <a:cs typeface="Calibri" panose="020F0502020204030204" pitchFamily="34" charset="0"/>
                        </a:rPr>
                        <a:t>2.4</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410605677"/>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October 2024 relative to October 2023 </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GB" sz="1100" b="1" dirty="0">
                          <a:solidFill>
                            <a:srgbClr val="000000"/>
                          </a:solidFill>
                          <a:effectLst/>
                          <a:latin typeface="Calibri" panose="020F0502020204030204" pitchFamily="34" charset="0"/>
                          <a:cs typeface="Calibri" panose="020F0502020204030204" pitchFamily="34" charset="0"/>
                        </a:rPr>
                        <a:t>3.9</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212158704"/>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November 2024 relative to November 2023 </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GB" sz="1100" b="1" dirty="0">
                          <a:solidFill>
                            <a:srgbClr val="000000"/>
                          </a:solidFill>
                          <a:effectLst/>
                          <a:latin typeface="Calibri" panose="020F0502020204030204" pitchFamily="34" charset="0"/>
                          <a:cs typeface="Calibri" panose="020F0502020204030204" pitchFamily="34" charset="0"/>
                        </a:rPr>
                        <a:t>5.4</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533815995"/>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December 2024 relative to December 2023 </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GB" sz="1100" b="1" dirty="0">
                          <a:solidFill>
                            <a:srgbClr val="000000"/>
                          </a:solidFill>
                          <a:effectLst/>
                          <a:latin typeface="Calibri" panose="020F0502020204030204" pitchFamily="34" charset="0"/>
                          <a:cs typeface="Calibri" panose="020F0502020204030204" pitchFamily="34" charset="0"/>
                        </a:rPr>
                        <a:t>4.2</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194292766"/>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January 2025 relative to January 2024 </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GB" sz="1100" b="1" dirty="0">
                          <a:solidFill>
                            <a:srgbClr val="000000"/>
                          </a:solidFill>
                          <a:effectLst/>
                          <a:latin typeface="Calibri" panose="020F0502020204030204" pitchFamily="34" charset="0"/>
                          <a:cs typeface="Calibri" panose="020F0502020204030204" pitchFamily="34" charset="0"/>
                        </a:rPr>
                        <a:t>1.9</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469875384"/>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February 2025 relative to February 2024 </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GB" sz="1100" b="1" dirty="0">
                          <a:solidFill>
                            <a:srgbClr val="000000"/>
                          </a:solidFill>
                          <a:effectLst/>
                          <a:latin typeface="Calibri" panose="020F0502020204030204" pitchFamily="34" charset="0"/>
                          <a:cs typeface="Calibri" panose="020F0502020204030204" pitchFamily="34" charset="0"/>
                        </a:rPr>
                        <a:t>4.3</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336815259"/>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March 2025 relative to March 2024 </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GB" sz="1100" b="1" dirty="0">
                          <a:solidFill>
                            <a:srgbClr val="000000"/>
                          </a:solidFill>
                          <a:effectLst/>
                          <a:latin typeface="Calibri" panose="020F0502020204030204" pitchFamily="34" charset="0"/>
                          <a:cs typeface="Calibri" panose="020F0502020204030204" pitchFamily="34" charset="0"/>
                        </a:rPr>
                        <a:t>2.0</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296712836"/>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April 2025 relative to April 2024 </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GB" sz="1100" b="1" dirty="0">
                          <a:solidFill>
                            <a:srgbClr val="EE0000"/>
                          </a:solidFill>
                          <a:effectLst/>
                          <a:latin typeface="Calibri" panose="020F0502020204030204" pitchFamily="34" charset="0"/>
                          <a:cs typeface="Calibri" panose="020F0502020204030204" pitchFamily="34" charset="0"/>
                        </a:rPr>
                        <a:t>-0.9</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211317120"/>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May 2025 relative to May 2024 </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GB" sz="1100" b="1" dirty="0">
                          <a:solidFill>
                            <a:srgbClr val="EE0000"/>
                          </a:solidFill>
                          <a:effectLst/>
                          <a:latin typeface="Calibri" panose="020F0502020204030204" pitchFamily="34" charset="0"/>
                          <a:cs typeface="Calibri" panose="020F0502020204030204" pitchFamily="34" charset="0"/>
                        </a:rPr>
                        <a:t>-3.4</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95194967"/>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June 2025 relative to June 2024 </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GB" sz="1100" b="1" dirty="0">
                          <a:solidFill>
                            <a:srgbClr val="EE0000"/>
                          </a:solidFill>
                          <a:effectLst/>
                          <a:latin typeface="Calibri" panose="020F0502020204030204" pitchFamily="34" charset="0"/>
                          <a:cs typeface="Calibri" panose="020F0502020204030204" pitchFamily="34" charset="0"/>
                        </a:rPr>
                        <a:t>-0.4</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926131787"/>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July 2025 relative to July 2024</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GB" sz="1100" b="1" dirty="0">
                          <a:solidFill>
                            <a:srgbClr val="000000"/>
                          </a:solidFill>
                          <a:effectLst/>
                          <a:latin typeface="Calibri" panose="020F0502020204030204" pitchFamily="34" charset="0"/>
                          <a:cs typeface="Calibri" panose="020F0502020204030204" pitchFamily="34" charset="0"/>
                        </a:rPr>
                        <a:t>1.0</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703409156"/>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August 2025 relative to August 2024 (est)</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GB" sz="1100" b="1" dirty="0">
                          <a:solidFill>
                            <a:schemeClr val="bg1"/>
                          </a:solidFill>
                          <a:effectLst/>
                          <a:latin typeface="Calibri" panose="020F0502020204030204" pitchFamily="34" charset="0"/>
                          <a:cs typeface="Calibri" panose="020F0502020204030204" pitchFamily="34" charset="0"/>
                        </a:rPr>
                        <a:t>4.1</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575875346"/>
                  </a:ext>
                </a:extLst>
              </a:tr>
              <a:tr h="163048">
                <a:tc>
                  <a:txBody>
                    <a:bodyPr/>
                    <a:lstStyle/>
                    <a:p>
                      <a:pPr>
                        <a:buNone/>
                      </a:pPr>
                      <a:r>
                        <a:rPr lang="en-GB" sz="1100" b="1" dirty="0">
                          <a:solidFill>
                            <a:schemeClr val="bg1"/>
                          </a:solidFill>
                          <a:effectLst/>
                          <a:latin typeface="Calibri" panose="020F0502020204030204" pitchFamily="34" charset="0"/>
                          <a:cs typeface="Calibri" panose="020F0502020204030204" pitchFamily="34" charset="0"/>
                        </a:rPr>
                        <a:t>September 2025 relative to September 2024 (est)</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buNone/>
                      </a:pPr>
                      <a:r>
                        <a:rPr lang="en-GB" sz="1100" b="1" dirty="0">
                          <a:solidFill>
                            <a:schemeClr val="bg1"/>
                          </a:solidFill>
                          <a:effectLst/>
                          <a:latin typeface="Calibri" panose="020F0502020204030204" pitchFamily="34" charset="0"/>
                          <a:cs typeface="Calibri" panose="020F0502020204030204" pitchFamily="34" charset="0"/>
                        </a:rPr>
                        <a:t>4.5</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889149400"/>
                  </a:ext>
                </a:extLst>
              </a:tr>
            </a:tbl>
          </a:graphicData>
        </a:graphic>
      </p:graphicFrame>
      <p:sp>
        <p:nvSpPr>
          <p:cNvPr id="3" name="Slide Number Placeholder 2">
            <a:extLst>
              <a:ext uri="{FF2B5EF4-FFF2-40B4-BE49-F238E27FC236}">
                <a16:creationId xmlns:a16="http://schemas.microsoft.com/office/drawing/2014/main" id="{BD9746EA-FA08-28A6-0B66-6A0C3C877294}"/>
              </a:ext>
            </a:extLst>
          </p:cNvPr>
          <p:cNvSpPr>
            <a:spLocks noGrp="1"/>
          </p:cNvSpPr>
          <p:nvPr>
            <p:ph type="sldNum" sz="quarter" idx="12"/>
          </p:nvPr>
        </p:nvSpPr>
        <p:spPr>
          <a:xfrm>
            <a:off x="8419766" y="6221328"/>
            <a:ext cx="856907" cy="669925"/>
          </a:xfrm>
        </p:spPr>
        <p:txBody>
          <a:bodyPr/>
          <a:lstStyle/>
          <a:p>
            <a:fld id="{73B850FF-6169-4056-8077-06FFA93A5366}" type="slidenum">
              <a:rPr lang="en-US" smtClean="0">
                <a:solidFill>
                  <a:schemeClr val="tx1"/>
                </a:solidFill>
              </a:rPr>
              <a:t>29</a:t>
            </a:fld>
            <a:endParaRPr lang="en-US" dirty="0">
              <a:solidFill>
                <a:schemeClr val="tx1"/>
              </a:solidFill>
            </a:endParaRPr>
          </a:p>
        </p:txBody>
      </p:sp>
    </p:spTree>
    <p:extLst>
      <p:ext uri="{BB962C8B-B14F-4D97-AF65-F5344CB8AC3E}">
        <p14:creationId xmlns:p14="http://schemas.microsoft.com/office/powerpoint/2010/main" val="970643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A0BF11-2D54-988D-0F79-D5742C871A50}"/>
              </a:ext>
            </a:extLst>
          </p:cNvPr>
          <p:cNvSpPr txBox="1"/>
          <p:nvPr/>
        </p:nvSpPr>
        <p:spPr>
          <a:xfrm>
            <a:off x="942109" y="1033670"/>
            <a:ext cx="7112000" cy="5102086"/>
          </a:xfrm>
          <a:prstGeom prst="rect">
            <a:avLst/>
          </a:prstGeom>
        </p:spPr>
        <p:txBody>
          <a:bodyPr vert="horz" lIns="91440" tIns="45720" rIns="91440" bIns="45720" rtlCol="0" anchor="ctr">
            <a:normAutofit fontScale="92500"/>
          </a:bodyPr>
          <a:lstStyle/>
          <a:p>
            <a:pPr marL="342900" lvl="0" indent="-342900">
              <a:lnSpc>
                <a:spcPct val="115000"/>
              </a:lnSpc>
              <a:spcAft>
                <a:spcPts val="600"/>
              </a:spcAft>
              <a:buFont typeface="Symbol" panose="05050102010706020507" pitchFamily="18" charset="2"/>
              <a:buChar char=""/>
            </a:pPr>
            <a:r>
              <a:rPr lang="en-ZA" sz="2600" b="1" dirty="0">
                <a:latin typeface="Calibri" panose="020F0502020204030204" pitchFamily="34" charset="0"/>
                <a:ea typeface="Calibri" panose="020F0502020204030204" pitchFamily="34" charset="0"/>
                <a:cs typeface="Calibri" panose="020F0502020204030204" pitchFamily="34" charset="0"/>
              </a:rPr>
              <a:t>In 2025, very high uncertainty remained a reality due to:</a:t>
            </a:r>
          </a:p>
          <a:p>
            <a:pPr marL="800100" lvl="1" indent="-342900">
              <a:lnSpc>
                <a:spcPct val="115000"/>
              </a:lnSpc>
              <a:spcAft>
                <a:spcPts val="600"/>
              </a:spcAft>
              <a:buFont typeface="Wingdings" panose="05000000000000000000" pitchFamily="2" charset="2"/>
              <a:buChar char="Ø"/>
            </a:pPr>
            <a:r>
              <a:rPr lang="en-ZA" sz="2600" b="1" dirty="0">
                <a:effectLst/>
                <a:latin typeface="Calibri" panose="020F0502020204030204" pitchFamily="34" charset="0"/>
                <a:ea typeface="Calibri" panose="020F0502020204030204" pitchFamily="34" charset="0"/>
                <a:cs typeface="Calibri" panose="020F0502020204030204" pitchFamily="34" charset="0"/>
              </a:rPr>
              <a:t>Continuation of military and other conflicts; and</a:t>
            </a:r>
          </a:p>
          <a:p>
            <a:pPr marL="800100" lvl="1" indent="-342900">
              <a:lnSpc>
                <a:spcPct val="115000"/>
              </a:lnSpc>
              <a:spcAft>
                <a:spcPts val="600"/>
              </a:spcAft>
              <a:buFont typeface="Wingdings" panose="05000000000000000000" pitchFamily="2" charset="2"/>
              <a:buChar char="Ø"/>
            </a:pPr>
            <a:r>
              <a:rPr lang="en-ZA" sz="2600" b="1" dirty="0">
                <a:effectLst/>
                <a:latin typeface="Calibri" panose="020F0502020204030204" pitchFamily="34" charset="0"/>
                <a:ea typeface="Calibri" panose="020F0502020204030204" pitchFamily="34" charset="0"/>
                <a:cs typeface="Calibri" panose="020F0502020204030204" pitchFamily="34" charset="0"/>
              </a:rPr>
              <a:t>Actions and the unpredictability of future actions by the USA, in respect of especially:</a:t>
            </a:r>
          </a:p>
          <a:p>
            <a:pPr lvl="2">
              <a:lnSpc>
                <a:spcPct val="115000"/>
              </a:lnSpc>
              <a:spcAft>
                <a:spcPts val="600"/>
              </a:spcAft>
            </a:pPr>
            <a:r>
              <a:rPr lang="en-ZA" sz="2600" dirty="0">
                <a:effectLst/>
                <a:latin typeface="Calibri" panose="020F0502020204030204" pitchFamily="34" charset="0"/>
                <a:ea typeface="Calibri" panose="020F0502020204030204" pitchFamily="34" charset="0"/>
                <a:cs typeface="Calibri" panose="020F0502020204030204" pitchFamily="34" charset="0"/>
              </a:rPr>
              <a:t>- </a:t>
            </a:r>
            <a:r>
              <a:rPr lang="en-ZA" sz="2600" b="1" dirty="0">
                <a:effectLst/>
                <a:latin typeface="Calibri" panose="020F0502020204030204" pitchFamily="34" charset="0"/>
                <a:ea typeface="Calibri" panose="020F0502020204030204" pitchFamily="34" charset="0"/>
                <a:cs typeface="Calibri" panose="020F0502020204030204" pitchFamily="34" charset="0"/>
              </a:rPr>
              <a:t>   Import tariffs;</a:t>
            </a:r>
          </a:p>
          <a:p>
            <a:pPr marL="1257300" lvl="2" indent="-342900">
              <a:lnSpc>
                <a:spcPct val="115000"/>
              </a:lnSpc>
              <a:spcAft>
                <a:spcPts val="600"/>
              </a:spcAft>
              <a:buFontTx/>
              <a:buChar char="-"/>
            </a:pPr>
            <a:r>
              <a:rPr lang="en-ZA" sz="2600" b="1" dirty="0">
                <a:effectLst/>
                <a:latin typeface="Calibri" panose="020F0502020204030204" pitchFamily="34" charset="0"/>
                <a:ea typeface="Calibri" panose="020F0502020204030204" pitchFamily="34" charset="0"/>
                <a:cs typeface="Calibri" panose="020F0502020204030204" pitchFamily="34" charset="0"/>
              </a:rPr>
              <a:t>Military conflicts;</a:t>
            </a:r>
          </a:p>
          <a:p>
            <a:pPr marL="1257300" lvl="2" indent="-342900">
              <a:lnSpc>
                <a:spcPct val="115000"/>
              </a:lnSpc>
              <a:spcAft>
                <a:spcPts val="600"/>
              </a:spcAft>
              <a:buFontTx/>
              <a:buChar char="-"/>
            </a:pPr>
            <a:r>
              <a:rPr lang="en-ZA" sz="2600" b="1" dirty="0">
                <a:latin typeface="Calibri" panose="020F0502020204030204" pitchFamily="34" charset="0"/>
                <a:ea typeface="Calibri" panose="020F0502020204030204" pitchFamily="34" charset="0"/>
                <a:cs typeface="Calibri" panose="020F0502020204030204" pitchFamily="34" charset="0"/>
              </a:rPr>
              <a:t>Diplomatic relations;</a:t>
            </a:r>
            <a:endParaRPr lang="en-ZA" sz="2600" b="1" dirty="0">
              <a:effectLst/>
              <a:latin typeface="Calibri" panose="020F0502020204030204" pitchFamily="34" charset="0"/>
              <a:ea typeface="Calibri" panose="020F0502020204030204" pitchFamily="34" charset="0"/>
              <a:cs typeface="Calibri" panose="020F0502020204030204" pitchFamily="34" charset="0"/>
            </a:endParaRPr>
          </a:p>
          <a:p>
            <a:pPr marL="1257300" lvl="2" indent="-342900">
              <a:lnSpc>
                <a:spcPct val="115000"/>
              </a:lnSpc>
              <a:spcAft>
                <a:spcPts val="600"/>
              </a:spcAft>
              <a:buFontTx/>
              <a:buChar char="-"/>
            </a:pPr>
            <a:r>
              <a:rPr lang="en-ZA" sz="2600" b="1" dirty="0">
                <a:effectLst/>
                <a:latin typeface="Calibri" panose="020F0502020204030204" pitchFamily="34" charset="0"/>
                <a:ea typeface="Calibri" panose="020F0502020204030204" pitchFamily="34" charset="0"/>
                <a:cs typeface="Calibri" panose="020F0502020204030204" pitchFamily="34" charset="0"/>
              </a:rPr>
              <a:t>Multi lateral organisations; and</a:t>
            </a:r>
          </a:p>
          <a:p>
            <a:pPr marL="1257300" lvl="2" indent="-342900">
              <a:lnSpc>
                <a:spcPct val="115000"/>
              </a:lnSpc>
              <a:spcAft>
                <a:spcPts val="600"/>
              </a:spcAft>
              <a:buFontTx/>
              <a:buChar char="-"/>
            </a:pPr>
            <a:r>
              <a:rPr lang="en-ZA" sz="2600" b="1" dirty="0">
                <a:latin typeface="Calibri" panose="020F0502020204030204" pitchFamily="34" charset="0"/>
                <a:ea typeface="Calibri" panose="020F0502020204030204" pitchFamily="34" charset="0"/>
                <a:cs typeface="Calibri" panose="020F0502020204030204" pitchFamily="34" charset="0"/>
              </a:rPr>
              <a:t>Domestic affairs of other countries.</a:t>
            </a:r>
            <a:endParaRPr lang="en-ZA" sz="2600" b="1"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1200"/>
              </a:spcAft>
              <a:buFont typeface="Symbol" panose="05050102010706020507" pitchFamily="18" charset="2"/>
              <a:buChar char=""/>
            </a:pPr>
            <a:endParaRPr lang="en-ZA" sz="20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E4EC13BE-52E1-C562-0E7E-DEE962F9A141}"/>
              </a:ext>
            </a:extLst>
          </p:cNvPr>
          <p:cNvSpPr txBox="1"/>
          <p:nvPr/>
        </p:nvSpPr>
        <p:spPr>
          <a:xfrm>
            <a:off x="1206947" y="380676"/>
            <a:ext cx="4658144" cy="52322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Aft>
                <a:spcPts val="600"/>
              </a:spcAft>
              <a:defRPr/>
            </a:pPr>
            <a:r>
              <a:rPr lang="en-GB" sz="2800" b="1" dirty="0">
                <a:solidFill>
                  <a:schemeClr val="tx1"/>
                </a:solidFill>
                <a:latin typeface="Calibri" panose="020F0502020204030204" pitchFamily="34" charset="0"/>
                <a:ea typeface="Calibri" panose="020F0502020204030204" pitchFamily="34" charset="0"/>
                <a:cs typeface="Calibri" panose="020F0502020204030204" pitchFamily="34" charset="0"/>
              </a:rPr>
              <a:t>CONDITIONS IN THE WORLD</a:t>
            </a:r>
            <a:endParaRPr lang="en-ZA" sz="2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585AE980-911A-82E6-5CDE-7990C0ED1944}"/>
              </a:ext>
            </a:extLst>
          </p:cNvPr>
          <p:cNvSpPr>
            <a:spLocks noGrp="1"/>
          </p:cNvSpPr>
          <p:nvPr>
            <p:ph type="sldNum" sz="quarter" idx="12"/>
          </p:nvPr>
        </p:nvSpPr>
        <p:spPr>
          <a:xfrm>
            <a:off x="8201891" y="5832378"/>
            <a:ext cx="628813" cy="767687"/>
          </a:xfrm>
        </p:spPr>
        <p:txBody>
          <a:bodyPr/>
          <a:lstStyle/>
          <a:p>
            <a:fld id="{73B850FF-6169-4056-8077-06FFA93A5366}" type="slidenum">
              <a:rPr lang="en-US" smtClean="0">
                <a:solidFill>
                  <a:schemeClr val="tx1"/>
                </a:solidFill>
              </a:rPr>
              <a:t>3</a:t>
            </a:fld>
            <a:endParaRPr lang="en-US" dirty="0">
              <a:solidFill>
                <a:schemeClr val="tx1"/>
              </a:solidFill>
            </a:endParaRPr>
          </a:p>
        </p:txBody>
      </p:sp>
    </p:spTree>
    <p:extLst>
      <p:ext uri="{BB962C8B-B14F-4D97-AF65-F5344CB8AC3E}">
        <p14:creationId xmlns:p14="http://schemas.microsoft.com/office/powerpoint/2010/main" val="4147702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73357" y="6610579"/>
            <a:ext cx="7513260" cy="230832"/>
          </a:xfrm>
          <a:prstGeom prst="rect">
            <a:avLst/>
          </a:prstGeom>
          <a:noFill/>
          <a:ln>
            <a:noFill/>
          </a:ln>
        </p:spPr>
        <p:txBody>
          <a:bodyPr wrap="square" anchor="ctr">
            <a:spAutoFit/>
          </a:bodyPr>
          <a:lstStyle/>
          <a:p>
            <a:r>
              <a:rPr lang="en-GB" sz="900" b="1" i="1" dirty="0">
                <a:latin typeface="Calibri" pitchFamily="34" charset="0"/>
              </a:rPr>
              <a:t>Table prepared by the Office of SAMPRO based on information obtained from Milk SA.</a:t>
            </a:r>
            <a:endParaRPr lang="en-GB" sz="900" b="1"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82623" y="178688"/>
            <a:ext cx="955206"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Table 11</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707078" y="423716"/>
            <a:ext cx="8436922"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noFill/>
                </a:ln>
                <a:solidFill>
                  <a:schemeClr val="tx1"/>
                </a:solidFill>
                <a:effectLst>
                  <a:innerShdw blurRad="69850" dist="43180" dir="5400000">
                    <a:srgbClr val="000000">
                      <a:alpha val="65000"/>
                    </a:srgbClr>
                  </a:innerShdw>
                </a:effectLst>
                <a:latin typeface="Calibri" pitchFamily="34" charset="0"/>
                <a:cs typeface="Calibri" pitchFamily="34" charset="0"/>
              </a:rPr>
              <a:t>UNPROCESSED MILK PURCHASES PER QUARTER OF EACH OF THE YEARS 2009 TO THE THIRD QUARTER OF 2025</a:t>
            </a:r>
          </a:p>
        </p:txBody>
      </p:sp>
      <p:sp>
        <p:nvSpPr>
          <p:cNvPr id="3" name="Slide Number Placeholder 2">
            <a:extLst>
              <a:ext uri="{FF2B5EF4-FFF2-40B4-BE49-F238E27FC236}">
                <a16:creationId xmlns:a16="http://schemas.microsoft.com/office/drawing/2014/main" id="{2B0EDD03-5573-BCDF-9A37-8DB097E8366B}"/>
              </a:ext>
            </a:extLst>
          </p:cNvPr>
          <p:cNvSpPr>
            <a:spLocks noGrp="1"/>
          </p:cNvSpPr>
          <p:nvPr>
            <p:ph type="sldNum" sz="quarter" idx="12"/>
          </p:nvPr>
        </p:nvSpPr>
        <p:spPr>
          <a:xfrm>
            <a:off x="8489604" y="6249396"/>
            <a:ext cx="856907" cy="669925"/>
          </a:xfrm>
        </p:spPr>
        <p:txBody>
          <a:bodyPr/>
          <a:lstStyle/>
          <a:p>
            <a:fld id="{73B850FF-6169-4056-8077-06FFA93A5366}" type="slidenum">
              <a:rPr lang="en-US" smtClean="0">
                <a:solidFill>
                  <a:schemeClr val="tx1"/>
                </a:solidFill>
              </a:rPr>
              <a:t>30</a:t>
            </a:fld>
            <a:endParaRPr lang="en-US" dirty="0">
              <a:solidFill>
                <a:schemeClr val="tx1"/>
              </a:solidFill>
            </a:endParaRPr>
          </a:p>
        </p:txBody>
      </p:sp>
      <p:graphicFrame>
        <p:nvGraphicFramePr>
          <p:cNvPr id="4" name="Table 3">
            <a:extLst>
              <a:ext uri="{FF2B5EF4-FFF2-40B4-BE49-F238E27FC236}">
                <a16:creationId xmlns:a16="http://schemas.microsoft.com/office/drawing/2014/main" id="{75A874C8-0469-B77B-3220-4AFA542880DE}"/>
              </a:ext>
            </a:extLst>
          </p:cNvPr>
          <p:cNvGraphicFramePr>
            <a:graphicFrameLocks noGrp="1"/>
          </p:cNvGraphicFramePr>
          <p:nvPr>
            <p:extLst>
              <p:ext uri="{D42A27DB-BD31-4B8C-83A1-F6EECF244321}">
                <p14:modId xmlns:p14="http://schemas.microsoft.com/office/powerpoint/2010/main" val="2506016512"/>
              </p:ext>
            </p:extLst>
          </p:nvPr>
        </p:nvGraphicFramePr>
        <p:xfrm>
          <a:off x="293840" y="1008491"/>
          <a:ext cx="8556319" cy="5521145"/>
        </p:xfrm>
        <a:graphic>
          <a:graphicData uri="http://schemas.openxmlformats.org/drawingml/2006/table">
            <a:tbl>
              <a:tblPr firstRow="1" firstCol="1" bandRow="1">
                <a:tableStyleId>{5C22544A-7EE6-4342-B048-85BDC9FD1C3A}</a:tableStyleId>
              </a:tblPr>
              <a:tblGrid>
                <a:gridCol w="972095">
                  <a:extLst>
                    <a:ext uri="{9D8B030D-6E8A-4147-A177-3AD203B41FA5}">
                      <a16:colId xmlns:a16="http://schemas.microsoft.com/office/drawing/2014/main" val="3627439978"/>
                    </a:ext>
                  </a:extLst>
                </a:gridCol>
                <a:gridCol w="793266">
                  <a:extLst>
                    <a:ext uri="{9D8B030D-6E8A-4147-A177-3AD203B41FA5}">
                      <a16:colId xmlns:a16="http://schemas.microsoft.com/office/drawing/2014/main" val="1736722015"/>
                    </a:ext>
                  </a:extLst>
                </a:gridCol>
                <a:gridCol w="168273">
                  <a:extLst>
                    <a:ext uri="{9D8B030D-6E8A-4147-A177-3AD203B41FA5}">
                      <a16:colId xmlns:a16="http://schemas.microsoft.com/office/drawing/2014/main" val="2373151363"/>
                    </a:ext>
                  </a:extLst>
                </a:gridCol>
                <a:gridCol w="852301">
                  <a:extLst>
                    <a:ext uri="{9D8B030D-6E8A-4147-A177-3AD203B41FA5}">
                      <a16:colId xmlns:a16="http://schemas.microsoft.com/office/drawing/2014/main" val="4246761544"/>
                    </a:ext>
                  </a:extLst>
                </a:gridCol>
                <a:gridCol w="852301">
                  <a:extLst>
                    <a:ext uri="{9D8B030D-6E8A-4147-A177-3AD203B41FA5}">
                      <a16:colId xmlns:a16="http://schemas.microsoft.com/office/drawing/2014/main" val="16710397"/>
                    </a:ext>
                  </a:extLst>
                </a:gridCol>
                <a:gridCol w="487767">
                  <a:extLst>
                    <a:ext uri="{9D8B030D-6E8A-4147-A177-3AD203B41FA5}">
                      <a16:colId xmlns:a16="http://schemas.microsoft.com/office/drawing/2014/main" val="4222124094"/>
                    </a:ext>
                  </a:extLst>
                </a:gridCol>
                <a:gridCol w="823031">
                  <a:extLst>
                    <a:ext uri="{9D8B030D-6E8A-4147-A177-3AD203B41FA5}">
                      <a16:colId xmlns:a16="http://schemas.microsoft.com/office/drawing/2014/main" val="3937497369"/>
                    </a:ext>
                  </a:extLst>
                </a:gridCol>
                <a:gridCol w="515852">
                  <a:extLst>
                    <a:ext uri="{9D8B030D-6E8A-4147-A177-3AD203B41FA5}">
                      <a16:colId xmlns:a16="http://schemas.microsoft.com/office/drawing/2014/main" val="4182958653"/>
                    </a:ext>
                  </a:extLst>
                </a:gridCol>
                <a:gridCol w="710729">
                  <a:extLst>
                    <a:ext uri="{9D8B030D-6E8A-4147-A177-3AD203B41FA5}">
                      <a16:colId xmlns:a16="http://schemas.microsoft.com/office/drawing/2014/main" val="14367977"/>
                    </a:ext>
                  </a:extLst>
                </a:gridCol>
                <a:gridCol w="168273">
                  <a:extLst>
                    <a:ext uri="{9D8B030D-6E8A-4147-A177-3AD203B41FA5}">
                      <a16:colId xmlns:a16="http://schemas.microsoft.com/office/drawing/2014/main" val="1593414927"/>
                    </a:ext>
                  </a:extLst>
                </a:gridCol>
                <a:gridCol w="871216">
                  <a:extLst>
                    <a:ext uri="{9D8B030D-6E8A-4147-A177-3AD203B41FA5}">
                      <a16:colId xmlns:a16="http://schemas.microsoft.com/office/drawing/2014/main" val="244635251"/>
                    </a:ext>
                  </a:extLst>
                </a:gridCol>
                <a:gridCol w="871216">
                  <a:extLst>
                    <a:ext uri="{9D8B030D-6E8A-4147-A177-3AD203B41FA5}">
                      <a16:colId xmlns:a16="http://schemas.microsoft.com/office/drawing/2014/main" val="3581453871"/>
                    </a:ext>
                  </a:extLst>
                </a:gridCol>
                <a:gridCol w="469999">
                  <a:extLst>
                    <a:ext uri="{9D8B030D-6E8A-4147-A177-3AD203B41FA5}">
                      <a16:colId xmlns:a16="http://schemas.microsoft.com/office/drawing/2014/main" val="2617876282"/>
                    </a:ext>
                  </a:extLst>
                </a:gridCol>
              </a:tblGrid>
              <a:tr h="306933">
                <a:tc gridSpan="13">
                  <a:txBody>
                    <a:bodyPr/>
                    <a:lstStyle/>
                    <a:p>
                      <a:pPr algn="ctr"/>
                      <a:r>
                        <a:rPr lang="en-GB" sz="1100" kern="1200" dirty="0">
                          <a:effectLst/>
                          <a:latin typeface="Calibri" panose="020F0502020204030204" pitchFamily="34" charset="0"/>
                          <a:cs typeface="Calibri" panose="020F0502020204030204" pitchFamily="34" charset="0"/>
                        </a:rPr>
                        <a:t>UNPROCESSED MILK PURCHASES PER QUARTER OF EACH OF THE YEARS 2009 to 2025 </a:t>
                      </a: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62400385"/>
                  </a:ext>
                </a:extLst>
              </a:tr>
              <a:tr h="132207">
                <a:tc>
                  <a:txBody>
                    <a:bodyPr/>
                    <a:lstStyle/>
                    <a:p>
                      <a:endParaRPr lang="en-ZA" sz="900" dirty="0">
                        <a:effectLst/>
                        <a:latin typeface="Calibri" panose="020F0502020204030204" pitchFamily="34" charset="0"/>
                        <a:cs typeface="Calibri" panose="020F0502020204030204" pitchFamily="34" charset="0"/>
                      </a:endParaRPr>
                    </a:p>
                  </a:txBody>
                  <a:tcPr marL="31902" marR="31902" marT="0" marB="0"/>
                </a:tc>
                <a:tc>
                  <a:txBody>
                    <a:bodyPr/>
                    <a:lstStyle/>
                    <a:p>
                      <a:endParaRPr lang="en-ZA" sz="900" dirty="0">
                        <a:effectLst/>
                        <a:latin typeface="Calibri" panose="020F0502020204030204" pitchFamily="34" charset="0"/>
                        <a:cs typeface="Calibri" panose="020F0502020204030204" pitchFamily="34" charset="0"/>
                      </a:endParaRPr>
                    </a:p>
                  </a:txBody>
                  <a:tcPr marL="31902" marR="31902" marT="0" marB="0"/>
                </a:tc>
                <a:tc gridSpan="2">
                  <a:txBody>
                    <a:bodyPr/>
                    <a:lstStyle/>
                    <a:p>
                      <a:endParaRPr lang="en-ZA" sz="900" dirty="0">
                        <a:effectLst/>
                        <a:latin typeface="Calibri" panose="020F0502020204030204" pitchFamily="34" charset="0"/>
                        <a:cs typeface="Calibri" panose="020F0502020204030204" pitchFamily="34" charset="0"/>
                      </a:endParaRPr>
                    </a:p>
                  </a:txBody>
                  <a:tcPr marL="31902" marR="31902" marT="0" marB="0"/>
                </a:tc>
                <a:tc hMerge="1">
                  <a:txBody>
                    <a:bodyPr/>
                    <a:lstStyle/>
                    <a:p>
                      <a:endParaRPr lang="en-ZA"/>
                    </a:p>
                  </a:txBody>
                  <a:tcPr/>
                </a:tc>
                <a:tc>
                  <a:txBody>
                    <a:bodyPr/>
                    <a:lstStyle/>
                    <a:p>
                      <a:endParaRPr lang="en-ZA" sz="900" dirty="0">
                        <a:effectLst/>
                        <a:latin typeface="Calibri" panose="020F0502020204030204" pitchFamily="34" charset="0"/>
                        <a:cs typeface="Calibri" panose="020F0502020204030204" pitchFamily="34" charset="0"/>
                      </a:endParaRPr>
                    </a:p>
                  </a:txBody>
                  <a:tcPr marL="31902" marR="31902" marT="0" marB="0"/>
                </a:tc>
                <a:tc>
                  <a:txBody>
                    <a:bodyPr/>
                    <a:lstStyle/>
                    <a:p>
                      <a:endParaRPr lang="en-ZA" sz="900" dirty="0">
                        <a:effectLst/>
                        <a:latin typeface="Calibri" panose="020F0502020204030204" pitchFamily="34" charset="0"/>
                        <a:cs typeface="Calibri" panose="020F0502020204030204" pitchFamily="34" charset="0"/>
                      </a:endParaRPr>
                    </a:p>
                  </a:txBody>
                  <a:tcPr marL="31902" marR="31902" marT="0" marB="0"/>
                </a:tc>
                <a:tc>
                  <a:txBody>
                    <a:bodyPr/>
                    <a:lstStyle/>
                    <a:p>
                      <a:endParaRPr lang="en-ZA" sz="900" dirty="0">
                        <a:effectLst/>
                        <a:latin typeface="Calibri" panose="020F0502020204030204" pitchFamily="34" charset="0"/>
                        <a:cs typeface="Calibri" panose="020F0502020204030204" pitchFamily="34" charset="0"/>
                      </a:endParaRPr>
                    </a:p>
                  </a:txBody>
                  <a:tcPr marL="31902" marR="31902" marT="0" marB="0"/>
                </a:tc>
                <a:tc>
                  <a:txBody>
                    <a:bodyPr/>
                    <a:lstStyle/>
                    <a:p>
                      <a:endParaRPr lang="en-ZA" sz="900" dirty="0">
                        <a:latin typeface="Calibri" panose="020F0502020204030204" pitchFamily="34" charset="0"/>
                        <a:cs typeface="Calibri" panose="020F0502020204030204" pitchFamily="34" charset="0"/>
                      </a:endParaRPr>
                    </a:p>
                  </a:txBody>
                  <a:tcPr marL="31902" marR="31902" marT="0" marB="0"/>
                </a:tc>
                <a:tc>
                  <a:txBody>
                    <a:bodyPr/>
                    <a:lstStyle/>
                    <a:p>
                      <a:endParaRPr lang="en-ZA" sz="900" dirty="0">
                        <a:effectLst/>
                        <a:latin typeface="Calibri" panose="020F0502020204030204" pitchFamily="34" charset="0"/>
                        <a:cs typeface="Calibri" panose="020F0502020204030204" pitchFamily="34" charset="0"/>
                      </a:endParaRPr>
                    </a:p>
                  </a:txBody>
                  <a:tcPr marL="31902" marR="31902" marT="0" marB="0"/>
                </a:tc>
                <a:tc gridSpan="2">
                  <a:txBody>
                    <a:bodyPr/>
                    <a:lstStyle/>
                    <a:p>
                      <a:endParaRPr lang="en-ZA" sz="900" dirty="0">
                        <a:effectLst/>
                        <a:latin typeface="Calibri" panose="020F0502020204030204" pitchFamily="34" charset="0"/>
                        <a:cs typeface="Calibri" panose="020F0502020204030204" pitchFamily="34" charset="0"/>
                      </a:endParaRPr>
                    </a:p>
                  </a:txBody>
                  <a:tcPr marL="31902" marR="31902" marT="0" marB="0"/>
                </a:tc>
                <a:tc hMerge="1">
                  <a:txBody>
                    <a:bodyPr/>
                    <a:lstStyle/>
                    <a:p>
                      <a:endParaRPr lang="en-ZA"/>
                    </a:p>
                  </a:txBody>
                  <a:tcPr/>
                </a:tc>
                <a:tc>
                  <a:txBody>
                    <a:bodyPr/>
                    <a:lstStyle/>
                    <a:p>
                      <a:endParaRPr lang="en-ZA" sz="900" dirty="0">
                        <a:effectLst/>
                        <a:latin typeface="Calibri" panose="020F0502020204030204" pitchFamily="34" charset="0"/>
                        <a:cs typeface="Calibri" panose="020F0502020204030204" pitchFamily="34" charset="0"/>
                      </a:endParaRPr>
                    </a:p>
                  </a:txBody>
                  <a:tcPr marL="31902" marR="31902" marT="0" marB="0"/>
                </a:tc>
                <a:tc>
                  <a:txBody>
                    <a:bodyPr/>
                    <a:lstStyle/>
                    <a:p>
                      <a:endParaRPr lang="en-ZA" sz="900" dirty="0">
                        <a:effectLst/>
                        <a:latin typeface="Calibri" panose="020F0502020204030204" pitchFamily="34" charset="0"/>
                        <a:cs typeface="Calibri" panose="020F0502020204030204" pitchFamily="34" charset="0"/>
                      </a:endParaRPr>
                    </a:p>
                  </a:txBody>
                  <a:tcPr marL="31902" marR="31902" marT="0" marB="0"/>
                </a:tc>
                <a:extLst>
                  <a:ext uri="{0D108BD9-81ED-4DB2-BD59-A6C34878D82A}">
                    <a16:rowId xmlns:a16="http://schemas.microsoft.com/office/drawing/2014/main" val="1459394258"/>
                  </a:ext>
                </a:extLst>
              </a:tr>
              <a:tr h="132207">
                <a:tc rowSpan="2">
                  <a:txBody>
                    <a:bodyPr/>
                    <a:lstStyle/>
                    <a:p>
                      <a:pPr algn="ctr"/>
                      <a:r>
                        <a:rPr lang="en-GB" sz="900" b="1" kern="1200" dirty="0">
                          <a:effectLst/>
                          <a:latin typeface="Calibri" panose="020F0502020204030204" pitchFamily="34" charset="0"/>
                          <a:cs typeface="Calibri" panose="020F0502020204030204" pitchFamily="34" charset="0"/>
                        </a:rPr>
                        <a:t>Year </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3">
                  <a:txBody>
                    <a:bodyPr/>
                    <a:lstStyle/>
                    <a:p>
                      <a:pPr algn="ctr"/>
                      <a:r>
                        <a:rPr lang="en-GB" sz="900" b="1" kern="1200" dirty="0">
                          <a:effectLst/>
                          <a:latin typeface="Calibri" panose="020F0502020204030204" pitchFamily="34" charset="0"/>
                          <a:cs typeface="Calibri" panose="020F0502020204030204" pitchFamily="34" charset="0"/>
                        </a:rPr>
                        <a:t>Quarter 1</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hMerge="1">
                  <a:txBody>
                    <a:bodyPr/>
                    <a:lstStyle/>
                    <a:p>
                      <a:endParaRPr lang="en-ZA"/>
                    </a:p>
                  </a:txBody>
                  <a:tcPr/>
                </a:tc>
                <a:tc gridSpan="2">
                  <a:txBody>
                    <a:bodyPr/>
                    <a:lstStyle/>
                    <a:p>
                      <a:pPr algn="ctr"/>
                      <a:r>
                        <a:rPr lang="en-GB" sz="900" b="1" kern="1200" dirty="0">
                          <a:effectLst/>
                          <a:latin typeface="Calibri" panose="020F0502020204030204" pitchFamily="34" charset="0"/>
                          <a:cs typeface="Calibri" panose="020F0502020204030204" pitchFamily="34" charset="0"/>
                        </a:rPr>
                        <a:t>Quarter 2</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gridSpan="2">
                  <a:txBody>
                    <a:bodyPr/>
                    <a:lstStyle/>
                    <a:p>
                      <a:pPr algn="ctr"/>
                      <a:r>
                        <a:rPr lang="en-GB" sz="900" b="1" kern="1200" dirty="0">
                          <a:effectLst/>
                          <a:latin typeface="Calibri" panose="020F0502020204030204" pitchFamily="34" charset="0"/>
                          <a:cs typeface="Calibri" panose="020F0502020204030204" pitchFamily="34" charset="0"/>
                        </a:rPr>
                        <a:t>Quarter 3</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gridSpan="3">
                  <a:txBody>
                    <a:bodyPr/>
                    <a:lstStyle/>
                    <a:p>
                      <a:pPr algn="ctr"/>
                      <a:r>
                        <a:rPr lang="en-GB" sz="900" b="1" kern="1200" dirty="0">
                          <a:effectLst/>
                          <a:latin typeface="Calibri" panose="020F0502020204030204" pitchFamily="34" charset="0"/>
                          <a:cs typeface="Calibri" panose="020F0502020204030204" pitchFamily="34" charset="0"/>
                        </a:rPr>
                        <a:t>Quarter 4</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hMerge="1">
                  <a:txBody>
                    <a:bodyPr/>
                    <a:lstStyle/>
                    <a:p>
                      <a:endParaRPr lang="en-ZA"/>
                    </a:p>
                  </a:txBody>
                  <a:tcPr/>
                </a:tc>
                <a:tc gridSpan="2">
                  <a:txBody>
                    <a:bodyPr/>
                    <a:lstStyle/>
                    <a:p>
                      <a:pPr algn="ctr"/>
                      <a:r>
                        <a:rPr lang="en-GB" sz="900" b="1" kern="1200" dirty="0">
                          <a:effectLst/>
                          <a:latin typeface="Calibri" panose="020F0502020204030204" pitchFamily="34" charset="0"/>
                          <a:cs typeface="Calibri" panose="020F0502020204030204" pitchFamily="34" charset="0"/>
                        </a:rPr>
                        <a:t>Total</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extLst>
                  <a:ext uri="{0D108BD9-81ED-4DB2-BD59-A6C34878D82A}">
                    <a16:rowId xmlns:a16="http://schemas.microsoft.com/office/drawing/2014/main" val="163588770"/>
                  </a:ext>
                </a:extLst>
              </a:tr>
              <a:tr h="132207">
                <a:tc vMerge="1">
                  <a:txBody>
                    <a:bodyPr/>
                    <a:lstStyle/>
                    <a:p>
                      <a:endParaRPr lang="en-ZA"/>
                    </a:p>
                  </a:txBody>
                  <a:tcPr/>
                </a:tc>
                <a:tc gridSpan="2">
                  <a:txBody>
                    <a:bodyPr/>
                    <a:lstStyle/>
                    <a:p>
                      <a:pPr algn="ctr"/>
                      <a:r>
                        <a:rPr lang="en-GB" sz="900" b="1" kern="1200" dirty="0">
                          <a:effectLst/>
                          <a:latin typeface="Calibri" panose="020F0502020204030204" pitchFamily="34" charset="0"/>
                          <a:cs typeface="Calibri" panose="020F0502020204030204" pitchFamily="34" charset="0"/>
                        </a:rPr>
                        <a:t>Kg </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Kg</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Kg</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Kg</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Kg</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3933363816"/>
                  </a:ext>
                </a:extLst>
              </a:tr>
              <a:tr h="190418">
                <a:tc>
                  <a:txBody>
                    <a:bodyPr/>
                    <a:lstStyle/>
                    <a:p>
                      <a:pPr algn="ctr"/>
                      <a:r>
                        <a:rPr lang="en-GB" sz="900" b="1" kern="1200" dirty="0">
                          <a:effectLst/>
                          <a:latin typeface="Calibri" panose="020F0502020204030204" pitchFamily="34" charset="0"/>
                          <a:cs typeface="Calibri" panose="020F0502020204030204" pitchFamily="34" charset="0"/>
                        </a:rPr>
                        <a:t>2009</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620 043 005</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23.969</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560 531 455</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21.668</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658 577 140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25.458</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747 716 467</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28.904</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2 586 868 067</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100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3041502689"/>
                  </a:ext>
                </a:extLst>
              </a:tr>
              <a:tr h="190418">
                <a:tc>
                  <a:txBody>
                    <a:bodyPr/>
                    <a:lstStyle/>
                    <a:p>
                      <a:pPr algn="ctr"/>
                      <a:r>
                        <a:rPr lang="en-GB" sz="900" b="1" kern="1200" dirty="0">
                          <a:effectLst/>
                          <a:latin typeface="Calibri" panose="020F0502020204030204" pitchFamily="34" charset="0"/>
                          <a:cs typeface="Calibri" panose="020F0502020204030204" pitchFamily="34" charset="0"/>
                        </a:rPr>
                        <a:t>2010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640 933 409</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23.640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595 998 091</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21.983</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699 002 502</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25.782</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775 302 030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28.596</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2 711 236 032</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100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2429557598"/>
                  </a:ext>
                </a:extLst>
              </a:tr>
              <a:tr h="190418">
                <a:tc>
                  <a:txBody>
                    <a:bodyPr/>
                    <a:lstStyle/>
                    <a:p>
                      <a:pPr algn="ctr"/>
                      <a:r>
                        <a:rPr lang="en-GB" sz="900" b="1" kern="1200" dirty="0">
                          <a:effectLst/>
                          <a:latin typeface="Calibri" panose="020F0502020204030204" pitchFamily="34" charset="0"/>
                          <a:cs typeface="Calibri" panose="020F0502020204030204" pitchFamily="34" charset="0"/>
                        </a:rPr>
                        <a:t>2011</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654 701 438</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24.066</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597 343 799</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21.958</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694 671 935</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25.536</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773 684 975</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28.440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2 720 402 147</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100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2195267099"/>
                  </a:ext>
                </a:extLst>
              </a:tr>
              <a:tr h="190418">
                <a:tc>
                  <a:txBody>
                    <a:bodyPr/>
                    <a:lstStyle/>
                    <a:p>
                      <a:pPr algn="ctr"/>
                      <a:r>
                        <a:rPr lang="en-GB" sz="900" b="1" kern="1200" dirty="0">
                          <a:effectLst/>
                          <a:latin typeface="Calibri" panose="020F0502020204030204" pitchFamily="34" charset="0"/>
                          <a:cs typeface="Calibri" panose="020F0502020204030204" pitchFamily="34" charset="0"/>
                        </a:rPr>
                        <a:t>2012</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676 129 726</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23.784</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638 011 059</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22.443</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725 458 007</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25.519</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803 211 367</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28.254</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2 842 810 159</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100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2729116036"/>
                  </a:ext>
                </a:extLst>
              </a:tr>
              <a:tr h="190418">
                <a:tc>
                  <a:txBody>
                    <a:bodyPr/>
                    <a:lstStyle/>
                    <a:p>
                      <a:pPr algn="ctr"/>
                      <a:r>
                        <a:rPr lang="en-GB" sz="900" b="1" kern="1200" dirty="0">
                          <a:effectLst/>
                          <a:latin typeface="Calibri" panose="020F0502020204030204" pitchFamily="34" charset="0"/>
                          <a:cs typeface="Calibri" panose="020F0502020204030204" pitchFamily="34" charset="0"/>
                        </a:rPr>
                        <a:t>2013</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683 707 219</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23.529</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646 811 485</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22.259</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746 796 407</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25.700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828 496 836</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28.512</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2 905 811 947</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100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3779985617"/>
                  </a:ext>
                </a:extLst>
              </a:tr>
              <a:tr h="186064">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Total (2009-2013)</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gridSpan="2">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3 275 514 797</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hMerge="1">
                  <a:txBody>
                    <a:bodyPr/>
                    <a:lstStyle/>
                    <a:p>
                      <a:endParaRPr lang="en-ZA"/>
                    </a:p>
                  </a:txBody>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23.792</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3 038 695 889</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22.072</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3 524 505 991</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25.601</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gridSpan="2">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3 928 411 675</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hMerge="1">
                  <a:txBody>
                    <a:bodyPr/>
                    <a:lstStyle/>
                    <a:p>
                      <a:endParaRPr lang="en-ZA"/>
                    </a:p>
                  </a:txBody>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28.535</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13 767 128 352</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100</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extLst>
                  <a:ext uri="{0D108BD9-81ED-4DB2-BD59-A6C34878D82A}">
                    <a16:rowId xmlns:a16="http://schemas.microsoft.com/office/drawing/2014/main" val="806435065"/>
                  </a:ext>
                </a:extLst>
              </a:tr>
              <a:tr h="132207">
                <a:tc>
                  <a:txBody>
                    <a:bodyPr/>
                    <a:lstStyle/>
                    <a:p>
                      <a:pPr algn="ctr"/>
                      <a:endParaRPr lang="en-ZA" sz="900" b="1" dirty="0">
                        <a:effectLst/>
                        <a:latin typeface="Calibri" panose="020F0502020204030204" pitchFamily="34" charset="0"/>
                        <a:cs typeface="Calibri" panose="020F0502020204030204" pitchFamily="34" charset="0"/>
                      </a:endParaRPr>
                    </a:p>
                  </a:txBody>
                  <a:tcPr marL="31902" marR="31902" marT="0" marB="0" anchor="ctr"/>
                </a:tc>
                <a:tc gridSpan="2">
                  <a:txBody>
                    <a:bodyPr/>
                    <a:lstStyle/>
                    <a:p>
                      <a:pPr algn="ctr"/>
                      <a:endParaRPr lang="en-ZA" sz="900" b="1" dirty="0">
                        <a:effectLst/>
                        <a:latin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endParaRPr lang="en-ZA" sz="900" b="1" dirty="0">
                        <a:effectLst/>
                        <a:latin typeface="Calibri" panose="020F0502020204030204" pitchFamily="34" charset="0"/>
                        <a:cs typeface="Calibri" panose="020F0502020204030204" pitchFamily="34" charset="0"/>
                      </a:endParaRPr>
                    </a:p>
                  </a:txBody>
                  <a:tcPr marL="31902" marR="31902" marT="0" marB="0" anchor="ctr"/>
                </a:tc>
                <a:tc>
                  <a:txBody>
                    <a:bodyPr/>
                    <a:lstStyle/>
                    <a:p>
                      <a:pPr algn="ctr"/>
                      <a:endParaRPr lang="en-ZA" sz="900" b="1" dirty="0">
                        <a:effectLst/>
                        <a:latin typeface="Calibri" panose="020F0502020204030204" pitchFamily="34" charset="0"/>
                        <a:cs typeface="Calibri" panose="020F0502020204030204" pitchFamily="34" charset="0"/>
                      </a:endParaRPr>
                    </a:p>
                  </a:txBody>
                  <a:tcPr marL="31902" marR="31902" marT="0" marB="0" anchor="ctr"/>
                </a:tc>
                <a:tc>
                  <a:txBody>
                    <a:bodyPr/>
                    <a:lstStyle/>
                    <a:p>
                      <a:pPr algn="ctr"/>
                      <a:endParaRPr lang="en-ZA" sz="900" b="1" dirty="0">
                        <a:effectLst/>
                        <a:latin typeface="Calibri" panose="020F0502020204030204" pitchFamily="34" charset="0"/>
                        <a:cs typeface="Calibri" panose="020F0502020204030204" pitchFamily="34" charset="0"/>
                      </a:endParaRPr>
                    </a:p>
                  </a:txBody>
                  <a:tcPr marL="31902" marR="31902" marT="0" marB="0" anchor="ctr"/>
                </a:tc>
                <a:tc>
                  <a:txBody>
                    <a:bodyPr/>
                    <a:lstStyle/>
                    <a:p>
                      <a:pPr algn="ctr"/>
                      <a:endParaRPr lang="en-ZA" sz="900" b="1" dirty="0">
                        <a:effectLst/>
                        <a:latin typeface="Calibri" panose="020F0502020204030204" pitchFamily="34" charset="0"/>
                        <a:cs typeface="Calibri" panose="020F0502020204030204" pitchFamily="34" charset="0"/>
                      </a:endParaRPr>
                    </a:p>
                  </a:txBody>
                  <a:tcPr marL="31902" marR="31902" marT="0" marB="0" anchor="ctr"/>
                </a:tc>
                <a:tc>
                  <a:txBody>
                    <a:bodyPr/>
                    <a:lstStyle/>
                    <a:p>
                      <a:pPr algn="ctr"/>
                      <a:endParaRPr lang="en-ZA" sz="900" b="1" dirty="0">
                        <a:effectLst/>
                        <a:latin typeface="Calibri" panose="020F0502020204030204" pitchFamily="34" charset="0"/>
                        <a:cs typeface="Calibri" panose="020F0502020204030204" pitchFamily="34" charset="0"/>
                      </a:endParaRPr>
                    </a:p>
                  </a:txBody>
                  <a:tcPr marL="31902" marR="31902" marT="0" marB="0" anchor="ctr"/>
                </a:tc>
                <a:tc gridSpan="2">
                  <a:txBody>
                    <a:bodyPr/>
                    <a:lstStyle/>
                    <a:p>
                      <a:pPr algn="ctr"/>
                      <a:endParaRPr lang="en-ZA" sz="900" b="1" dirty="0">
                        <a:effectLst/>
                        <a:latin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endParaRPr lang="en-ZA" sz="900" b="1" dirty="0">
                        <a:effectLst/>
                        <a:latin typeface="Calibri" panose="020F0502020204030204" pitchFamily="34" charset="0"/>
                        <a:cs typeface="Calibri" panose="020F0502020204030204" pitchFamily="34" charset="0"/>
                      </a:endParaRPr>
                    </a:p>
                  </a:txBody>
                  <a:tcPr marL="31902" marR="31902" marT="0" marB="0" anchor="ctr"/>
                </a:tc>
                <a:tc>
                  <a:txBody>
                    <a:bodyPr/>
                    <a:lstStyle/>
                    <a:p>
                      <a:pPr algn="ctr"/>
                      <a:endParaRPr lang="en-ZA" sz="900" b="1" dirty="0">
                        <a:effectLst/>
                        <a:latin typeface="Calibri" panose="020F0502020204030204" pitchFamily="34" charset="0"/>
                        <a:cs typeface="Calibri" panose="020F0502020204030204" pitchFamily="34" charset="0"/>
                      </a:endParaRPr>
                    </a:p>
                  </a:txBody>
                  <a:tcPr marL="31902" marR="31902" marT="0" marB="0" anchor="ctr"/>
                </a:tc>
                <a:tc>
                  <a:txBody>
                    <a:bodyPr/>
                    <a:lstStyle/>
                    <a:p>
                      <a:pPr algn="ctr"/>
                      <a:endParaRPr lang="en-ZA" sz="900" b="1" dirty="0">
                        <a:effectLst/>
                        <a:latin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2341697215"/>
                  </a:ext>
                </a:extLst>
              </a:tr>
              <a:tr h="132207">
                <a:tc rowSpan="2">
                  <a:txBody>
                    <a:bodyPr/>
                    <a:lstStyle/>
                    <a:p>
                      <a:pPr algn="ctr"/>
                      <a:r>
                        <a:rPr lang="en-GB" sz="900" b="1" kern="1200" dirty="0">
                          <a:effectLst/>
                          <a:latin typeface="Calibri" panose="020F0502020204030204" pitchFamily="34" charset="0"/>
                          <a:cs typeface="Calibri" panose="020F0502020204030204" pitchFamily="34" charset="0"/>
                        </a:rPr>
                        <a:t>Year </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3">
                  <a:txBody>
                    <a:bodyPr/>
                    <a:lstStyle/>
                    <a:p>
                      <a:pPr algn="ctr"/>
                      <a:r>
                        <a:rPr lang="en-GB" sz="900" b="1" kern="1200" dirty="0">
                          <a:effectLst/>
                          <a:latin typeface="Calibri" panose="020F0502020204030204" pitchFamily="34" charset="0"/>
                          <a:cs typeface="Calibri" panose="020F0502020204030204" pitchFamily="34" charset="0"/>
                        </a:rPr>
                        <a:t>Quarter 1</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hMerge="1">
                  <a:txBody>
                    <a:bodyPr/>
                    <a:lstStyle/>
                    <a:p>
                      <a:endParaRPr lang="en-ZA"/>
                    </a:p>
                  </a:txBody>
                  <a:tcPr/>
                </a:tc>
                <a:tc gridSpan="2">
                  <a:txBody>
                    <a:bodyPr/>
                    <a:lstStyle/>
                    <a:p>
                      <a:pPr algn="ctr"/>
                      <a:r>
                        <a:rPr lang="en-GB" sz="900" b="1" kern="1200" dirty="0">
                          <a:effectLst/>
                          <a:latin typeface="Calibri" panose="020F0502020204030204" pitchFamily="34" charset="0"/>
                          <a:cs typeface="Calibri" panose="020F0502020204030204" pitchFamily="34" charset="0"/>
                        </a:rPr>
                        <a:t>Quarter 2</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gridSpan="2">
                  <a:txBody>
                    <a:bodyPr/>
                    <a:lstStyle/>
                    <a:p>
                      <a:pPr algn="ctr"/>
                      <a:r>
                        <a:rPr lang="en-GB" sz="900" b="1" kern="1200" dirty="0">
                          <a:effectLst/>
                          <a:latin typeface="Calibri" panose="020F0502020204030204" pitchFamily="34" charset="0"/>
                          <a:cs typeface="Calibri" panose="020F0502020204030204" pitchFamily="34" charset="0"/>
                        </a:rPr>
                        <a:t>Quarter 3</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gridSpan="3">
                  <a:txBody>
                    <a:bodyPr/>
                    <a:lstStyle/>
                    <a:p>
                      <a:pPr algn="ctr"/>
                      <a:r>
                        <a:rPr lang="en-GB" sz="900" b="1" kern="1200" dirty="0">
                          <a:effectLst/>
                          <a:latin typeface="Calibri" panose="020F0502020204030204" pitchFamily="34" charset="0"/>
                          <a:cs typeface="Calibri" panose="020F0502020204030204" pitchFamily="34" charset="0"/>
                        </a:rPr>
                        <a:t>Quarter 4</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hMerge="1">
                  <a:txBody>
                    <a:bodyPr/>
                    <a:lstStyle/>
                    <a:p>
                      <a:endParaRPr lang="en-ZA"/>
                    </a:p>
                  </a:txBody>
                  <a:tcPr/>
                </a:tc>
                <a:tc gridSpan="2">
                  <a:txBody>
                    <a:bodyPr/>
                    <a:lstStyle/>
                    <a:p>
                      <a:pPr algn="ctr"/>
                      <a:r>
                        <a:rPr lang="en-GB" sz="900" b="1" kern="1200" dirty="0">
                          <a:effectLst/>
                          <a:latin typeface="Calibri" panose="020F0502020204030204" pitchFamily="34" charset="0"/>
                          <a:cs typeface="Calibri" panose="020F0502020204030204" pitchFamily="34" charset="0"/>
                        </a:rPr>
                        <a:t>Total</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extLst>
                  <a:ext uri="{0D108BD9-81ED-4DB2-BD59-A6C34878D82A}">
                    <a16:rowId xmlns:a16="http://schemas.microsoft.com/office/drawing/2014/main" val="248434946"/>
                  </a:ext>
                </a:extLst>
              </a:tr>
              <a:tr h="132207">
                <a:tc vMerge="1">
                  <a:txBody>
                    <a:bodyPr/>
                    <a:lstStyle/>
                    <a:p>
                      <a:endParaRPr lang="en-ZA"/>
                    </a:p>
                  </a:txBody>
                  <a:tcPr/>
                </a:tc>
                <a:tc gridSpan="2">
                  <a:txBody>
                    <a:bodyPr/>
                    <a:lstStyle/>
                    <a:p>
                      <a:pPr algn="ctr"/>
                      <a:r>
                        <a:rPr lang="en-GB" sz="900" b="1" kern="1200" dirty="0">
                          <a:effectLst/>
                          <a:latin typeface="Calibri" panose="020F0502020204030204" pitchFamily="34" charset="0"/>
                          <a:cs typeface="Calibri" panose="020F0502020204030204" pitchFamily="34" charset="0"/>
                        </a:rPr>
                        <a:t>Kg </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Kg</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Kg</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Kg</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Kg</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1516702251"/>
                  </a:ext>
                </a:extLst>
              </a:tr>
              <a:tr h="190418">
                <a:tc>
                  <a:txBody>
                    <a:bodyPr/>
                    <a:lstStyle/>
                    <a:p>
                      <a:pPr algn="ctr"/>
                      <a:r>
                        <a:rPr lang="en-GB" sz="900" b="1" kern="1200" dirty="0">
                          <a:effectLst/>
                          <a:latin typeface="Calibri" panose="020F0502020204030204" pitchFamily="34" charset="0"/>
                          <a:cs typeface="Calibri" panose="020F0502020204030204" pitchFamily="34" charset="0"/>
                        </a:rPr>
                        <a:t>2014</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683 060 914</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22.900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650 998 523</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21.826</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766 083 031</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25.684</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882 592 129</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29.590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2 982 734 597</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100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2394422224"/>
                  </a:ext>
                </a:extLst>
              </a:tr>
              <a:tr h="190418">
                <a:tc>
                  <a:txBody>
                    <a:bodyPr/>
                    <a:lstStyle/>
                    <a:p>
                      <a:pPr algn="ctr"/>
                      <a:r>
                        <a:rPr lang="en-GB" sz="900" b="1" kern="1200" dirty="0">
                          <a:effectLst/>
                          <a:latin typeface="Calibri" panose="020F0502020204030204" pitchFamily="34" charset="0"/>
                          <a:cs typeface="Calibri" panose="020F0502020204030204" pitchFamily="34" charset="0"/>
                        </a:rPr>
                        <a:t>2015</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770 769 019</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24.294</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726 975 249</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22.914</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799 968 233</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25.214</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874 943 269</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27.578</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3 172 655 770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100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2619980723"/>
                  </a:ext>
                </a:extLst>
              </a:tr>
              <a:tr h="190418">
                <a:tc>
                  <a:txBody>
                    <a:bodyPr/>
                    <a:lstStyle/>
                    <a:p>
                      <a:pPr algn="ctr"/>
                      <a:r>
                        <a:rPr lang="en-GB" sz="900" b="1" kern="1200" dirty="0">
                          <a:effectLst/>
                          <a:latin typeface="Calibri" panose="020F0502020204030204" pitchFamily="34" charset="0"/>
                          <a:cs typeface="Calibri" panose="020F0502020204030204" pitchFamily="34" charset="0"/>
                        </a:rPr>
                        <a:t>2016</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743 935 710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23.816</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701 859 008</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22.222</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806 386 965</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25.531</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897 973 819</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28.431</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3 150 155 502</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100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2979676158"/>
                  </a:ext>
                </a:extLst>
              </a:tr>
              <a:tr h="190418">
                <a:tc>
                  <a:txBody>
                    <a:bodyPr/>
                    <a:lstStyle/>
                    <a:p>
                      <a:pPr algn="ctr"/>
                      <a:r>
                        <a:rPr lang="en-GB" sz="900" b="1" kern="1200" dirty="0">
                          <a:effectLst/>
                          <a:latin typeface="Calibri" panose="020F0502020204030204" pitchFamily="34" charset="0"/>
                          <a:cs typeface="Calibri" panose="020F0502020204030204" pitchFamily="34" charset="0"/>
                        </a:rPr>
                        <a:t>2017</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756 689 792</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23.256</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703 893 532</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21.634</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837 867 145</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25.751</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955 231 612</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29.358</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3 253 682 081</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100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278607091"/>
                  </a:ext>
                </a:extLst>
              </a:tr>
              <a:tr h="190418">
                <a:tc>
                  <a:txBody>
                    <a:bodyPr/>
                    <a:lstStyle/>
                    <a:p>
                      <a:pPr algn="ctr"/>
                      <a:r>
                        <a:rPr lang="en-GB" sz="900" b="1" kern="1200" dirty="0">
                          <a:effectLst/>
                          <a:latin typeface="Calibri" panose="020F0502020204030204" pitchFamily="34" charset="0"/>
                          <a:cs typeface="Calibri" panose="020F0502020204030204" pitchFamily="34" charset="0"/>
                        </a:rPr>
                        <a:t>2018</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814 831 903</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23.892</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750 437 490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22.004</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873 519 325</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25.612</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971 747 186</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28.493</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3 410 535 904</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100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1634722942"/>
                  </a:ext>
                </a:extLst>
              </a:tr>
              <a:tr h="186064">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Total (2014-2018)</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gridSpan="2">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3 769 287 338</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hMerge="1">
                  <a:txBody>
                    <a:bodyPr/>
                    <a:lstStyle/>
                    <a:p>
                      <a:endParaRPr lang="en-ZA"/>
                    </a:p>
                  </a:txBody>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23.630</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3 534 163 802</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22.130</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4 083 824 699</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25.572</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gridSpan="2">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4 582 488 015</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hMerge="1">
                  <a:txBody>
                    <a:bodyPr/>
                    <a:lstStyle/>
                    <a:p>
                      <a:endParaRPr lang="en-ZA"/>
                    </a:p>
                  </a:txBody>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28.695</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15 969 763 854</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100</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extLst>
                  <a:ext uri="{0D108BD9-81ED-4DB2-BD59-A6C34878D82A}">
                    <a16:rowId xmlns:a16="http://schemas.microsoft.com/office/drawing/2014/main" val="2919171801"/>
                  </a:ext>
                </a:extLst>
              </a:tr>
              <a:tr h="132207">
                <a:tc>
                  <a:txBody>
                    <a:bodyPr/>
                    <a:lstStyle/>
                    <a:p>
                      <a:pPr algn="ctr"/>
                      <a:endParaRPr lang="en-ZA" sz="900" b="1" dirty="0">
                        <a:effectLst/>
                        <a:latin typeface="Calibri" panose="020F0502020204030204" pitchFamily="34" charset="0"/>
                        <a:cs typeface="Calibri" panose="020F0502020204030204" pitchFamily="34" charset="0"/>
                      </a:endParaRPr>
                    </a:p>
                  </a:txBody>
                  <a:tcPr marL="31902" marR="31902" marT="0" marB="0" anchor="ctr"/>
                </a:tc>
                <a:tc gridSpan="2">
                  <a:txBody>
                    <a:bodyPr/>
                    <a:lstStyle/>
                    <a:p>
                      <a:pPr algn="ctr"/>
                      <a:endParaRPr lang="en-ZA" sz="900" b="1" dirty="0">
                        <a:effectLst/>
                        <a:latin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endParaRPr lang="en-ZA" sz="900" b="1" dirty="0">
                        <a:effectLst/>
                        <a:latin typeface="Calibri" panose="020F0502020204030204" pitchFamily="34" charset="0"/>
                        <a:cs typeface="Calibri" panose="020F0502020204030204" pitchFamily="34" charset="0"/>
                      </a:endParaRPr>
                    </a:p>
                  </a:txBody>
                  <a:tcPr marL="31902" marR="31902" marT="0" marB="0" anchor="ctr"/>
                </a:tc>
                <a:tc>
                  <a:txBody>
                    <a:bodyPr/>
                    <a:lstStyle/>
                    <a:p>
                      <a:pPr algn="ctr"/>
                      <a:endParaRPr lang="en-ZA" sz="900" b="1" dirty="0">
                        <a:effectLst/>
                        <a:latin typeface="Calibri" panose="020F0502020204030204" pitchFamily="34" charset="0"/>
                        <a:cs typeface="Calibri" panose="020F0502020204030204" pitchFamily="34" charset="0"/>
                      </a:endParaRPr>
                    </a:p>
                  </a:txBody>
                  <a:tcPr marL="31902" marR="31902" marT="0" marB="0" anchor="ctr"/>
                </a:tc>
                <a:tc>
                  <a:txBody>
                    <a:bodyPr/>
                    <a:lstStyle/>
                    <a:p>
                      <a:pPr algn="ctr"/>
                      <a:endParaRPr lang="en-ZA" sz="900" b="1" dirty="0">
                        <a:effectLst/>
                        <a:latin typeface="Calibri" panose="020F0502020204030204" pitchFamily="34" charset="0"/>
                        <a:cs typeface="Calibri" panose="020F0502020204030204" pitchFamily="34" charset="0"/>
                      </a:endParaRPr>
                    </a:p>
                  </a:txBody>
                  <a:tcPr marL="31902" marR="31902" marT="0" marB="0" anchor="ctr"/>
                </a:tc>
                <a:tc>
                  <a:txBody>
                    <a:bodyPr/>
                    <a:lstStyle/>
                    <a:p>
                      <a:pPr algn="ctr"/>
                      <a:endParaRPr lang="en-ZA" sz="900" b="1" dirty="0">
                        <a:effectLst/>
                        <a:latin typeface="Calibri" panose="020F0502020204030204" pitchFamily="34" charset="0"/>
                        <a:cs typeface="Calibri" panose="020F0502020204030204" pitchFamily="34" charset="0"/>
                      </a:endParaRPr>
                    </a:p>
                  </a:txBody>
                  <a:tcPr marL="31902" marR="31902" marT="0" marB="0" anchor="ctr"/>
                </a:tc>
                <a:tc>
                  <a:txBody>
                    <a:bodyPr/>
                    <a:lstStyle/>
                    <a:p>
                      <a:pPr algn="ctr"/>
                      <a:endParaRPr lang="en-ZA" sz="900" b="1" dirty="0">
                        <a:effectLst/>
                        <a:latin typeface="Calibri" panose="020F0502020204030204" pitchFamily="34" charset="0"/>
                        <a:cs typeface="Calibri" panose="020F0502020204030204" pitchFamily="34" charset="0"/>
                      </a:endParaRPr>
                    </a:p>
                  </a:txBody>
                  <a:tcPr marL="31902" marR="31902" marT="0" marB="0" anchor="ctr"/>
                </a:tc>
                <a:tc gridSpan="2">
                  <a:txBody>
                    <a:bodyPr/>
                    <a:lstStyle/>
                    <a:p>
                      <a:pPr algn="ctr"/>
                      <a:endParaRPr lang="en-ZA" sz="900" b="1" dirty="0">
                        <a:effectLst/>
                        <a:latin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endParaRPr lang="en-ZA" sz="900" b="1" dirty="0">
                        <a:effectLst/>
                        <a:latin typeface="Calibri" panose="020F0502020204030204" pitchFamily="34" charset="0"/>
                        <a:cs typeface="Calibri" panose="020F0502020204030204" pitchFamily="34" charset="0"/>
                      </a:endParaRPr>
                    </a:p>
                  </a:txBody>
                  <a:tcPr marL="31902" marR="31902" marT="0" marB="0" anchor="ctr"/>
                </a:tc>
                <a:tc>
                  <a:txBody>
                    <a:bodyPr/>
                    <a:lstStyle/>
                    <a:p>
                      <a:pPr algn="ctr"/>
                      <a:endParaRPr lang="en-ZA" sz="900" b="1" dirty="0">
                        <a:effectLst/>
                        <a:latin typeface="Calibri" panose="020F0502020204030204" pitchFamily="34" charset="0"/>
                        <a:cs typeface="Calibri" panose="020F0502020204030204" pitchFamily="34" charset="0"/>
                      </a:endParaRPr>
                    </a:p>
                  </a:txBody>
                  <a:tcPr marL="31902" marR="31902" marT="0" marB="0" anchor="ctr"/>
                </a:tc>
                <a:tc>
                  <a:txBody>
                    <a:bodyPr/>
                    <a:lstStyle/>
                    <a:p>
                      <a:pPr algn="ctr"/>
                      <a:endParaRPr lang="en-ZA" sz="900" b="1" dirty="0">
                        <a:effectLst/>
                        <a:latin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173372645"/>
                  </a:ext>
                </a:extLst>
              </a:tr>
              <a:tr h="132207">
                <a:tc rowSpan="2">
                  <a:txBody>
                    <a:bodyPr/>
                    <a:lstStyle/>
                    <a:p>
                      <a:pPr algn="ctr"/>
                      <a:r>
                        <a:rPr lang="en-GB" sz="900" b="1" kern="1200" dirty="0">
                          <a:effectLst/>
                          <a:latin typeface="Calibri" panose="020F0502020204030204" pitchFamily="34" charset="0"/>
                          <a:cs typeface="Calibri" panose="020F0502020204030204" pitchFamily="34" charset="0"/>
                        </a:rPr>
                        <a:t>Year </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3">
                  <a:txBody>
                    <a:bodyPr/>
                    <a:lstStyle/>
                    <a:p>
                      <a:pPr algn="ctr"/>
                      <a:r>
                        <a:rPr lang="en-GB" sz="900" b="1" kern="1200" dirty="0">
                          <a:effectLst/>
                          <a:latin typeface="Calibri" panose="020F0502020204030204" pitchFamily="34" charset="0"/>
                          <a:cs typeface="Calibri" panose="020F0502020204030204" pitchFamily="34" charset="0"/>
                        </a:rPr>
                        <a:t>Quarter 1</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hMerge="1">
                  <a:txBody>
                    <a:bodyPr/>
                    <a:lstStyle/>
                    <a:p>
                      <a:endParaRPr lang="en-ZA"/>
                    </a:p>
                  </a:txBody>
                  <a:tcPr/>
                </a:tc>
                <a:tc gridSpan="2">
                  <a:txBody>
                    <a:bodyPr/>
                    <a:lstStyle/>
                    <a:p>
                      <a:pPr algn="ctr"/>
                      <a:r>
                        <a:rPr lang="en-GB" sz="900" b="1" kern="1200" dirty="0">
                          <a:effectLst/>
                          <a:latin typeface="Calibri" panose="020F0502020204030204" pitchFamily="34" charset="0"/>
                          <a:cs typeface="Calibri" panose="020F0502020204030204" pitchFamily="34" charset="0"/>
                        </a:rPr>
                        <a:t>Quarter 2 </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gridSpan="2">
                  <a:txBody>
                    <a:bodyPr/>
                    <a:lstStyle/>
                    <a:p>
                      <a:pPr algn="ctr"/>
                      <a:r>
                        <a:rPr lang="en-GB" sz="900" b="1" kern="1200" dirty="0">
                          <a:effectLst/>
                          <a:latin typeface="Calibri" panose="020F0502020204030204" pitchFamily="34" charset="0"/>
                          <a:cs typeface="Calibri" panose="020F0502020204030204" pitchFamily="34" charset="0"/>
                        </a:rPr>
                        <a:t>Quarter 3</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gridSpan="3">
                  <a:txBody>
                    <a:bodyPr/>
                    <a:lstStyle/>
                    <a:p>
                      <a:pPr algn="ctr"/>
                      <a:r>
                        <a:rPr lang="en-GB" sz="900" b="1" kern="1200" dirty="0">
                          <a:effectLst/>
                          <a:latin typeface="Calibri" panose="020F0502020204030204" pitchFamily="34" charset="0"/>
                          <a:cs typeface="Calibri" panose="020F0502020204030204" pitchFamily="34" charset="0"/>
                        </a:rPr>
                        <a:t>Quarter 4</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hMerge="1">
                  <a:txBody>
                    <a:bodyPr/>
                    <a:lstStyle/>
                    <a:p>
                      <a:endParaRPr lang="en-ZA"/>
                    </a:p>
                  </a:txBody>
                  <a:tcPr/>
                </a:tc>
                <a:tc gridSpan="2">
                  <a:txBody>
                    <a:bodyPr/>
                    <a:lstStyle/>
                    <a:p>
                      <a:pPr algn="ctr"/>
                      <a:r>
                        <a:rPr lang="en-GB" sz="900" b="1" kern="1200" dirty="0">
                          <a:effectLst/>
                          <a:latin typeface="Calibri" panose="020F0502020204030204" pitchFamily="34" charset="0"/>
                          <a:cs typeface="Calibri" panose="020F0502020204030204" pitchFamily="34" charset="0"/>
                        </a:rPr>
                        <a:t>Total</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extLst>
                  <a:ext uri="{0D108BD9-81ED-4DB2-BD59-A6C34878D82A}">
                    <a16:rowId xmlns:a16="http://schemas.microsoft.com/office/drawing/2014/main" val="3291060602"/>
                  </a:ext>
                </a:extLst>
              </a:tr>
              <a:tr h="132207">
                <a:tc vMerge="1">
                  <a:txBody>
                    <a:bodyPr/>
                    <a:lstStyle/>
                    <a:p>
                      <a:endParaRPr lang="en-ZA"/>
                    </a:p>
                  </a:txBody>
                  <a:tcPr/>
                </a:tc>
                <a:tc gridSpan="2">
                  <a:txBody>
                    <a:bodyPr/>
                    <a:lstStyle/>
                    <a:p>
                      <a:pPr algn="ctr"/>
                      <a:r>
                        <a:rPr lang="en-GB" sz="900" b="1" kern="1200" dirty="0">
                          <a:effectLst/>
                          <a:latin typeface="Calibri" panose="020F0502020204030204" pitchFamily="34" charset="0"/>
                          <a:cs typeface="Calibri" panose="020F0502020204030204" pitchFamily="34" charset="0"/>
                        </a:rPr>
                        <a:t>Kg </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Kg</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Kg</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Kg</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Kg</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1451648989"/>
                  </a:ext>
                </a:extLst>
              </a:tr>
              <a:tr h="190418">
                <a:tc>
                  <a:txBody>
                    <a:bodyPr/>
                    <a:lstStyle/>
                    <a:p>
                      <a:pPr algn="ctr"/>
                      <a:r>
                        <a:rPr lang="en-GB" sz="900" b="1" kern="1200" dirty="0">
                          <a:effectLst/>
                          <a:latin typeface="Calibri" panose="020F0502020204030204" pitchFamily="34" charset="0"/>
                          <a:cs typeface="Calibri" panose="020F0502020204030204" pitchFamily="34" charset="0"/>
                        </a:rPr>
                        <a:t>2019</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816 208 186</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23.777</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757 906 127</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22.078</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882 584 853</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25.710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976 103 230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28.435</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3 432 802 396</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100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452347279"/>
                  </a:ext>
                </a:extLst>
              </a:tr>
              <a:tr h="190418">
                <a:tc>
                  <a:txBody>
                    <a:bodyPr/>
                    <a:lstStyle/>
                    <a:p>
                      <a:pPr algn="ctr"/>
                      <a:r>
                        <a:rPr lang="en-GB" sz="900" b="1" kern="1200" dirty="0">
                          <a:effectLst/>
                          <a:latin typeface="Calibri" panose="020F0502020204030204" pitchFamily="34" charset="0"/>
                          <a:cs typeface="Calibri" panose="020F0502020204030204" pitchFamily="34" charset="0"/>
                        </a:rPr>
                        <a:t>2020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831 232 775</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24.253</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744 621 901</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21.726</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874 078 494</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25.503</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977 402 208</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28.518</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3 427 335 378</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100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2155226486"/>
                  </a:ext>
                </a:extLst>
              </a:tr>
              <a:tr h="190418">
                <a:tc>
                  <a:txBody>
                    <a:bodyPr/>
                    <a:lstStyle/>
                    <a:p>
                      <a:pPr algn="ctr"/>
                      <a:r>
                        <a:rPr lang="en-GB" sz="900" b="1" kern="1200" dirty="0">
                          <a:effectLst/>
                          <a:latin typeface="Calibri" panose="020F0502020204030204" pitchFamily="34" charset="0"/>
                          <a:cs typeface="Calibri" panose="020F0502020204030204" pitchFamily="34" charset="0"/>
                        </a:rPr>
                        <a:t>2021 </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791 682 285</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23.264</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739 610 710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21.733</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874 291 459</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25.691</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997 515 959</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effectLst/>
                          <a:latin typeface="Calibri" panose="020F0502020204030204" pitchFamily="34" charset="0"/>
                          <a:cs typeface="Calibri" panose="020F0502020204030204" pitchFamily="34" charset="0"/>
                        </a:rPr>
                        <a:t>29.312</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3 403 100 413</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100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2323990940"/>
                  </a:ext>
                </a:extLst>
              </a:tr>
              <a:tr h="190418">
                <a:tc>
                  <a:txBody>
                    <a:bodyPr/>
                    <a:lstStyle/>
                    <a:p>
                      <a:pPr algn="ctr"/>
                      <a:r>
                        <a:rPr lang="en-GB" sz="900" b="1" kern="1200" dirty="0">
                          <a:effectLst/>
                          <a:latin typeface="Calibri" panose="020F0502020204030204" pitchFamily="34" charset="0"/>
                          <a:cs typeface="Calibri" panose="020F0502020204030204" pitchFamily="34" charset="0"/>
                        </a:rPr>
                        <a:t>2022</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effectLst/>
                          <a:latin typeface="Calibri" panose="020F0502020204030204" pitchFamily="34" charset="0"/>
                          <a:cs typeface="Calibri" panose="020F0502020204030204" pitchFamily="34" charset="0"/>
                        </a:rPr>
                        <a:t>792 616 775</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ZA" sz="900" b="1" dirty="0">
                          <a:effectLst/>
                          <a:latin typeface="Calibri" panose="020F0502020204030204" pitchFamily="34" charset="0"/>
                          <a:cs typeface="Calibri" panose="020F0502020204030204" pitchFamily="34" charset="0"/>
                        </a:rPr>
                        <a:t>23.661</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724 752 937</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ZA" sz="900" b="1" dirty="0">
                          <a:effectLst/>
                          <a:latin typeface="Calibri" panose="020F0502020204030204" pitchFamily="34" charset="0"/>
                          <a:cs typeface="Calibri" panose="020F0502020204030204" pitchFamily="34" charset="0"/>
                        </a:rPr>
                        <a:t>21.635</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effectLst/>
                          <a:latin typeface="Calibri" panose="020F0502020204030204" pitchFamily="34" charset="0"/>
                          <a:cs typeface="Calibri" panose="020F0502020204030204" pitchFamily="34" charset="0"/>
                        </a:rPr>
                        <a:t>879 548 171</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ZA" sz="900" b="1" dirty="0">
                          <a:effectLst/>
                          <a:latin typeface="Calibri" panose="020F0502020204030204" pitchFamily="34" charset="0"/>
                          <a:cs typeface="Calibri" panose="020F0502020204030204" pitchFamily="34" charset="0"/>
                        </a:rPr>
                        <a:t>26.256</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ZA" sz="900" b="1" dirty="0">
                          <a:effectLst/>
                          <a:latin typeface="Calibri" panose="020F0502020204030204" pitchFamily="34" charset="0"/>
                          <a:cs typeface="Calibri" panose="020F0502020204030204" pitchFamily="34" charset="0"/>
                        </a:rPr>
                        <a:t>952 943 120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ZA" sz="900" b="1" dirty="0">
                          <a:effectLst/>
                          <a:latin typeface="Calibri" panose="020F0502020204030204" pitchFamily="34" charset="0"/>
                          <a:cs typeface="Calibri" panose="020F0502020204030204" pitchFamily="34" charset="0"/>
                        </a:rPr>
                        <a:t>28.448</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ZA" sz="900" b="1" dirty="0">
                          <a:effectLst/>
                          <a:latin typeface="Calibri" panose="020F0502020204030204" pitchFamily="34" charset="0"/>
                          <a:cs typeface="Calibri" panose="020F0502020204030204" pitchFamily="34" charset="0"/>
                        </a:rPr>
                        <a:t>3 349 861 004</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ZA" sz="900" b="1" dirty="0">
                          <a:effectLst/>
                          <a:latin typeface="Calibri" panose="020F0502020204030204" pitchFamily="34" charset="0"/>
                          <a:cs typeface="Calibri" panose="020F0502020204030204" pitchFamily="34" charset="0"/>
                        </a:rPr>
                        <a:t>100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28390451"/>
                  </a:ext>
                </a:extLst>
              </a:tr>
              <a:tr h="190418">
                <a:tc>
                  <a:txBody>
                    <a:bodyPr/>
                    <a:lstStyle/>
                    <a:p>
                      <a:pPr algn="ctr"/>
                      <a:r>
                        <a:rPr lang="en-ZA" sz="900" b="1" dirty="0">
                          <a:effectLst/>
                          <a:latin typeface="Calibri" panose="020F0502020204030204" pitchFamily="34" charset="0"/>
                          <a:cs typeface="Calibri" panose="020F0502020204030204" pitchFamily="34" charset="0"/>
                        </a:rPr>
                        <a:t>2023</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US" sz="900" b="1" dirty="0">
                          <a:effectLst/>
                          <a:latin typeface="Calibri" panose="020F0502020204030204" pitchFamily="34" charset="0"/>
                          <a:cs typeface="Calibri" panose="020F0502020204030204" pitchFamily="34" charset="0"/>
                        </a:rPr>
                        <a:t>777 738 787</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ZA" sz="900" b="1" dirty="0">
                          <a:effectLst/>
                          <a:latin typeface="Calibri" panose="020F0502020204030204" pitchFamily="34" charset="0"/>
                          <a:cs typeface="Calibri" panose="020F0502020204030204" pitchFamily="34" charset="0"/>
                        </a:rPr>
                        <a:t>23.291</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US" sz="900" b="1" dirty="0">
                          <a:effectLst/>
                          <a:latin typeface="Calibri" panose="020F0502020204030204" pitchFamily="34" charset="0"/>
                          <a:cs typeface="Calibri" panose="020F0502020204030204" pitchFamily="34" charset="0"/>
                        </a:rPr>
                        <a:t>722 335 713</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ZA" sz="900" b="1" dirty="0">
                          <a:effectLst/>
                          <a:latin typeface="Calibri" panose="020F0502020204030204" pitchFamily="34" charset="0"/>
                          <a:cs typeface="Calibri" panose="020F0502020204030204" pitchFamily="34" charset="0"/>
                        </a:rPr>
                        <a:t>21.632</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US" sz="900" b="1" dirty="0">
                          <a:effectLst/>
                          <a:latin typeface="Calibri" panose="020F0502020204030204" pitchFamily="34" charset="0"/>
                          <a:cs typeface="Calibri" panose="020F0502020204030204" pitchFamily="34" charset="0"/>
                        </a:rPr>
                        <a:t>872 561 910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ZA" sz="900" b="1" dirty="0">
                          <a:effectLst/>
                          <a:latin typeface="Calibri" panose="020F0502020204030204" pitchFamily="34" charset="0"/>
                          <a:cs typeface="Calibri" panose="020F0502020204030204" pitchFamily="34" charset="0"/>
                        </a:rPr>
                        <a:t>26.130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US" sz="900" b="1" dirty="0">
                          <a:effectLst/>
                          <a:latin typeface="Calibri" panose="020F0502020204030204" pitchFamily="34" charset="0"/>
                          <a:cs typeface="Calibri" panose="020F0502020204030204" pitchFamily="34" charset="0"/>
                        </a:rPr>
                        <a:t>966 635 969</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ZA" sz="900" b="1" dirty="0">
                          <a:effectLst/>
                          <a:latin typeface="Calibri" panose="020F0502020204030204" pitchFamily="34" charset="0"/>
                          <a:cs typeface="Calibri" panose="020F0502020204030204" pitchFamily="34" charset="0"/>
                        </a:rPr>
                        <a:t>28.948</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US" sz="900" b="1" dirty="0">
                          <a:effectLst/>
                          <a:latin typeface="Calibri" panose="020F0502020204030204" pitchFamily="34" charset="0"/>
                          <a:cs typeface="Calibri" panose="020F0502020204030204" pitchFamily="34" charset="0"/>
                        </a:rPr>
                        <a:t>3 339 272 379</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ZA" sz="900" b="1" dirty="0">
                          <a:effectLst/>
                          <a:latin typeface="Calibri" panose="020F0502020204030204" pitchFamily="34" charset="0"/>
                          <a:cs typeface="Calibri" panose="020F0502020204030204" pitchFamily="34" charset="0"/>
                        </a:rPr>
                        <a:t>100</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1102565142"/>
                  </a:ext>
                </a:extLst>
              </a:tr>
              <a:tr h="186064">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Total (2019-2023)</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gridSpan="2">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4 009 578 807</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hMerge="1">
                  <a:txBody>
                    <a:bodyPr/>
                    <a:lstStyle/>
                    <a:p>
                      <a:endParaRPr lang="en-ZA"/>
                    </a:p>
                  </a:txBody>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23.651</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3 689 227 388</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21.762</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4 383 064 887</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25.855</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gridSpan="2">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4 870 600 486</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hMerge="1">
                  <a:txBody>
                    <a:bodyPr/>
                    <a:lstStyle/>
                    <a:p>
                      <a:endParaRPr lang="en-ZA"/>
                    </a:p>
                  </a:txBody>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28.731</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16 952 371 569</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100</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FFFF00"/>
                    </a:solidFill>
                  </a:tcPr>
                </a:tc>
                <a:extLst>
                  <a:ext uri="{0D108BD9-81ED-4DB2-BD59-A6C34878D82A}">
                    <a16:rowId xmlns:a16="http://schemas.microsoft.com/office/drawing/2014/main" val="196271005"/>
                  </a:ext>
                </a:extLst>
              </a:tr>
              <a:tr h="186064">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Total (2009-2023)</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00B050"/>
                    </a:solidFill>
                  </a:tcPr>
                </a:tc>
                <a:tc gridSpan="2">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11 054 280 942</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00B050"/>
                    </a:solidFill>
                  </a:tcPr>
                </a:tc>
                <a:tc hMerge="1">
                  <a:txBody>
                    <a:bodyPr/>
                    <a:lstStyle/>
                    <a:p>
                      <a:endParaRPr lang="en-ZA"/>
                    </a:p>
                  </a:txBody>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23.676</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00B050"/>
                    </a:solidFill>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10 262 087 079</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00B050"/>
                    </a:solidFill>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21.980</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00B050"/>
                    </a:solidFill>
                  </a:tcPr>
                </a:tc>
                <a:tc>
                  <a:txBody>
                    <a:bodyPr/>
                    <a:lstStyle/>
                    <a:p>
                      <a:pPr algn="ctr"/>
                      <a:r>
                        <a:rPr lang="en-ZA" sz="900" b="1" dirty="0">
                          <a:solidFill>
                            <a:schemeClr val="bg1"/>
                          </a:solidFill>
                          <a:effectLst/>
                          <a:latin typeface="Calibri" panose="020F0502020204030204" pitchFamily="34" charset="0"/>
                          <a:cs typeface="Calibri" panose="020F0502020204030204" pitchFamily="34" charset="0"/>
                        </a:rPr>
                        <a:t>11 991 395 576</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00B050"/>
                    </a:solidFill>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25.683</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00B050"/>
                    </a:solidFill>
                  </a:tcPr>
                </a:tc>
                <a:tc gridSpan="2">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13 381 500 176</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00B050"/>
                    </a:solidFill>
                  </a:tcPr>
                </a:tc>
                <a:tc hMerge="1">
                  <a:txBody>
                    <a:bodyPr/>
                    <a:lstStyle/>
                    <a:p>
                      <a:endParaRPr lang="en-ZA"/>
                    </a:p>
                  </a:txBody>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28.661</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00B050"/>
                    </a:solidFill>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46 689 263 773</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00B050"/>
                    </a:solidFill>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100</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solidFill>
                      <a:srgbClr val="00B050"/>
                    </a:solidFill>
                  </a:tcPr>
                </a:tc>
                <a:extLst>
                  <a:ext uri="{0D108BD9-81ED-4DB2-BD59-A6C34878D82A}">
                    <a16:rowId xmlns:a16="http://schemas.microsoft.com/office/drawing/2014/main" val="3385323402"/>
                  </a:ext>
                </a:extLst>
              </a:tr>
              <a:tr h="189623">
                <a:tc>
                  <a:txBody>
                    <a:bodyPr/>
                    <a:lstStyle/>
                    <a:p>
                      <a:pPr algn="ctr"/>
                      <a:r>
                        <a:rPr lang="en-GB" sz="900" b="1" kern="1200" dirty="0">
                          <a:effectLst/>
                          <a:latin typeface="Calibri" panose="020F0502020204030204" pitchFamily="34" charset="0"/>
                          <a:cs typeface="Calibri" panose="020F0502020204030204" pitchFamily="34" charset="0"/>
                        </a:rPr>
                        <a:t>2024</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800 881 701</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23.160</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751 811 286</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21.741</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ZA" sz="900" b="1" dirty="0">
                          <a:solidFill>
                            <a:schemeClr val="bg1"/>
                          </a:solidFill>
                          <a:effectLst/>
                          <a:latin typeface="Calibri" panose="020F0502020204030204" pitchFamily="34" charset="0"/>
                          <a:cs typeface="Calibri" panose="020F0502020204030204" pitchFamily="34" charset="0"/>
                        </a:rPr>
                        <a:t>895 542 213</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25.897</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defTabSz="719138"/>
                      <a:r>
                        <a:rPr lang="en-GB" sz="900" b="1" kern="1200" dirty="0">
                          <a:solidFill>
                            <a:schemeClr val="bg1"/>
                          </a:solidFill>
                          <a:effectLst/>
                          <a:latin typeface="Calibri" panose="020F0502020204030204" pitchFamily="34" charset="0"/>
                          <a:cs typeface="Calibri" panose="020F0502020204030204" pitchFamily="34" charset="0"/>
                        </a:rPr>
                        <a:t>1 009 824 767</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dirty="0"/>
                    </a:p>
                  </a:txBody>
                  <a:tcP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29.202</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3 458 059 966</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kern="1200" dirty="0">
                          <a:solidFill>
                            <a:schemeClr val="bg1"/>
                          </a:solidFill>
                          <a:effectLst/>
                          <a:latin typeface="Calibri" panose="020F0502020204030204" pitchFamily="34" charset="0"/>
                          <a:cs typeface="Calibri" panose="020F0502020204030204" pitchFamily="34" charset="0"/>
                        </a:rPr>
                        <a:t>100</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285544789"/>
                  </a:ext>
                </a:extLst>
              </a:tr>
              <a:tr h="189623">
                <a:tc>
                  <a:txBody>
                    <a:bodyPr/>
                    <a:lstStyle/>
                    <a:p>
                      <a:pPr algn="ctr"/>
                      <a:r>
                        <a:rPr lang="en-GB" sz="900" b="1" dirty="0">
                          <a:effectLst/>
                          <a:latin typeface="Calibri" panose="020F0502020204030204" pitchFamily="34" charset="0"/>
                          <a:ea typeface="Calibri" panose="020F0502020204030204" pitchFamily="34" charset="0"/>
                          <a:cs typeface="Calibri" panose="020F0502020204030204" pitchFamily="34" charset="0"/>
                        </a:rPr>
                        <a:t>2025</a:t>
                      </a:r>
                      <a:endParaRPr lang="en-ZA" sz="900" b="1" dirty="0">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a:r>
                        <a:rPr lang="en-GB"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813 414 908</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739 855 428</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r>
                        <a:rPr lang="en-GB"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925 189 000</a:t>
                      </a: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gridSpan="2">
                  <a:txBody>
                    <a:bodyPr/>
                    <a:lstStyle/>
                    <a:p>
                      <a:pPr algn="ctr" defTabSz="719138"/>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hMerge="1">
                  <a:txBody>
                    <a:bodyPr/>
                    <a:lstStyle/>
                    <a:p>
                      <a:endParaRPr lang="en-ZA"/>
                    </a:p>
                  </a:txBody>
                  <a:tcPr/>
                </a:tc>
                <a:tc>
                  <a:txBody>
                    <a:bodyPr/>
                    <a:lstStyle/>
                    <a:p>
                      <a:pPr algn="ct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tc>
                  <a:txBody>
                    <a:bodyPr/>
                    <a:lstStyle/>
                    <a:p>
                      <a:pPr algn="ctr"/>
                      <a:endParaRPr lang="en-ZA"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1902" marR="31902" marT="0" marB="0" anchor="ctr"/>
                </a:tc>
                <a:extLst>
                  <a:ext uri="{0D108BD9-81ED-4DB2-BD59-A6C34878D82A}">
                    <a16:rowId xmlns:a16="http://schemas.microsoft.com/office/drawing/2014/main" val="885503533"/>
                  </a:ext>
                </a:extLst>
              </a:tr>
            </a:tbl>
          </a:graphicData>
        </a:graphic>
      </p:graphicFrame>
    </p:spTree>
    <p:extLst>
      <p:ext uri="{BB962C8B-B14F-4D97-AF65-F5344CB8AC3E}">
        <p14:creationId xmlns:p14="http://schemas.microsoft.com/office/powerpoint/2010/main" val="3722566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264602" y="6170540"/>
            <a:ext cx="8614796" cy="369332"/>
          </a:xfrm>
          <a:prstGeom prst="rect">
            <a:avLst/>
          </a:prstGeom>
          <a:noFill/>
          <a:ln>
            <a:noFill/>
          </a:ln>
        </p:spPr>
        <p:txBody>
          <a:bodyPr wrap="square" anchor="ctr">
            <a:spAutoFit/>
          </a:bodyPr>
          <a:lstStyle/>
          <a:p>
            <a:r>
              <a:rPr lang="en-GB" sz="900" b="1" i="1" dirty="0">
                <a:latin typeface="Calibri" pitchFamily="34" charset="0"/>
              </a:rPr>
              <a:t>Table prepared by the Office of SAMPRO on the basis of information obtained from MILK SA.   The information in respect of 2008 to 2025, is in respect of the total unprocessed milk purchased by all registered milk buyers declared in terms of Regulation 1652 of the Marketing of Agricultural Products Act and  previous similar regulations </a:t>
            </a: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58990" y="171171"/>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Table 12</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251926" y="444414"/>
            <a:ext cx="8892074" cy="830997"/>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noFill/>
                </a:ln>
                <a:solidFill>
                  <a:schemeClr val="tx1"/>
                </a:solidFill>
                <a:effectLst>
                  <a:innerShdw blurRad="69850" dist="43180" dir="5400000">
                    <a:srgbClr val="000000">
                      <a:alpha val="65000"/>
                    </a:srgbClr>
                  </a:innerShdw>
                </a:effectLst>
                <a:latin typeface="Calibri" pitchFamily="34" charset="0"/>
                <a:cs typeface="Calibri" pitchFamily="34" charset="0"/>
              </a:rPr>
              <a:t>DECREASE IN THE MONTHLY UNPROCESSED MILK PURCHASES IN SOUTH AFRICA, FROM OCTOBER TO DECEMBER, OCTOBER TO FEBRUARY, OCTOBER TO APRIL AND OCTOBER TO JUNE, IN THE YEARS 2008 TO 2025</a:t>
            </a:r>
          </a:p>
        </p:txBody>
      </p:sp>
      <p:sp>
        <p:nvSpPr>
          <p:cNvPr id="4" name="Slide Number Placeholder 3">
            <a:extLst>
              <a:ext uri="{FF2B5EF4-FFF2-40B4-BE49-F238E27FC236}">
                <a16:creationId xmlns:a16="http://schemas.microsoft.com/office/drawing/2014/main" id="{2C38090F-2C61-7E18-3D7C-8B95DDA461F0}"/>
              </a:ext>
            </a:extLst>
          </p:cNvPr>
          <p:cNvSpPr>
            <a:spLocks noGrp="1"/>
          </p:cNvSpPr>
          <p:nvPr>
            <p:ph type="sldNum" sz="quarter" idx="12"/>
          </p:nvPr>
        </p:nvSpPr>
        <p:spPr>
          <a:xfrm>
            <a:off x="8287093" y="6139093"/>
            <a:ext cx="856907" cy="669925"/>
          </a:xfrm>
        </p:spPr>
        <p:txBody>
          <a:bodyPr/>
          <a:lstStyle/>
          <a:p>
            <a:fld id="{73B850FF-6169-4056-8077-06FFA93A5366}" type="slidenum">
              <a:rPr lang="en-US" smtClean="0">
                <a:solidFill>
                  <a:schemeClr val="tx1"/>
                </a:solidFill>
              </a:rPr>
              <a:t>31</a:t>
            </a:fld>
            <a:endParaRPr lang="en-US" dirty="0">
              <a:solidFill>
                <a:schemeClr val="tx1"/>
              </a:solidFill>
            </a:endParaRPr>
          </a:p>
        </p:txBody>
      </p:sp>
      <p:graphicFrame>
        <p:nvGraphicFramePr>
          <p:cNvPr id="5" name="Table 4">
            <a:extLst>
              <a:ext uri="{FF2B5EF4-FFF2-40B4-BE49-F238E27FC236}">
                <a16:creationId xmlns:a16="http://schemas.microsoft.com/office/drawing/2014/main" id="{045C73D3-A6E3-3D5B-E116-2DDBF49695F5}"/>
              </a:ext>
            </a:extLst>
          </p:cNvPr>
          <p:cNvGraphicFramePr>
            <a:graphicFrameLocks noGrp="1"/>
          </p:cNvGraphicFramePr>
          <p:nvPr>
            <p:extLst>
              <p:ext uri="{D42A27DB-BD31-4B8C-83A1-F6EECF244321}">
                <p14:modId xmlns:p14="http://schemas.microsoft.com/office/powerpoint/2010/main" val="3667103194"/>
              </p:ext>
            </p:extLst>
          </p:nvPr>
        </p:nvGraphicFramePr>
        <p:xfrm>
          <a:off x="482321" y="1306858"/>
          <a:ext cx="8219552" cy="4832237"/>
        </p:xfrm>
        <a:graphic>
          <a:graphicData uri="http://schemas.openxmlformats.org/drawingml/2006/table">
            <a:tbl>
              <a:tblPr firstRow="1" firstCol="1" bandRow="1">
                <a:tableStyleId>{D7AC3CCA-C797-4891-BE02-D94E43425B78}</a:tableStyleId>
              </a:tblPr>
              <a:tblGrid>
                <a:gridCol w="2390246">
                  <a:extLst>
                    <a:ext uri="{9D8B030D-6E8A-4147-A177-3AD203B41FA5}">
                      <a16:colId xmlns:a16="http://schemas.microsoft.com/office/drawing/2014/main" val="128966972"/>
                    </a:ext>
                  </a:extLst>
                </a:gridCol>
                <a:gridCol w="1458148">
                  <a:extLst>
                    <a:ext uri="{9D8B030D-6E8A-4147-A177-3AD203B41FA5}">
                      <a16:colId xmlns:a16="http://schemas.microsoft.com/office/drawing/2014/main" val="3641267167"/>
                    </a:ext>
                  </a:extLst>
                </a:gridCol>
                <a:gridCol w="1458148">
                  <a:extLst>
                    <a:ext uri="{9D8B030D-6E8A-4147-A177-3AD203B41FA5}">
                      <a16:colId xmlns:a16="http://schemas.microsoft.com/office/drawing/2014/main" val="2341478736"/>
                    </a:ext>
                  </a:extLst>
                </a:gridCol>
                <a:gridCol w="1456505">
                  <a:extLst>
                    <a:ext uri="{9D8B030D-6E8A-4147-A177-3AD203B41FA5}">
                      <a16:colId xmlns:a16="http://schemas.microsoft.com/office/drawing/2014/main" val="2390658698"/>
                    </a:ext>
                  </a:extLst>
                </a:gridCol>
                <a:gridCol w="1456505">
                  <a:extLst>
                    <a:ext uri="{9D8B030D-6E8A-4147-A177-3AD203B41FA5}">
                      <a16:colId xmlns:a16="http://schemas.microsoft.com/office/drawing/2014/main" val="334874216"/>
                    </a:ext>
                  </a:extLst>
                </a:gridCol>
              </a:tblGrid>
              <a:tr h="662465">
                <a:tc>
                  <a:txBody>
                    <a:bodyPr/>
                    <a:lstStyle/>
                    <a:p>
                      <a:pPr marL="40640" algn="just"/>
                      <a:r>
                        <a:rPr lang="en-GB" sz="1100" b="1" dirty="0">
                          <a:effectLst/>
                          <a:latin typeface="Calibri" panose="020F0502020204030204" pitchFamily="34" charset="0"/>
                          <a:cs typeface="Calibri" panose="020F0502020204030204" pitchFamily="34" charset="0"/>
                        </a:rPr>
                        <a:t>Year</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solidFill>
                      <a:schemeClr val="bg2">
                        <a:lumMod val="60000"/>
                        <a:lumOff val="40000"/>
                      </a:schemeClr>
                    </a:solidFill>
                  </a:tcPr>
                </a:tc>
                <a:tc>
                  <a:txBody>
                    <a:bodyPr/>
                    <a:lstStyle/>
                    <a:p>
                      <a:pPr marL="40640" algn="ctr"/>
                      <a:r>
                        <a:rPr lang="en-GB" sz="1100" b="1" dirty="0">
                          <a:effectLst/>
                          <a:latin typeface="Calibri" panose="020F0502020204030204" pitchFamily="34" charset="0"/>
                          <a:cs typeface="Calibri" panose="020F0502020204030204" pitchFamily="34" charset="0"/>
                        </a:rPr>
                        <a:t>October to December</a:t>
                      </a:r>
                      <a:endParaRPr lang="en-ZA" sz="1100" b="1" dirty="0">
                        <a:effectLst/>
                        <a:latin typeface="Calibri" panose="020F0502020204030204" pitchFamily="34" charset="0"/>
                        <a:cs typeface="Calibri" panose="020F0502020204030204" pitchFamily="34" charset="0"/>
                      </a:endParaRPr>
                    </a:p>
                    <a:p>
                      <a:pPr marL="40640" algn="ctr"/>
                      <a:r>
                        <a:rPr lang="en-GB" sz="1100" b="1" dirty="0">
                          <a:effectLst/>
                          <a:latin typeface="Calibri" panose="020F0502020204030204" pitchFamily="34" charset="0"/>
                          <a:cs typeface="Calibri" panose="020F0502020204030204" pitchFamily="34" charset="0"/>
                        </a:rPr>
                        <a:t>percent</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solidFill>
                      <a:schemeClr val="bg2">
                        <a:lumMod val="60000"/>
                        <a:lumOff val="40000"/>
                      </a:schemeClr>
                    </a:solidFill>
                  </a:tcPr>
                </a:tc>
                <a:tc>
                  <a:txBody>
                    <a:bodyPr/>
                    <a:lstStyle/>
                    <a:p>
                      <a:pPr marL="40640" algn="ctr"/>
                      <a:r>
                        <a:rPr lang="en-GB" sz="1100" b="1" dirty="0">
                          <a:effectLst/>
                          <a:latin typeface="Calibri" panose="020F0502020204030204" pitchFamily="34" charset="0"/>
                          <a:cs typeface="Calibri" panose="020F0502020204030204" pitchFamily="34" charset="0"/>
                        </a:rPr>
                        <a:t>October to February</a:t>
                      </a:r>
                      <a:endParaRPr lang="en-ZA" sz="1100" b="1" dirty="0">
                        <a:effectLst/>
                        <a:latin typeface="Calibri" panose="020F0502020204030204" pitchFamily="34" charset="0"/>
                        <a:cs typeface="Calibri" panose="020F0502020204030204" pitchFamily="34" charset="0"/>
                      </a:endParaRPr>
                    </a:p>
                    <a:p>
                      <a:pPr marL="40640" algn="ctr"/>
                      <a:r>
                        <a:rPr lang="en-GB" sz="1100" b="1" dirty="0">
                          <a:effectLst/>
                          <a:latin typeface="Calibri" panose="020F0502020204030204" pitchFamily="34" charset="0"/>
                          <a:cs typeface="Calibri" panose="020F0502020204030204" pitchFamily="34" charset="0"/>
                        </a:rPr>
                        <a:t>percent</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solidFill>
                      <a:schemeClr val="bg2">
                        <a:lumMod val="60000"/>
                        <a:lumOff val="40000"/>
                      </a:schemeClr>
                    </a:solidFill>
                  </a:tcPr>
                </a:tc>
                <a:tc>
                  <a:txBody>
                    <a:bodyPr/>
                    <a:lstStyle/>
                    <a:p>
                      <a:pPr marL="40640" algn="ctr"/>
                      <a:r>
                        <a:rPr lang="en-GB" sz="1100" b="1" dirty="0">
                          <a:effectLst/>
                          <a:latin typeface="Calibri" panose="020F0502020204030204" pitchFamily="34" charset="0"/>
                          <a:cs typeface="Calibri" panose="020F0502020204030204" pitchFamily="34" charset="0"/>
                        </a:rPr>
                        <a:t>October to April</a:t>
                      </a:r>
                      <a:endParaRPr lang="en-ZA" sz="1100" b="1" dirty="0">
                        <a:effectLst/>
                        <a:latin typeface="Calibri" panose="020F0502020204030204" pitchFamily="34" charset="0"/>
                        <a:cs typeface="Calibri" panose="020F0502020204030204" pitchFamily="34" charset="0"/>
                      </a:endParaRPr>
                    </a:p>
                    <a:p>
                      <a:pPr marL="40640" algn="ctr"/>
                      <a:r>
                        <a:rPr lang="en-GB" sz="1100" b="1" dirty="0">
                          <a:effectLst/>
                          <a:latin typeface="Calibri" panose="020F0502020204030204" pitchFamily="34" charset="0"/>
                          <a:cs typeface="Calibri" panose="020F0502020204030204" pitchFamily="34" charset="0"/>
                        </a:rPr>
                        <a:t>percent</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solidFill>
                      <a:schemeClr val="bg2">
                        <a:lumMod val="60000"/>
                        <a:lumOff val="40000"/>
                      </a:schemeClr>
                    </a:solidFill>
                  </a:tcPr>
                </a:tc>
                <a:tc>
                  <a:txBody>
                    <a:bodyPr/>
                    <a:lstStyle/>
                    <a:p>
                      <a:pPr marL="40640" algn="ctr"/>
                      <a:r>
                        <a:rPr lang="en-GB" sz="1100" b="1" dirty="0">
                          <a:effectLst/>
                          <a:latin typeface="Calibri" panose="020F0502020204030204" pitchFamily="34" charset="0"/>
                          <a:cs typeface="Calibri" panose="020F0502020204030204" pitchFamily="34" charset="0"/>
                        </a:rPr>
                        <a:t>October to June</a:t>
                      </a:r>
                      <a:endParaRPr lang="en-ZA" sz="1100" b="1" dirty="0">
                        <a:effectLst/>
                        <a:latin typeface="Calibri" panose="020F0502020204030204" pitchFamily="34" charset="0"/>
                        <a:cs typeface="Calibri" panose="020F0502020204030204" pitchFamily="34" charset="0"/>
                      </a:endParaRPr>
                    </a:p>
                    <a:p>
                      <a:pPr marL="40640" algn="ctr"/>
                      <a:r>
                        <a:rPr lang="en-GB" sz="1100" b="1" dirty="0">
                          <a:effectLst/>
                          <a:latin typeface="Calibri" panose="020F0502020204030204" pitchFamily="34" charset="0"/>
                          <a:cs typeface="Calibri" panose="020F0502020204030204" pitchFamily="34" charset="0"/>
                        </a:rPr>
                        <a:t>percent</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solidFill>
                      <a:schemeClr val="bg2">
                        <a:lumMod val="60000"/>
                        <a:lumOff val="40000"/>
                      </a:schemeClr>
                    </a:solidFill>
                  </a:tcPr>
                </a:tc>
                <a:extLst>
                  <a:ext uri="{0D108BD9-81ED-4DB2-BD59-A6C34878D82A}">
                    <a16:rowId xmlns:a16="http://schemas.microsoft.com/office/drawing/2014/main" val="2128172903"/>
                  </a:ext>
                </a:extLst>
              </a:tr>
              <a:tr h="231654">
                <a:tc>
                  <a:txBody>
                    <a:bodyPr/>
                    <a:lstStyle/>
                    <a:p>
                      <a:pPr marL="40640" algn="just"/>
                      <a:r>
                        <a:rPr lang="en-GB" sz="1100" b="1" dirty="0">
                          <a:effectLst/>
                          <a:latin typeface="Calibri" panose="020F0502020204030204" pitchFamily="34" charset="0"/>
                          <a:cs typeface="Calibri" panose="020F0502020204030204" pitchFamily="34" charset="0"/>
                        </a:rPr>
                        <a:t>2008/9</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solidFill>
                      <a:schemeClr val="bg2">
                        <a:lumMod val="60000"/>
                        <a:lumOff val="40000"/>
                      </a:schemeClr>
                    </a:solidFill>
                  </a:tcPr>
                </a:tc>
                <a:tc>
                  <a:txBody>
                    <a:bodyPr/>
                    <a:lstStyle/>
                    <a:p>
                      <a:pPr marL="40640" algn="ct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5.5</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16.9</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24.4</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25.4</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extLst>
                  <a:ext uri="{0D108BD9-81ED-4DB2-BD59-A6C34878D82A}">
                    <a16:rowId xmlns:a16="http://schemas.microsoft.com/office/drawing/2014/main" val="3491137895"/>
                  </a:ext>
                </a:extLst>
              </a:tr>
              <a:tr h="231654">
                <a:tc>
                  <a:txBody>
                    <a:bodyPr/>
                    <a:lstStyle/>
                    <a:p>
                      <a:pPr marL="40640" algn="just"/>
                      <a:r>
                        <a:rPr lang="en-GB" sz="1100" b="1" dirty="0">
                          <a:effectLst/>
                          <a:latin typeface="Calibri" panose="020F0502020204030204" pitchFamily="34" charset="0"/>
                          <a:cs typeface="Calibri" panose="020F0502020204030204" pitchFamily="34" charset="0"/>
                        </a:rPr>
                        <a:t>2009/10</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solidFill>
                      <a:schemeClr val="bg2">
                        <a:lumMod val="60000"/>
                        <a:lumOff val="40000"/>
                      </a:schemeClr>
                    </a:solidFill>
                  </a:tcPr>
                </a:tc>
                <a:tc>
                  <a:txBody>
                    <a:bodyPr/>
                    <a:lstStyle/>
                    <a:p>
                      <a:pPr marL="40640" algn="ct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14.6</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20.4</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21.2</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extLst>
                  <a:ext uri="{0D108BD9-81ED-4DB2-BD59-A6C34878D82A}">
                    <a16:rowId xmlns:a16="http://schemas.microsoft.com/office/drawing/2014/main" val="911385276"/>
                  </a:ext>
                </a:extLst>
              </a:tr>
              <a:tr h="231654">
                <a:tc>
                  <a:txBody>
                    <a:bodyPr/>
                    <a:lstStyle/>
                    <a:p>
                      <a:pPr marL="40640" algn="just"/>
                      <a:r>
                        <a:rPr lang="en-GB" sz="1100" b="1" dirty="0">
                          <a:effectLst/>
                          <a:latin typeface="Calibri" panose="020F0502020204030204" pitchFamily="34" charset="0"/>
                          <a:cs typeface="Calibri" panose="020F0502020204030204" pitchFamily="34" charset="0"/>
                        </a:rPr>
                        <a:t>2010/11</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solidFill>
                      <a:schemeClr val="bg2">
                        <a:lumMod val="60000"/>
                        <a:lumOff val="40000"/>
                      </a:schemeClr>
                    </a:solidFill>
                  </a:tcPr>
                </a:tc>
                <a:tc>
                  <a:txBody>
                    <a:bodyPr/>
                    <a:lstStyle/>
                    <a:p>
                      <a:pPr marL="40640" algn="ct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15.6</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23.4</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23.7</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extLst>
                  <a:ext uri="{0D108BD9-81ED-4DB2-BD59-A6C34878D82A}">
                    <a16:rowId xmlns:a16="http://schemas.microsoft.com/office/drawing/2014/main" val="2002830424"/>
                  </a:ext>
                </a:extLst>
              </a:tr>
              <a:tr h="231654">
                <a:tc>
                  <a:txBody>
                    <a:bodyPr/>
                    <a:lstStyle/>
                    <a:p>
                      <a:pPr marL="40640" algn="just"/>
                      <a:r>
                        <a:rPr lang="en-GB" sz="1100" b="1" dirty="0">
                          <a:effectLst/>
                          <a:latin typeface="Calibri" panose="020F0502020204030204" pitchFamily="34" charset="0"/>
                          <a:cs typeface="Calibri" panose="020F0502020204030204" pitchFamily="34" charset="0"/>
                        </a:rPr>
                        <a:t>2011/12</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solidFill>
                      <a:schemeClr val="bg2">
                        <a:lumMod val="60000"/>
                        <a:lumOff val="40000"/>
                      </a:schemeClr>
                    </a:solidFill>
                  </a:tcPr>
                </a:tc>
                <a:tc>
                  <a:txBody>
                    <a:bodyPr/>
                    <a:lstStyle/>
                    <a:p>
                      <a:pPr marL="40640" algn="ct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5.6</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14.5</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19.5</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18.2</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extLst>
                  <a:ext uri="{0D108BD9-81ED-4DB2-BD59-A6C34878D82A}">
                    <a16:rowId xmlns:a16="http://schemas.microsoft.com/office/drawing/2014/main" val="845689780"/>
                  </a:ext>
                </a:extLst>
              </a:tr>
              <a:tr h="231654">
                <a:tc>
                  <a:txBody>
                    <a:bodyPr/>
                    <a:lstStyle/>
                    <a:p>
                      <a:pPr marL="40640" algn="just"/>
                      <a:r>
                        <a:rPr lang="en-GB" sz="1100" b="1" dirty="0">
                          <a:effectLst/>
                          <a:latin typeface="Calibri" panose="020F0502020204030204" pitchFamily="34" charset="0"/>
                          <a:cs typeface="Calibri" panose="020F0502020204030204" pitchFamily="34" charset="0"/>
                        </a:rPr>
                        <a:t>2012/13</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solidFill>
                      <a:schemeClr val="bg2">
                        <a:lumMod val="60000"/>
                        <a:lumOff val="40000"/>
                      </a:schemeClr>
                    </a:solidFill>
                  </a:tcPr>
                </a:tc>
                <a:tc>
                  <a:txBody>
                    <a:bodyPr/>
                    <a:lstStyle/>
                    <a:p>
                      <a:pPr marL="40640" algn="ct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6.6</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14.9</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20.9</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20.5</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extLst>
                  <a:ext uri="{0D108BD9-81ED-4DB2-BD59-A6C34878D82A}">
                    <a16:rowId xmlns:a16="http://schemas.microsoft.com/office/drawing/2014/main" val="989485133"/>
                  </a:ext>
                </a:extLst>
              </a:tr>
              <a:tr h="231654">
                <a:tc>
                  <a:txBody>
                    <a:bodyPr/>
                    <a:lstStyle/>
                    <a:p>
                      <a:pPr marL="40640" algn="just"/>
                      <a:r>
                        <a:rPr lang="en-GB" sz="1100" b="1" dirty="0">
                          <a:effectLst/>
                          <a:latin typeface="Calibri" panose="020F0502020204030204" pitchFamily="34" charset="0"/>
                          <a:cs typeface="Calibri" panose="020F0502020204030204" pitchFamily="34" charset="0"/>
                        </a:rPr>
                        <a:t>2013/14</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solidFill>
                      <a:schemeClr val="bg2">
                        <a:lumMod val="60000"/>
                        <a:lumOff val="40000"/>
                      </a:schemeClr>
                    </a:solidFill>
                  </a:tcPr>
                </a:tc>
                <a:tc>
                  <a:txBody>
                    <a:bodyPr/>
                    <a:lstStyle/>
                    <a:p>
                      <a:pPr marL="40640" algn="ct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5.3</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18.0</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22.9</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21.8</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extLst>
                  <a:ext uri="{0D108BD9-81ED-4DB2-BD59-A6C34878D82A}">
                    <a16:rowId xmlns:a16="http://schemas.microsoft.com/office/drawing/2014/main" val="3191679781"/>
                  </a:ext>
                </a:extLst>
              </a:tr>
              <a:tr h="231654">
                <a:tc>
                  <a:txBody>
                    <a:bodyPr/>
                    <a:lstStyle/>
                    <a:p>
                      <a:pPr marL="40640" algn="just"/>
                      <a:r>
                        <a:rPr lang="en-GB" sz="1100" b="1" dirty="0">
                          <a:effectLst/>
                          <a:latin typeface="Calibri" panose="020F0502020204030204" pitchFamily="34" charset="0"/>
                          <a:cs typeface="Calibri" panose="020F0502020204030204" pitchFamily="34" charset="0"/>
                        </a:rPr>
                        <a:t>2014/15</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solidFill>
                      <a:schemeClr val="bg2">
                        <a:lumMod val="60000"/>
                        <a:lumOff val="40000"/>
                      </a:schemeClr>
                    </a:solidFill>
                  </a:tcPr>
                </a:tc>
                <a:tc>
                  <a:txBody>
                    <a:bodyPr/>
                    <a:lstStyle/>
                    <a:p>
                      <a:pPr marL="40640" algn="ct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4.2</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12.9</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17.1</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19.4</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extLst>
                  <a:ext uri="{0D108BD9-81ED-4DB2-BD59-A6C34878D82A}">
                    <a16:rowId xmlns:a16="http://schemas.microsoft.com/office/drawing/2014/main" val="30827698"/>
                  </a:ext>
                </a:extLst>
              </a:tr>
              <a:tr h="231654">
                <a:tc>
                  <a:txBody>
                    <a:bodyPr/>
                    <a:lstStyle/>
                    <a:p>
                      <a:pPr marL="40640" algn="just"/>
                      <a:r>
                        <a:rPr lang="en-GB" sz="1100" b="1" dirty="0">
                          <a:effectLst/>
                          <a:latin typeface="Calibri" panose="020F0502020204030204" pitchFamily="34" charset="0"/>
                          <a:cs typeface="Calibri" panose="020F0502020204030204" pitchFamily="34" charset="0"/>
                        </a:rPr>
                        <a:t>2015/16</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solidFill>
                      <a:schemeClr val="bg2">
                        <a:lumMod val="60000"/>
                        <a:lumOff val="40000"/>
                      </a:schemeClr>
                    </a:solidFill>
                  </a:tcPr>
                </a:tc>
                <a:tc>
                  <a:txBody>
                    <a:bodyPr/>
                    <a:lstStyle/>
                    <a:p>
                      <a:pPr marL="40640" algn="ct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7.7</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15.9</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20.5</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22.0</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extLst>
                  <a:ext uri="{0D108BD9-81ED-4DB2-BD59-A6C34878D82A}">
                    <a16:rowId xmlns:a16="http://schemas.microsoft.com/office/drawing/2014/main" val="2814517651"/>
                  </a:ext>
                </a:extLst>
              </a:tr>
              <a:tr h="231654">
                <a:tc>
                  <a:txBody>
                    <a:bodyPr/>
                    <a:lstStyle/>
                    <a:p>
                      <a:pPr marL="40640" algn="just"/>
                      <a:r>
                        <a:rPr lang="en-GB" sz="1100" b="1" dirty="0">
                          <a:effectLst/>
                          <a:latin typeface="Calibri" panose="020F0502020204030204" pitchFamily="34" charset="0"/>
                          <a:cs typeface="Calibri" panose="020F0502020204030204" pitchFamily="34" charset="0"/>
                        </a:rPr>
                        <a:t>2016/17</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solidFill>
                      <a:schemeClr val="bg2">
                        <a:lumMod val="60000"/>
                        <a:lumOff val="40000"/>
                      </a:schemeClr>
                    </a:solidFill>
                  </a:tcPr>
                </a:tc>
                <a:tc>
                  <a:txBody>
                    <a:bodyPr/>
                    <a:lstStyle/>
                    <a:p>
                      <a:pPr marL="40640" algn="ct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7.9</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17.8</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22.2</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24.9</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extLst>
                  <a:ext uri="{0D108BD9-81ED-4DB2-BD59-A6C34878D82A}">
                    <a16:rowId xmlns:a16="http://schemas.microsoft.com/office/drawing/2014/main" val="1226995258"/>
                  </a:ext>
                </a:extLst>
              </a:tr>
              <a:tr h="231654">
                <a:tc>
                  <a:txBody>
                    <a:bodyPr/>
                    <a:lstStyle/>
                    <a:p>
                      <a:pPr marL="40640" algn="just"/>
                      <a:r>
                        <a:rPr lang="en-GB" sz="1100" b="1" dirty="0">
                          <a:effectLst/>
                          <a:latin typeface="Calibri" panose="020F0502020204030204" pitchFamily="34" charset="0"/>
                          <a:cs typeface="Calibri" panose="020F0502020204030204" pitchFamily="34" charset="0"/>
                        </a:rPr>
                        <a:t>2017/18</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solidFill>
                      <a:schemeClr val="bg2">
                        <a:lumMod val="60000"/>
                        <a:lumOff val="40000"/>
                      </a:schemeClr>
                    </a:solidFill>
                  </a:tcPr>
                </a:tc>
                <a:tc>
                  <a:txBody>
                    <a:bodyPr/>
                    <a:lstStyle/>
                    <a:p>
                      <a:pPr marL="40640" algn="ct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13.8</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18.7</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23.3</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extLst>
                  <a:ext uri="{0D108BD9-81ED-4DB2-BD59-A6C34878D82A}">
                    <a16:rowId xmlns:a16="http://schemas.microsoft.com/office/drawing/2014/main" val="3612564219"/>
                  </a:ext>
                </a:extLst>
              </a:tr>
              <a:tr h="231654">
                <a:tc>
                  <a:txBody>
                    <a:bodyPr/>
                    <a:lstStyle/>
                    <a:p>
                      <a:pPr marL="40640" algn="just"/>
                      <a:r>
                        <a:rPr lang="en-GB" sz="1100" b="1" dirty="0">
                          <a:effectLst/>
                          <a:latin typeface="Calibri" panose="020F0502020204030204" pitchFamily="34" charset="0"/>
                          <a:cs typeface="Calibri" panose="020F0502020204030204" pitchFamily="34" charset="0"/>
                        </a:rPr>
                        <a:t>2018/19</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solidFill>
                      <a:schemeClr val="bg2">
                        <a:lumMod val="60000"/>
                        <a:lumOff val="40000"/>
                      </a:schemeClr>
                    </a:solidFill>
                  </a:tcPr>
                </a:tc>
                <a:tc>
                  <a:txBody>
                    <a:bodyPr/>
                    <a:lstStyle/>
                    <a:p>
                      <a:pPr marL="40640" algn="ct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5.7</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16.8</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21.9</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25.6</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extLst>
                  <a:ext uri="{0D108BD9-81ED-4DB2-BD59-A6C34878D82A}">
                    <a16:rowId xmlns:a16="http://schemas.microsoft.com/office/drawing/2014/main" val="1699336632"/>
                  </a:ext>
                </a:extLst>
              </a:tr>
              <a:tr h="231654">
                <a:tc>
                  <a:txBody>
                    <a:bodyPr/>
                    <a:lstStyle/>
                    <a:p>
                      <a:pPr marL="40640" algn="just"/>
                      <a:r>
                        <a:rPr lang="en-GB" sz="1100" b="1" dirty="0">
                          <a:effectLst/>
                          <a:latin typeface="Calibri" panose="020F0502020204030204" pitchFamily="34" charset="0"/>
                          <a:cs typeface="Calibri" panose="020F0502020204030204" pitchFamily="34" charset="0"/>
                        </a:rPr>
                        <a:t>2019/20</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solidFill>
                      <a:schemeClr val="bg2">
                        <a:lumMod val="60000"/>
                        <a:lumOff val="40000"/>
                      </a:schemeClr>
                    </a:solidFill>
                  </a:tcPr>
                </a:tc>
                <a:tc>
                  <a:txBody>
                    <a:bodyPr/>
                    <a:lstStyle/>
                    <a:p>
                      <a:pPr marL="40640" algn="ct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7.3</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17.4</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24.4</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26.2</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extLst>
                  <a:ext uri="{0D108BD9-81ED-4DB2-BD59-A6C34878D82A}">
                    <a16:rowId xmlns:a16="http://schemas.microsoft.com/office/drawing/2014/main" val="3165381073"/>
                  </a:ext>
                </a:extLst>
              </a:tr>
              <a:tr h="231654">
                <a:tc>
                  <a:txBody>
                    <a:bodyPr/>
                    <a:lstStyle/>
                    <a:p>
                      <a:pPr marL="40640" algn="just"/>
                      <a:r>
                        <a:rPr lang="en-GB" sz="1100" b="1" dirty="0">
                          <a:effectLst/>
                          <a:latin typeface="Calibri" panose="020F0502020204030204" pitchFamily="34" charset="0"/>
                          <a:cs typeface="Calibri" panose="020F0502020204030204" pitchFamily="34" charset="0"/>
                        </a:rPr>
                        <a:t>2020/21</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solidFill>
                      <a:schemeClr val="bg2">
                        <a:lumMod val="60000"/>
                        <a:lumOff val="40000"/>
                      </a:schemeClr>
                    </a:solidFill>
                  </a:tcPr>
                </a:tc>
                <a:tc>
                  <a:txBody>
                    <a:bodyPr/>
                    <a:lstStyle/>
                    <a:p>
                      <a:pPr marL="40640" algn="ct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7.8</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21.2</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24.2</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27.7</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extLst>
                  <a:ext uri="{0D108BD9-81ED-4DB2-BD59-A6C34878D82A}">
                    <a16:rowId xmlns:a16="http://schemas.microsoft.com/office/drawing/2014/main" val="2962342502"/>
                  </a:ext>
                </a:extLst>
              </a:tr>
              <a:tr h="231654">
                <a:tc>
                  <a:txBody>
                    <a:bodyPr/>
                    <a:lstStyle/>
                    <a:p>
                      <a:pPr marL="40640" algn="just"/>
                      <a:r>
                        <a:rPr lang="en-GB" sz="1100" b="1" dirty="0">
                          <a:effectLst/>
                          <a:latin typeface="Calibri" panose="020F0502020204030204" pitchFamily="34" charset="0"/>
                          <a:cs typeface="Calibri" panose="020F0502020204030204" pitchFamily="34" charset="0"/>
                        </a:rPr>
                        <a:t>2021/22</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solidFill>
                      <a:schemeClr val="bg2">
                        <a:lumMod val="60000"/>
                        <a:lumOff val="40000"/>
                      </a:schemeClr>
                    </a:solidFill>
                  </a:tcPr>
                </a:tc>
                <a:tc>
                  <a:txBody>
                    <a:bodyPr/>
                    <a:lstStyle/>
                    <a:p>
                      <a:pPr marL="40640" algn="ct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8.2</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23.0</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27.6</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30.3</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extLst>
                  <a:ext uri="{0D108BD9-81ED-4DB2-BD59-A6C34878D82A}">
                    <a16:rowId xmlns:a16="http://schemas.microsoft.com/office/drawing/2014/main" val="1936554396"/>
                  </a:ext>
                </a:extLst>
              </a:tr>
              <a:tr h="231654">
                <a:tc>
                  <a:txBody>
                    <a:bodyPr/>
                    <a:lstStyle/>
                    <a:p>
                      <a:pPr marL="40640" algn="just"/>
                      <a:r>
                        <a:rPr lang="en-GB" sz="1100" b="1" dirty="0">
                          <a:effectLst/>
                          <a:latin typeface="Calibri" panose="020F0502020204030204" pitchFamily="34" charset="0"/>
                          <a:cs typeface="Calibri" panose="020F0502020204030204" pitchFamily="34" charset="0"/>
                        </a:rPr>
                        <a:t>2022/23</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solidFill>
                      <a:schemeClr val="bg2">
                        <a:lumMod val="60000"/>
                        <a:lumOff val="40000"/>
                      </a:schemeClr>
                    </a:solidFill>
                  </a:tcPr>
                </a:tc>
                <a:tc>
                  <a:txBody>
                    <a:bodyPr/>
                    <a:lstStyle/>
                    <a:p>
                      <a:pPr marL="40640" algn="ct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11.5</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22.2</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25.2</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algn="ct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29.0</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extLst>
                  <a:ext uri="{0D108BD9-81ED-4DB2-BD59-A6C34878D82A}">
                    <a16:rowId xmlns:a16="http://schemas.microsoft.com/office/drawing/2014/main" val="2193007074"/>
                  </a:ext>
                </a:extLst>
              </a:tr>
              <a:tr h="231654">
                <a:tc>
                  <a:txBody>
                    <a:bodyPr/>
                    <a:lstStyle/>
                    <a:p>
                      <a:pPr marL="40640" algn="just"/>
                      <a:r>
                        <a:rPr lang="en-GB" sz="1100" b="1" dirty="0">
                          <a:effectLst/>
                          <a:latin typeface="Calibri" panose="020F0502020204030204" pitchFamily="34" charset="0"/>
                          <a:cs typeface="Calibri" panose="020F0502020204030204" pitchFamily="34" charset="0"/>
                        </a:rPr>
                        <a:t>2023/24</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34329" marR="34329" marT="6775" marB="0" anchor="ctr">
                    <a:solidFill>
                      <a:schemeClr val="bg2">
                        <a:lumMod val="60000"/>
                        <a:lumOff val="40000"/>
                      </a:schemeClr>
                    </a:solidFill>
                  </a:tcPr>
                </a:tc>
                <a:tc>
                  <a:txBody>
                    <a:bodyPr/>
                    <a:lstStyle/>
                    <a:p>
                      <a:pPr marL="40640" algn="ct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9.0</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20.8</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marL="40640" algn="ct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23.7</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tc>
                  <a:txBody>
                    <a:bodyPr/>
                    <a:lstStyle/>
                    <a:p>
                      <a:pPr algn="ct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27.0</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tc>
                <a:extLst>
                  <a:ext uri="{0D108BD9-81ED-4DB2-BD59-A6C34878D82A}">
                    <a16:rowId xmlns:a16="http://schemas.microsoft.com/office/drawing/2014/main" val="1248255573"/>
                  </a:ext>
                </a:extLst>
              </a:tr>
              <a:tr h="231654">
                <a:tc>
                  <a:txBody>
                    <a:bodyPr/>
                    <a:lstStyle/>
                    <a:p>
                      <a:pPr marL="40640" algn="just">
                        <a:buNone/>
                      </a:pP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2024/25</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solidFill>
                      <a:schemeClr val="bg2">
                        <a:lumMod val="60000"/>
                        <a:lumOff val="40000"/>
                      </a:schemeClr>
                    </a:solidFill>
                  </a:tcPr>
                </a:tc>
                <a:tc>
                  <a:txBody>
                    <a:bodyPr/>
                    <a:lstStyle/>
                    <a:p>
                      <a:pPr marL="40640" algn="ctr">
                        <a:buNone/>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8.7</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solidFill>
                      <a:schemeClr val="tx1">
                        <a:lumMod val="75000"/>
                      </a:schemeClr>
                    </a:solidFill>
                  </a:tcPr>
                </a:tc>
                <a:tc>
                  <a:txBody>
                    <a:bodyPr/>
                    <a:lstStyle/>
                    <a:p>
                      <a:pPr marL="40640" algn="ctr">
                        <a:buNone/>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20.6</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solidFill>
                      <a:schemeClr val="tx1">
                        <a:lumMod val="75000"/>
                      </a:schemeClr>
                    </a:solidFill>
                  </a:tcPr>
                </a:tc>
                <a:tc>
                  <a:txBody>
                    <a:bodyPr/>
                    <a:lstStyle/>
                    <a:p>
                      <a:pPr marL="40640" algn="ctr">
                        <a:buNone/>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27.1</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solidFill>
                      <a:schemeClr val="tx1">
                        <a:lumMod val="75000"/>
                      </a:schemeClr>
                    </a:solidFill>
                  </a:tcPr>
                </a:tc>
                <a:tc>
                  <a:txBody>
                    <a:bodyPr/>
                    <a:lstStyle/>
                    <a:p>
                      <a:pPr algn="ctr">
                        <a:buNone/>
                      </a:pPr>
                      <a:r>
                        <a:rPr lang="en-ZA" sz="1200" b="1" dirty="0">
                          <a:effectLst/>
                          <a:latin typeface="Calibri" panose="020F0502020204030204" pitchFamily="34" charset="0"/>
                          <a:ea typeface="Calibri" panose="020F0502020204030204" pitchFamily="34" charset="0"/>
                          <a:cs typeface="Calibri" panose="020F0502020204030204" pitchFamily="34" charset="0"/>
                        </a:rPr>
                        <a:t> 29.5 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solidFill>
                      <a:schemeClr val="tx1">
                        <a:lumMod val="75000"/>
                      </a:schemeClr>
                    </a:solidFill>
                  </a:tcPr>
                </a:tc>
                <a:extLst>
                  <a:ext uri="{0D108BD9-81ED-4DB2-BD59-A6C34878D82A}">
                    <a16:rowId xmlns:a16="http://schemas.microsoft.com/office/drawing/2014/main" val="3288998111"/>
                  </a:ext>
                </a:extLst>
              </a:tr>
              <a:tr h="231654">
                <a:tc>
                  <a:txBody>
                    <a:bodyPr/>
                    <a:lstStyle/>
                    <a:p>
                      <a:pPr marL="40640" algn="just">
                        <a:buNone/>
                      </a:pP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Average 2008/9 to 2024/25</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solidFill>
                      <a:schemeClr val="bg2">
                        <a:lumMod val="60000"/>
                        <a:lumOff val="40000"/>
                      </a:schemeClr>
                    </a:solidFill>
                  </a:tcPr>
                </a:tc>
                <a:tc>
                  <a:txBody>
                    <a:bodyPr/>
                    <a:lstStyle/>
                    <a:p>
                      <a:pPr marL="40640" algn="ctr">
                        <a:buNone/>
                      </a:pP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6.7</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solidFill>
                      <a:srgbClr val="FFFF00"/>
                    </a:solidFill>
                  </a:tcPr>
                </a:tc>
                <a:tc>
                  <a:txBody>
                    <a:bodyPr/>
                    <a:lstStyle/>
                    <a:p>
                      <a:pPr marL="40640" algn="ctr">
                        <a:buNone/>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17.5</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solidFill>
                      <a:srgbClr val="FFFF00"/>
                    </a:solidFill>
                  </a:tcPr>
                </a:tc>
                <a:tc>
                  <a:txBody>
                    <a:bodyPr/>
                    <a:lstStyle/>
                    <a:p>
                      <a:pPr marL="40640" algn="ctr">
                        <a:buNone/>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22.6</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solidFill>
                      <a:srgbClr val="FFFF00"/>
                    </a:solidFill>
                  </a:tcPr>
                </a:tc>
                <a:tc>
                  <a:txBody>
                    <a:bodyPr/>
                    <a:lstStyle/>
                    <a:p>
                      <a:pPr marL="40640" algn="ctr">
                        <a:buNone/>
                      </a:pP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24.1</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48260" marR="48260" marT="9525" marB="0" anchor="ctr">
                    <a:solidFill>
                      <a:srgbClr val="FFFF00"/>
                    </a:solidFill>
                  </a:tcPr>
                </a:tc>
                <a:extLst>
                  <a:ext uri="{0D108BD9-81ED-4DB2-BD59-A6C34878D82A}">
                    <a16:rowId xmlns:a16="http://schemas.microsoft.com/office/drawing/2014/main" val="1396273292"/>
                  </a:ext>
                </a:extLst>
              </a:tr>
            </a:tbl>
          </a:graphicData>
        </a:graphic>
      </p:graphicFrame>
    </p:spTree>
    <p:extLst>
      <p:ext uri="{BB962C8B-B14F-4D97-AF65-F5344CB8AC3E}">
        <p14:creationId xmlns:p14="http://schemas.microsoft.com/office/powerpoint/2010/main" val="4263975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03241" y="6284866"/>
            <a:ext cx="8614796" cy="507831"/>
          </a:xfrm>
          <a:prstGeom prst="rect">
            <a:avLst/>
          </a:prstGeom>
          <a:noFill/>
          <a:ln>
            <a:noFill/>
          </a:ln>
        </p:spPr>
        <p:txBody>
          <a:bodyPr wrap="square" anchor="ctr">
            <a:spAutoFit/>
          </a:bodyPr>
          <a:lstStyle/>
          <a:p>
            <a:r>
              <a:rPr lang="en-GB" sz="900" b="1" i="1" dirty="0">
                <a:latin typeface="Calibri" pitchFamily="34" charset="0"/>
              </a:rPr>
              <a:t>Table prepared by the Office of SAMPRO on the basis of information obtained from MILK SA. The information in respect of 2008 to 2025, is in respect of the total unprocessed milk purchased by all registered milk buyers declared in terms of Regulation 1652 of the Marketing of Agricultural Products Act and previous similar regulations.</a:t>
            </a:r>
          </a:p>
          <a:p>
            <a:r>
              <a:rPr lang="en-GB" sz="900" b="1" i="1" dirty="0">
                <a:latin typeface="Calibri" pitchFamily="34" charset="0"/>
              </a:rPr>
              <a:t>July to August and September are estimated figures.</a:t>
            </a: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35664" y="354780"/>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Table 13</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25963" y="693334"/>
            <a:ext cx="8892074"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noFill/>
                </a:ln>
                <a:solidFill>
                  <a:schemeClr val="tx1"/>
                </a:solidFill>
                <a:effectLst>
                  <a:innerShdw blurRad="69850" dist="43180" dir="5400000">
                    <a:srgbClr val="000000">
                      <a:alpha val="65000"/>
                    </a:srgbClr>
                  </a:innerShdw>
                </a:effectLst>
                <a:latin typeface="Calibri" pitchFamily="34" charset="0"/>
                <a:cs typeface="Calibri" pitchFamily="34" charset="0"/>
              </a:rPr>
              <a:t>INCREASE IN THE MASS OF MONTHLY UNPROCESSED MILK PURCHASES IN SOUTH AFRICA, FROM </a:t>
            </a:r>
          </a:p>
          <a:p>
            <a:r>
              <a:rPr lang="en-GB" sz="1600" b="1" dirty="0">
                <a:ln w="1905">
                  <a:noFill/>
                </a:ln>
                <a:solidFill>
                  <a:schemeClr val="tx1"/>
                </a:solidFill>
                <a:effectLst>
                  <a:innerShdw blurRad="69850" dist="43180" dir="5400000">
                    <a:srgbClr val="000000">
                      <a:alpha val="65000"/>
                    </a:srgbClr>
                  </a:innerShdw>
                </a:effectLst>
                <a:latin typeface="Calibri" pitchFamily="34" charset="0"/>
                <a:cs typeface="Calibri" pitchFamily="34" charset="0"/>
              </a:rPr>
              <a:t>JULY TO AUGUST, JULY TO SEPTEMBER AND JULY TO OCTOBER IN EACH OF THE YEARS 2008 TO 2025</a:t>
            </a:r>
          </a:p>
        </p:txBody>
      </p:sp>
      <p:sp>
        <p:nvSpPr>
          <p:cNvPr id="3" name="Slide Number Placeholder 2">
            <a:extLst>
              <a:ext uri="{FF2B5EF4-FFF2-40B4-BE49-F238E27FC236}">
                <a16:creationId xmlns:a16="http://schemas.microsoft.com/office/drawing/2014/main" id="{EA443006-C703-1C7F-A587-CD729ABE5041}"/>
              </a:ext>
            </a:extLst>
          </p:cNvPr>
          <p:cNvSpPr>
            <a:spLocks noGrp="1"/>
          </p:cNvSpPr>
          <p:nvPr>
            <p:ph type="sldNum" sz="quarter" idx="12"/>
          </p:nvPr>
        </p:nvSpPr>
        <p:spPr>
          <a:xfrm>
            <a:off x="8426351" y="5563821"/>
            <a:ext cx="628813" cy="767687"/>
          </a:xfrm>
        </p:spPr>
        <p:txBody>
          <a:bodyPr/>
          <a:lstStyle/>
          <a:p>
            <a:fld id="{73B850FF-6169-4056-8077-06FFA93A5366}" type="slidenum">
              <a:rPr lang="en-US" smtClean="0">
                <a:solidFill>
                  <a:schemeClr val="tx1"/>
                </a:solidFill>
              </a:rPr>
              <a:t>32</a:t>
            </a:fld>
            <a:endParaRPr lang="en-US" dirty="0">
              <a:solidFill>
                <a:schemeClr val="tx1"/>
              </a:solidFill>
            </a:endParaRPr>
          </a:p>
        </p:txBody>
      </p:sp>
      <p:graphicFrame>
        <p:nvGraphicFramePr>
          <p:cNvPr id="5" name="Table 4">
            <a:extLst>
              <a:ext uri="{FF2B5EF4-FFF2-40B4-BE49-F238E27FC236}">
                <a16:creationId xmlns:a16="http://schemas.microsoft.com/office/drawing/2014/main" id="{A14A6F24-334D-46AC-E213-901797B509C5}"/>
              </a:ext>
            </a:extLst>
          </p:cNvPr>
          <p:cNvGraphicFramePr>
            <a:graphicFrameLocks noGrp="1"/>
          </p:cNvGraphicFramePr>
          <p:nvPr>
            <p:extLst>
              <p:ext uri="{D42A27DB-BD31-4B8C-83A1-F6EECF244321}">
                <p14:modId xmlns:p14="http://schemas.microsoft.com/office/powerpoint/2010/main" val="1282850534"/>
              </p:ext>
            </p:extLst>
          </p:nvPr>
        </p:nvGraphicFramePr>
        <p:xfrm>
          <a:off x="792000" y="1255502"/>
          <a:ext cx="7559999" cy="5076006"/>
        </p:xfrm>
        <a:graphic>
          <a:graphicData uri="http://schemas.openxmlformats.org/drawingml/2006/table">
            <a:tbl>
              <a:tblPr firstRow="1" bandRow="1">
                <a:tableStyleId>{D7AC3CCA-C797-4891-BE02-D94E43425B78}</a:tableStyleId>
              </a:tblPr>
              <a:tblGrid>
                <a:gridCol w="1889807">
                  <a:extLst>
                    <a:ext uri="{9D8B030D-6E8A-4147-A177-3AD203B41FA5}">
                      <a16:colId xmlns:a16="http://schemas.microsoft.com/office/drawing/2014/main" val="3127663808"/>
                    </a:ext>
                  </a:extLst>
                </a:gridCol>
                <a:gridCol w="1889807">
                  <a:extLst>
                    <a:ext uri="{9D8B030D-6E8A-4147-A177-3AD203B41FA5}">
                      <a16:colId xmlns:a16="http://schemas.microsoft.com/office/drawing/2014/main" val="2042648361"/>
                    </a:ext>
                  </a:extLst>
                </a:gridCol>
                <a:gridCol w="1889807">
                  <a:extLst>
                    <a:ext uri="{9D8B030D-6E8A-4147-A177-3AD203B41FA5}">
                      <a16:colId xmlns:a16="http://schemas.microsoft.com/office/drawing/2014/main" val="2756692884"/>
                    </a:ext>
                  </a:extLst>
                </a:gridCol>
                <a:gridCol w="1890578">
                  <a:extLst>
                    <a:ext uri="{9D8B030D-6E8A-4147-A177-3AD203B41FA5}">
                      <a16:colId xmlns:a16="http://schemas.microsoft.com/office/drawing/2014/main" val="2748037006"/>
                    </a:ext>
                  </a:extLst>
                </a:gridCol>
              </a:tblGrid>
              <a:tr h="403868">
                <a:tc>
                  <a:txBody>
                    <a:bodyPr/>
                    <a:lstStyle/>
                    <a:p>
                      <a:r>
                        <a:rPr lang="en-GB" sz="1100" b="1" dirty="0">
                          <a:effectLst/>
                          <a:latin typeface="Calibri" panose="020F0502020204030204" pitchFamily="34" charset="0"/>
                          <a:cs typeface="Calibri" panose="020F0502020204030204" pitchFamily="34" charset="0"/>
                        </a:rPr>
                        <a:t>Year</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40242" marR="40242" marT="0" marB="0" anchor="ctr">
                    <a:solidFill>
                      <a:schemeClr val="bg2">
                        <a:lumMod val="60000"/>
                        <a:lumOff val="40000"/>
                      </a:schemeClr>
                    </a:solidFill>
                  </a:tcPr>
                </a:tc>
                <a:tc>
                  <a:txBody>
                    <a:bodyPr/>
                    <a:lstStyle/>
                    <a:p>
                      <a:pPr algn="ctr"/>
                      <a:r>
                        <a:rPr lang="en-GB" sz="1100" b="1" dirty="0">
                          <a:effectLst/>
                          <a:latin typeface="Calibri" panose="020F0502020204030204" pitchFamily="34" charset="0"/>
                          <a:cs typeface="Calibri" panose="020F0502020204030204" pitchFamily="34" charset="0"/>
                        </a:rPr>
                        <a:t>July to August</a:t>
                      </a:r>
                      <a:endParaRPr lang="en-ZA" sz="1050" b="1" dirty="0">
                        <a:effectLst/>
                        <a:latin typeface="Calibri" panose="020F0502020204030204" pitchFamily="34" charset="0"/>
                        <a:cs typeface="Calibri" panose="020F0502020204030204" pitchFamily="34" charset="0"/>
                      </a:endParaRPr>
                    </a:p>
                    <a:p>
                      <a:pPr algn="ctr"/>
                      <a:r>
                        <a:rPr lang="en-GB" sz="1100" b="1" dirty="0">
                          <a:effectLst/>
                          <a:latin typeface="Calibri" panose="020F0502020204030204" pitchFamily="34" charset="0"/>
                          <a:cs typeface="Calibri" panose="020F0502020204030204" pitchFamily="34" charset="0"/>
                        </a:rPr>
                        <a:t>Percent</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40242" marR="40242" marT="0" marB="0" anchor="ctr">
                    <a:solidFill>
                      <a:schemeClr val="bg2">
                        <a:lumMod val="60000"/>
                        <a:lumOff val="40000"/>
                      </a:schemeClr>
                    </a:solidFill>
                  </a:tcPr>
                </a:tc>
                <a:tc>
                  <a:txBody>
                    <a:bodyPr/>
                    <a:lstStyle/>
                    <a:p>
                      <a:pPr algn="ctr"/>
                      <a:r>
                        <a:rPr lang="en-GB" sz="1100" b="1" dirty="0">
                          <a:effectLst/>
                          <a:latin typeface="Calibri" panose="020F0502020204030204" pitchFamily="34" charset="0"/>
                          <a:cs typeface="Calibri" panose="020F0502020204030204" pitchFamily="34" charset="0"/>
                        </a:rPr>
                        <a:t>July to September</a:t>
                      </a:r>
                      <a:endParaRPr lang="en-ZA" sz="1050" b="1" dirty="0">
                        <a:effectLst/>
                        <a:latin typeface="Calibri" panose="020F0502020204030204" pitchFamily="34" charset="0"/>
                        <a:cs typeface="Calibri" panose="020F0502020204030204" pitchFamily="34" charset="0"/>
                      </a:endParaRPr>
                    </a:p>
                    <a:p>
                      <a:pPr algn="ctr"/>
                      <a:r>
                        <a:rPr lang="en-GB" sz="1100" b="1" dirty="0">
                          <a:effectLst/>
                          <a:latin typeface="Calibri" panose="020F0502020204030204" pitchFamily="34" charset="0"/>
                          <a:cs typeface="Calibri" panose="020F0502020204030204" pitchFamily="34" charset="0"/>
                        </a:rPr>
                        <a:t>Percent</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40242" marR="40242" marT="0" marB="0" anchor="ctr">
                    <a:solidFill>
                      <a:schemeClr val="bg2">
                        <a:lumMod val="60000"/>
                        <a:lumOff val="40000"/>
                      </a:schemeClr>
                    </a:solidFill>
                  </a:tcPr>
                </a:tc>
                <a:tc>
                  <a:txBody>
                    <a:bodyPr/>
                    <a:lstStyle/>
                    <a:p>
                      <a:pPr algn="ctr"/>
                      <a:r>
                        <a:rPr lang="en-GB" sz="1100" b="1" dirty="0">
                          <a:effectLst/>
                          <a:latin typeface="Calibri" panose="020F0502020204030204" pitchFamily="34" charset="0"/>
                          <a:cs typeface="Calibri" panose="020F0502020204030204" pitchFamily="34" charset="0"/>
                        </a:rPr>
                        <a:t>July to October</a:t>
                      </a:r>
                      <a:endParaRPr lang="en-ZA" sz="1050" b="1" dirty="0">
                        <a:effectLst/>
                        <a:latin typeface="Calibri" panose="020F0502020204030204" pitchFamily="34" charset="0"/>
                        <a:cs typeface="Calibri" panose="020F0502020204030204" pitchFamily="34" charset="0"/>
                      </a:endParaRPr>
                    </a:p>
                    <a:p>
                      <a:pPr algn="ctr"/>
                      <a:r>
                        <a:rPr lang="en-GB" sz="1100" b="1" dirty="0">
                          <a:effectLst/>
                          <a:latin typeface="Calibri" panose="020F0502020204030204" pitchFamily="34" charset="0"/>
                          <a:cs typeface="Calibri" panose="020F0502020204030204" pitchFamily="34" charset="0"/>
                        </a:rPr>
                        <a:t>Percent</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40242" marR="40242" marT="0" marB="0" anchor="ctr">
                    <a:solidFill>
                      <a:schemeClr val="bg2">
                        <a:lumMod val="60000"/>
                        <a:lumOff val="40000"/>
                      </a:schemeClr>
                    </a:solidFill>
                  </a:tcPr>
                </a:tc>
                <a:extLst>
                  <a:ext uri="{0D108BD9-81ED-4DB2-BD59-A6C34878D82A}">
                    <a16:rowId xmlns:a16="http://schemas.microsoft.com/office/drawing/2014/main" val="3862988354"/>
                  </a:ext>
                </a:extLst>
              </a:tr>
              <a:tr h="245902">
                <a:tc>
                  <a:txBody>
                    <a:bodyPr/>
                    <a:lstStyle/>
                    <a:p>
                      <a:r>
                        <a:rPr lang="en-GB" sz="1100" b="1" dirty="0">
                          <a:effectLst/>
                          <a:latin typeface="Calibri" panose="020F0502020204030204" pitchFamily="34" charset="0"/>
                          <a:cs typeface="Calibri" panose="020F0502020204030204" pitchFamily="34" charset="0"/>
                        </a:rPr>
                        <a:t>2008</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40242" marR="40242" marT="0" marB="0" anchor="ctr">
                    <a:solidFill>
                      <a:schemeClr val="bg2">
                        <a:lumMod val="60000"/>
                        <a:lumOff val="40000"/>
                      </a:schemeClr>
                    </a:solidFill>
                  </a:tcPr>
                </a:tc>
                <a:tc>
                  <a:txBody>
                    <a:bodyPr/>
                    <a:lstStyle/>
                    <a:p>
                      <a:pPr algn="ctr"/>
                      <a:r>
                        <a:rPr lang="en-GB"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10.8</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22.2</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24.6</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702346433"/>
                  </a:ext>
                </a:extLst>
              </a:tr>
              <a:tr h="245902">
                <a:tc>
                  <a:txBody>
                    <a:bodyPr/>
                    <a:lstStyle/>
                    <a:p>
                      <a:r>
                        <a:rPr lang="en-GB" sz="1100" b="1" dirty="0">
                          <a:effectLst/>
                          <a:latin typeface="Calibri" panose="020F0502020204030204" pitchFamily="34" charset="0"/>
                          <a:cs typeface="Calibri" panose="020F0502020204030204" pitchFamily="34" charset="0"/>
                        </a:rPr>
                        <a:t>2009</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40242" marR="40242" marT="0" marB="0" anchor="ctr">
                    <a:solidFill>
                      <a:schemeClr val="bg2">
                        <a:lumMod val="60000"/>
                        <a:lumOff val="40000"/>
                      </a:schemeClr>
                    </a:solidFill>
                  </a:tcPr>
                </a:tc>
                <a:tc>
                  <a:txBody>
                    <a:bodyPr/>
                    <a:lstStyle/>
                    <a:p>
                      <a:pPr algn="ctr"/>
                      <a:r>
                        <a:rPr lang="en-GB"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12.4</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24.5</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29.3</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951661234"/>
                  </a:ext>
                </a:extLst>
              </a:tr>
              <a:tr h="245902">
                <a:tc>
                  <a:txBody>
                    <a:bodyPr/>
                    <a:lstStyle/>
                    <a:p>
                      <a:r>
                        <a:rPr lang="en-GB" sz="1100" b="1" dirty="0">
                          <a:effectLst/>
                          <a:latin typeface="Calibri" panose="020F0502020204030204" pitchFamily="34" charset="0"/>
                          <a:cs typeface="Calibri" panose="020F0502020204030204" pitchFamily="34" charset="0"/>
                        </a:rPr>
                        <a:t>2010</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40242" marR="40242" marT="0" marB="0" anchor="ctr">
                    <a:solidFill>
                      <a:schemeClr val="bg2">
                        <a:lumMod val="60000"/>
                        <a:lumOff val="40000"/>
                      </a:schemeClr>
                    </a:solidFill>
                  </a:tcPr>
                </a:tc>
                <a:tc>
                  <a:txBody>
                    <a:bodyPr/>
                    <a:lstStyle/>
                    <a:p>
                      <a:pPr algn="ctr"/>
                      <a:r>
                        <a:rPr lang="en-GB"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9.7</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19.8</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24.2</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140176177"/>
                  </a:ext>
                </a:extLst>
              </a:tr>
              <a:tr h="245902">
                <a:tc>
                  <a:txBody>
                    <a:bodyPr/>
                    <a:lstStyle/>
                    <a:p>
                      <a:r>
                        <a:rPr lang="en-GB" sz="1100" b="1" dirty="0">
                          <a:effectLst/>
                          <a:latin typeface="Calibri" panose="020F0502020204030204" pitchFamily="34" charset="0"/>
                          <a:cs typeface="Calibri" panose="020F0502020204030204" pitchFamily="34" charset="0"/>
                        </a:rPr>
                        <a:t>2011</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40242" marR="40242" marT="0" marB="0" anchor="ctr">
                    <a:solidFill>
                      <a:schemeClr val="bg2">
                        <a:lumMod val="60000"/>
                        <a:lumOff val="40000"/>
                      </a:schemeClr>
                    </a:solidFill>
                  </a:tcPr>
                </a:tc>
                <a:tc>
                  <a:txBody>
                    <a:bodyPr/>
                    <a:lstStyle/>
                    <a:p>
                      <a:pPr algn="ctr"/>
                      <a:r>
                        <a:rPr lang="en-GB"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10.6</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26.3</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28.2</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030560604"/>
                  </a:ext>
                </a:extLst>
              </a:tr>
              <a:tr h="245902">
                <a:tc>
                  <a:txBody>
                    <a:bodyPr/>
                    <a:lstStyle/>
                    <a:p>
                      <a:r>
                        <a:rPr lang="en-GB" sz="1100" b="1" dirty="0">
                          <a:effectLst/>
                          <a:latin typeface="Calibri" panose="020F0502020204030204" pitchFamily="34" charset="0"/>
                          <a:cs typeface="Calibri" panose="020F0502020204030204" pitchFamily="34" charset="0"/>
                        </a:rPr>
                        <a:t>2012</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40242" marR="40242" marT="0" marB="0" anchor="ctr">
                    <a:solidFill>
                      <a:schemeClr val="bg2">
                        <a:lumMod val="60000"/>
                        <a:lumOff val="40000"/>
                      </a:schemeClr>
                    </a:solidFill>
                  </a:tcPr>
                </a:tc>
                <a:tc>
                  <a:txBody>
                    <a:bodyPr/>
                    <a:lstStyle/>
                    <a:p>
                      <a:pPr algn="ctr"/>
                      <a:r>
                        <a:rPr lang="en-GB"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10.3</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21.8</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25.6</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174188280"/>
                  </a:ext>
                </a:extLst>
              </a:tr>
              <a:tr h="245902">
                <a:tc>
                  <a:txBody>
                    <a:bodyPr/>
                    <a:lstStyle/>
                    <a:p>
                      <a:r>
                        <a:rPr lang="en-GB" sz="1100" b="1" dirty="0">
                          <a:effectLst/>
                          <a:latin typeface="Calibri" panose="020F0502020204030204" pitchFamily="34" charset="0"/>
                          <a:cs typeface="Calibri" panose="020F0502020204030204" pitchFamily="34" charset="0"/>
                        </a:rPr>
                        <a:t>2013</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40242" marR="40242" marT="0" marB="0" anchor="ctr">
                    <a:solidFill>
                      <a:schemeClr val="bg2">
                        <a:lumMod val="60000"/>
                        <a:lumOff val="40000"/>
                      </a:schemeClr>
                    </a:solidFill>
                  </a:tcPr>
                </a:tc>
                <a:tc>
                  <a:txBody>
                    <a:bodyPr/>
                    <a:lstStyle/>
                    <a:p>
                      <a:pPr algn="ctr"/>
                      <a:r>
                        <a:rPr lang="en-GB"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11.4</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23.0</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26.4</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897980191"/>
                  </a:ext>
                </a:extLst>
              </a:tr>
              <a:tr h="245902">
                <a:tc>
                  <a:txBody>
                    <a:bodyPr/>
                    <a:lstStyle/>
                    <a:p>
                      <a:r>
                        <a:rPr lang="en-GB" sz="1100" b="1" dirty="0">
                          <a:effectLst/>
                          <a:latin typeface="Calibri" panose="020F0502020204030204" pitchFamily="34" charset="0"/>
                          <a:cs typeface="Calibri" panose="020F0502020204030204" pitchFamily="34" charset="0"/>
                        </a:rPr>
                        <a:t>2014</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40242" marR="40242" marT="0" marB="0" anchor="ctr">
                    <a:solidFill>
                      <a:schemeClr val="bg2">
                        <a:lumMod val="60000"/>
                        <a:lumOff val="40000"/>
                      </a:schemeClr>
                    </a:solidFill>
                  </a:tcPr>
                </a:tc>
                <a:tc>
                  <a:txBody>
                    <a:bodyPr/>
                    <a:lstStyle/>
                    <a:p>
                      <a:pPr algn="ctr"/>
                      <a:r>
                        <a:rPr lang="en-GB"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13.0</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27.2</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32.9</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209436703"/>
                  </a:ext>
                </a:extLst>
              </a:tr>
              <a:tr h="245902">
                <a:tc>
                  <a:txBody>
                    <a:bodyPr/>
                    <a:lstStyle/>
                    <a:p>
                      <a:r>
                        <a:rPr lang="en-GB" sz="1100" b="1" dirty="0">
                          <a:effectLst/>
                          <a:latin typeface="Calibri" panose="020F0502020204030204" pitchFamily="34" charset="0"/>
                          <a:cs typeface="Calibri" panose="020F0502020204030204" pitchFamily="34" charset="0"/>
                        </a:rPr>
                        <a:t>2015</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40242" marR="40242" marT="0" marB="0" anchor="ctr">
                    <a:solidFill>
                      <a:schemeClr val="bg2">
                        <a:lumMod val="60000"/>
                        <a:lumOff val="40000"/>
                      </a:schemeClr>
                    </a:solidFill>
                  </a:tcPr>
                </a:tc>
                <a:tc>
                  <a:txBody>
                    <a:bodyPr/>
                    <a:lstStyle/>
                    <a:p>
                      <a:pPr algn="ctr"/>
                      <a:r>
                        <a:rPr lang="en-GB"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10.6</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20.7</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25.1</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941927936"/>
                  </a:ext>
                </a:extLst>
              </a:tr>
              <a:tr h="245902">
                <a:tc>
                  <a:txBody>
                    <a:bodyPr/>
                    <a:lstStyle/>
                    <a:p>
                      <a:r>
                        <a:rPr lang="en-GB" sz="1100" b="1" dirty="0">
                          <a:effectLst/>
                          <a:latin typeface="Calibri" panose="020F0502020204030204" pitchFamily="34" charset="0"/>
                          <a:cs typeface="Calibri" panose="020F0502020204030204" pitchFamily="34" charset="0"/>
                        </a:rPr>
                        <a:t>2016</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40242" marR="40242" marT="0" marB="0" anchor="ctr">
                    <a:solidFill>
                      <a:schemeClr val="bg2">
                        <a:lumMod val="60000"/>
                        <a:lumOff val="40000"/>
                      </a:schemeClr>
                    </a:solidFill>
                  </a:tcPr>
                </a:tc>
                <a:tc>
                  <a:txBody>
                    <a:bodyPr/>
                    <a:lstStyle/>
                    <a:p>
                      <a:pPr algn="ctr"/>
                      <a:r>
                        <a:rPr lang="en-GB"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12.9</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27.3</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30.8</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637085948"/>
                  </a:ext>
                </a:extLst>
              </a:tr>
              <a:tr h="245902">
                <a:tc>
                  <a:txBody>
                    <a:bodyPr/>
                    <a:lstStyle/>
                    <a:p>
                      <a:r>
                        <a:rPr lang="en-GB" sz="1100" b="1" dirty="0">
                          <a:effectLst/>
                          <a:latin typeface="Calibri" panose="020F0502020204030204" pitchFamily="34" charset="0"/>
                          <a:cs typeface="Calibri" panose="020F0502020204030204" pitchFamily="34" charset="0"/>
                        </a:rPr>
                        <a:t>2017</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40242" marR="40242" marT="0" marB="0" anchor="ctr">
                    <a:solidFill>
                      <a:schemeClr val="bg2">
                        <a:lumMod val="60000"/>
                        <a:lumOff val="40000"/>
                      </a:schemeClr>
                    </a:solidFill>
                  </a:tcPr>
                </a:tc>
                <a:tc>
                  <a:txBody>
                    <a:bodyPr/>
                    <a:lstStyle/>
                    <a:p>
                      <a:pPr algn="ctr"/>
                      <a:r>
                        <a:rPr lang="en-GB"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15.7</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28.7</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32.0</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324045658"/>
                  </a:ext>
                </a:extLst>
              </a:tr>
              <a:tr h="245902">
                <a:tc>
                  <a:txBody>
                    <a:bodyPr/>
                    <a:lstStyle/>
                    <a:p>
                      <a:r>
                        <a:rPr lang="en-GB" sz="1100" b="1" dirty="0">
                          <a:effectLst/>
                          <a:latin typeface="Calibri" panose="020F0502020204030204" pitchFamily="34" charset="0"/>
                          <a:cs typeface="Calibri" panose="020F0502020204030204" pitchFamily="34" charset="0"/>
                        </a:rPr>
                        <a:t>2018</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40242" marR="40242" marT="0" marB="0" anchor="ctr">
                    <a:solidFill>
                      <a:schemeClr val="bg2">
                        <a:lumMod val="60000"/>
                        <a:lumOff val="40000"/>
                      </a:schemeClr>
                    </a:solidFill>
                  </a:tcPr>
                </a:tc>
                <a:tc>
                  <a:txBody>
                    <a:bodyPr/>
                    <a:lstStyle/>
                    <a:p>
                      <a:pPr algn="ctr"/>
                      <a:r>
                        <a:rPr lang="en-GB"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13.6</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24.7</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29.0</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759604508"/>
                  </a:ext>
                </a:extLst>
              </a:tr>
              <a:tr h="245902">
                <a:tc>
                  <a:txBody>
                    <a:bodyPr/>
                    <a:lstStyle/>
                    <a:p>
                      <a:r>
                        <a:rPr lang="en-GB" sz="1100" b="1" dirty="0">
                          <a:effectLst/>
                          <a:latin typeface="Calibri" panose="020F0502020204030204" pitchFamily="34" charset="0"/>
                          <a:cs typeface="Calibri" panose="020F0502020204030204" pitchFamily="34" charset="0"/>
                        </a:rPr>
                        <a:t>2019 </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40242" marR="40242" marT="0" marB="0" anchor="ctr">
                    <a:solidFill>
                      <a:schemeClr val="bg2">
                        <a:lumMod val="60000"/>
                        <a:lumOff val="40000"/>
                      </a:schemeClr>
                    </a:solidFill>
                  </a:tcPr>
                </a:tc>
                <a:tc>
                  <a:txBody>
                    <a:bodyPr/>
                    <a:lstStyle/>
                    <a:p>
                      <a:pPr algn="ctr"/>
                      <a:r>
                        <a:rPr lang="en-GB"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16.0</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28.1</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30.8</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81999035"/>
                  </a:ext>
                </a:extLst>
              </a:tr>
              <a:tr h="245902">
                <a:tc>
                  <a:txBody>
                    <a:bodyPr/>
                    <a:lstStyle/>
                    <a:p>
                      <a:r>
                        <a:rPr lang="en-GB" sz="1100" b="1" dirty="0">
                          <a:effectLst/>
                          <a:latin typeface="Calibri" panose="020F0502020204030204" pitchFamily="34" charset="0"/>
                          <a:cs typeface="Calibri" panose="020F0502020204030204" pitchFamily="34" charset="0"/>
                        </a:rPr>
                        <a:t>2020</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40242" marR="40242" marT="0" marB="0" anchor="ctr">
                    <a:solidFill>
                      <a:schemeClr val="bg2">
                        <a:lumMod val="60000"/>
                        <a:lumOff val="40000"/>
                      </a:schemeClr>
                    </a:solidFill>
                  </a:tcPr>
                </a:tc>
                <a:tc>
                  <a:txBody>
                    <a:bodyPr/>
                    <a:lstStyle/>
                    <a:p>
                      <a:pPr algn="ctr"/>
                      <a:r>
                        <a:rPr lang="en-GB"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14.5</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27.2</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31.9</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956272946"/>
                  </a:ext>
                </a:extLst>
              </a:tr>
              <a:tr h="245902">
                <a:tc>
                  <a:txBody>
                    <a:bodyPr/>
                    <a:lstStyle/>
                    <a:p>
                      <a:r>
                        <a:rPr lang="en-GB" sz="1100" b="1" dirty="0">
                          <a:effectLst/>
                          <a:latin typeface="Calibri" panose="020F0502020204030204" pitchFamily="34" charset="0"/>
                          <a:cs typeface="Calibri" panose="020F0502020204030204" pitchFamily="34" charset="0"/>
                        </a:rPr>
                        <a:t>2021</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40242" marR="40242" marT="0" marB="0" anchor="ctr">
                    <a:solidFill>
                      <a:schemeClr val="bg2">
                        <a:lumMod val="60000"/>
                        <a:lumOff val="40000"/>
                      </a:schemeClr>
                    </a:solidFill>
                  </a:tcPr>
                </a:tc>
                <a:tc>
                  <a:txBody>
                    <a:bodyPr/>
                    <a:lstStyle/>
                    <a:p>
                      <a:pPr algn="ctr"/>
                      <a:r>
                        <a:rPr lang="en-US" sz="11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15.1</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30.1</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35.8</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17340746"/>
                  </a:ext>
                </a:extLst>
              </a:tr>
              <a:tr h="245902">
                <a:tc>
                  <a:txBody>
                    <a:bodyPr/>
                    <a:lstStyle/>
                    <a:p>
                      <a:r>
                        <a:rPr lang="en-GB" sz="1100" b="1" dirty="0">
                          <a:effectLst/>
                          <a:latin typeface="Calibri" panose="020F0502020204030204" pitchFamily="34" charset="0"/>
                          <a:cs typeface="Calibri" panose="020F0502020204030204" pitchFamily="34" charset="0"/>
                        </a:rPr>
                        <a:t>2022</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40242" marR="40242" marT="0" marB="0" anchor="ctr">
                    <a:solidFill>
                      <a:schemeClr val="bg2">
                        <a:lumMod val="60000"/>
                        <a:lumOff val="40000"/>
                      </a:schemeClr>
                    </a:solidFill>
                  </a:tcPr>
                </a:tc>
                <a:tc>
                  <a:txBody>
                    <a:bodyPr/>
                    <a:lstStyle/>
                    <a:p>
                      <a:pPr algn="ctr"/>
                      <a:r>
                        <a:rPr lang="en-US" sz="11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16.8</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29.3</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31.9</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545643878"/>
                  </a:ext>
                </a:extLst>
              </a:tr>
              <a:tr h="245902">
                <a:tc>
                  <a:txBody>
                    <a:bodyPr/>
                    <a:lstStyle/>
                    <a:p>
                      <a:r>
                        <a:rPr lang="en-GB" sz="1100" b="1" dirty="0">
                          <a:effectLst/>
                          <a:latin typeface="Calibri" panose="020F0502020204030204" pitchFamily="34" charset="0"/>
                          <a:cs typeface="Calibri" panose="020F0502020204030204" pitchFamily="34" charset="0"/>
                        </a:rPr>
                        <a:t>2023</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40242" marR="40242" marT="0" marB="0" anchor="ctr">
                    <a:solidFill>
                      <a:schemeClr val="bg2">
                        <a:lumMod val="60000"/>
                        <a:lumOff val="40000"/>
                      </a:schemeClr>
                    </a:solidFill>
                  </a:tcPr>
                </a:tc>
                <a:tc>
                  <a:txBody>
                    <a:bodyPr/>
                    <a:lstStyle/>
                    <a:p>
                      <a:pPr algn="ctr"/>
                      <a:r>
                        <a:rPr lang="en-US" sz="11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18.9</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32.4</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34.9</a:t>
                      </a:r>
                      <a:endParaRPr lang="en-ZA"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960028248"/>
                  </a:ext>
                </a:extLst>
              </a:tr>
              <a:tr h="245902">
                <a:tc>
                  <a:txBody>
                    <a:bodyPr/>
                    <a:lstStyle/>
                    <a:p>
                      <a:r>
                        <a:rPr lang="en-GB" sz="1100" b="1" dirty="0">
                          <a:effectLst/>
                          <a:latin typeface="Calibri" panose="020F0502020204030204" pitchFamily="34" charset="0"/>
                          <a:cs typeface="Calibri" panose="020F0502020204030204" pitchFamily="34" charset="0"/>
                        </a:rPr>
                        <a:t>2024</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40242" marR="40242" marT="0" marB="0" anchor="ctr">
                    <a:solidFill>
                      <a:schemeClr val="bg2">
                        <a:lumMod val="60000"/>
                        <a:lumOff val="40000"/>
                      </a:schemeClr>
                    </a:solidFill>
                  </a:tcP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16.9</a:t>
                      </a:r>
                      <a:endParaRPr lang="en-ZA" sz="105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32.9</a:t>
                      </a:r>
                      <a:endParaRPr lang="en-ZA" sz="105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35.0</a:t>
                      </a:r>
                      <a:endParaRPr lang="en-ZA" sz="105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570056536"/>
                  </a:ext>
                </a:extLst>
              </a:tr>
              <a:tr h="245902">
                <a:tc>
                  <a:txBody>
                    <a:bodyPr/>
                    <a:lstStyle/>
                    <a:p>
                      <a:r>
                        <a:rPr lang="en-GB" sz="1100" b="1" dirty="0">
                          <a:effectLst/>
                          <a:latin typeface="Calibri" panose="020F0502020204030204" pitchFamily="34" charset="0"/>
                          <a:cs typeface="Calibri" panose="020F0502020204030204" pitchFamily="34" charset="0"/>
                        </a:rPr>
                        <a:t>Average 2008 to 2025</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40242" marR="40242" marT="0" marB="0" anchor="ctr">
                    <a:solidFill>
                      <a:srgbClr val="FFFF00"/>
                    </a:solidFill>
                  </a:tcP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13.5</a:t>
                      </a:r>
                      <a:endParaRPr lang="en-ZA" sz="105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26.2</a:t>
                      </a:r>
                      <a:endParaRPr lang="en-ZA" sz="105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ct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30.0</a:t>
                      </a:r>
                      <a:endParaRPr lang="en-ZA" sz="105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extLst>
                  <a:ext uri="{0D108BD9-81ED-4DB2-BD59-A6C34878D82A}">
                    <a16:rowId xmlns:a16="http://schemas.microsoft.com/office/drawing/2014/main" val="957843389"/>
                  </a:ext>
                </a:extLst>
              </a:tr>
              <a:tr h="245902">
                <a:tc>
                  <a:txBody>
                    <a:bodyPr/>
                    <a:lstStyle/>
                    <a:p>
                      <a:r>
                        <a:rPr lang="en-GB" sz="1100" b="1" dirty="0">
                          <a:effectLst/>
                          <a:latin typeface="Calibri" panose="020F0502020204030204" pitchFamily="34" charset="0"/>
                          <a:cs typeface="Calibri" panose="020F0502020204030204" pitchFamily="34" charset="0"/>
                        </a:rPr>
                        <a:t>2025 (estimate)</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40242" marR="40242" marT="0" marB="0" anchor="ctr">
                    <a:solidFill>
                      <a:schemeClr val="bg2">
                        <a:lumMod val="60000"/>
                        <a:lumOff val="40000"/>
                      </a:schemeClr>
                    </a:solidFill>
                  </a:tcPr>
                </a:tc>
                <a:tc>
                  <a:txBody>
                    <a:bodyPr/>
                    <a:lstStyle/>
                    <a:p>
                      <a:pPr algn="ctr">
                        <a:buNone/>
                      </a:pP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20.4</a:t>
                      </a:r>
                      <a:endParaRPr lang="en-ZA" sz="105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ctr"/>
                      <a:r>
                        <a:rPr lang="en-GB"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35.3</a:t>
                      </a:r>
                      <a:endParaRPr lang="en-ZA"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tx1"/>
                    </a:solidFill>
                  </a:tcPr>
                </a:tc>
                <a:tc>
                  <a:txBody>
                    <a:bodyPr/>
                    <a:lstStyle/>
                    <a:p>
                      <a:pPr algn="ctr"/>
                      <a:endParaRPr lang="en-ZA" sz="105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tx1"/>
                    </a:solidFill>
                  </a:tcPr>
                </a:tc>
                <a:extLst>
                  <a:ext uri="{0D108BD9-81ED-4DB2-BD59-A6C34878D82A}">
                    <a16:rowId xmlns:a16="http://schemas.microsoft.com/office/drawing/2014/main" val="4067083950"/>
                  </a:ext>
                </a:extLst>
              </a:tr>
            </a:tbl>
          </a:graphicData>
        </a:graphic>
      </p:graphicFrame>
    </p:spTree>
    <p:extLst>
      <p:ext uri="{BB962C8B-B14F-4D97-AF65-F5344CB8AC3E}">
        <p14:creationId xmlns:p14="http://schemas.microsoft.com/office/powerpoint/2010/main" val="789681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330638" y="6451322"/>
            <a:ext cx="8485010" cy="21544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800" b="1" dirty="0">
                <a:solidFill>
                  <a:schemeClr val="tx1"/>
                </a:solidFill>
                <a:latin typeface="Calibri" pitchFamily="34" charset="0"/>
                <a:ea typeface="Calibri" pitchFamily="34" charset="0"/>
                <a:cs typeface="Arial" charset="0"/>
              </a:rPr>
              <a:t>Graph prepared by the Office of SAMPRO and is based on the information as published by Statistics SA. </a:t>
            </a: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658990" y="824698"/>
            <a:ext cx="88135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Graph 9</a:t>
            </a:r>
          </a:p>
        </p:txBody>
      </p:sp>
      <p:sp>
        <p:nvSpPr>
          <p:cNvPr id="3" name="Slide Number Placeholder 2">
            <a:extLst>
              <a:ext uri="{FF2B5EF4-FFF2-40B4-BE49-F238E27FC236}">
                <a16:creationId xmlns:a16="http://schemas.microsoft.com/office/drawing/2014/main" id="{B46641EF-112C-3CF7-F35D-ACA0F2361922}"/>
              </a:ext>
            </a:extLst>
          </p:cNvPr>
          <p:cNvSpPr>
            <a:spLocks noGrp="1"/>
          </p:cNvSpPr>
          <p:nvPr>
            <p:ph type="sldNum" sz="quarter" idx="12"/>
          </p:nvPr>
        </p:nvSpPr>
        <p:spPr>
          <a:xfrm>
            <a:off x="7956455" y="6116360"/>
            <a:ext cx="856907" cy="669925"/>
          </a:xfrm>
        </p:spPr>
        <p:txBody>
          <a:bodyPr/>
          <a:lstStyle/>
          <a:p>
            <a:fld id="{73B850FF-6169-4056-8077-06FFA93A5366}" type="slidenum">
              <a:rPr lang="en-US" smtClean="0">
                <a:solidFill>
                  <a:schemeClr val="tx1"/>
                </a:solidFill>
              </a:rPr>
              <a:t>33</a:t>
            </a:fld>
            <a:endParaRPr lang="en-US" dirty="0">
              <a:solidFill>
                <a:schemeClr val="tx1"/>
              </a:solidFill>
            </a:endParaRPr>
          </a:p>
        </p:txBody>
      </p:sp>
      <p:pic>
        <p:nvPicPr>
          <p:cNvPr id="6" name="Picture 5">
            <a:extLst>
              <a:ext uri="{FF2B5EF4-FFF2-40B4-BE49-F238E27FC236}">
                <a16:creationId xmlns:a16="http://schemas.microsoft.com/office/drawing/2014/main" id="{85F6A651-D038-A048-1E6C-C4C15BA6E594}"/>
              </a:ext>
            </a:extLst>
          </p:cNvPr>
          <p:cNvPicPr>
            <a:picLocks noChangeAspect="1"/>
          </p:cNvPicPr>
          <p:nvPr/>
        </p:nvPicPr>
        <p:blipFill>
          <a:blip r:embed="rId2"/>
          <a:stretch>
            <a:fillRect/>
          </a:stretch>
        </p:blipFill>
        <p:spPr>
          <a:xfrm>
            <a:off x="0" y="1518365"/>
            <a:ext cx="9144000" cy="3821270"/>
          </a:xfrm>
          <a:prstGeom prst="rect">
            <a:avLst/>
          </a:prstGeom>
        </p:spPr>
      </p:pic>
    </p:spTree>
    <p:extLst>
      <p:ext uri="{BB962C8B-B14F-4D97-AF65-F5344CB8AC3E}">
        <p14:creationId xmlns:p14="http://schemas.microsoft.com/office/powerpoint/2010/main" val="2283466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03241" y="6586014"/>
            <a:ext cx="8614796" cy="230832"/>
          </a:xfrm>
          <a:prstGeom prst="rect">
            <a:avLst/>
          </a:prstGeom>
          <a:noFill/>
          <a:ln>
            <a:noFill/>
          </a:ln>
        </p:spPr>
        <p:txBody>
          <a:bodyPr wrap="square" anchor="ctr">
            <a:spAutoFit/>
          </a:bodyPr>
          <a:lstStyle/>
          <a:p>
            <a:r>
              <a:rPr lang="en-GB" sz="900" b="1" i="1" dirty="0">
                <a:latin typeface="Calibri" pitchFamily="34" charset="0"/>
              </a:rPr>
              <a:t>Table prepared by the Office of SAMPRO based on information published by Statistics SA. </a:t>
            </a: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770957" y="209488"/>
            <a:ext cx="1291108" cy="58477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Table 14</a:t>
            </a:r>
          </a:p>
          <a:p>
            <a:endParaRPr lang="en-US" sz="1600" b="1" u="sng" dirty="0">
              <a:latin typeface="Calibri" pitchFamily="34" charset="0"/>
            </a:endParaRP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25963" y="542558"/>
            <a:ext cx="8892074" cy="33855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pPr marL="259854">
              <a:defRPr/>
            </a:pPr>
            <a:r>
              <a:rPr lang="en-GB" sz="1600" b="1" dirty="0">
                <a:ln w="1905"/>
                <a:solidFill>
                  <a:schemeClr val="tx1"/>
                </a:solidFill>
                <a:effectLst>
                  <a:innerShdw blurRad="69850" dist="43180" dir="5400000">
                    <a:srgbClr val="000000">
                      <a:alpha val="65000"/>
                    </a:srgbClr>
                  </a:innerShdw>
                </a:effectLst>
                <a:latin typeface="Calibri" pitchFamily="34" charset="0"/>
                <a:ea typeface="Calibri"/>
                <a:cs typeface="Times New Roman"/>
              </a:rPr>
              <a:t>MONTHLY INCREASE IN THE PRODUCER PRICE INDEX OF UNPROCESSED MILK</a:t>
            </a:r>
          </a:p>
        </p:txBody>
      </p:sp>
      <p:sp>
        <p:nvSpPr>
          <p:cNvPr id="4" name="Slide Number Placeholder 3">
            <a:extLst>
              <a:ext uri="{FF2B5EF4-FFF2-40B4-BE49-F238E27FC236}">
                <a16:creationId xmlns:a16="http://schemas.microsoft.com/office/drawing/2014/main" id="{C987B78E-2460-2D46-C15D-4786EFCF37D4}"/>
              </a:ext>
            </a:extLst>
          </p:cNvPr>
          <p:cNvSpPr>
            <a:spLocks noGrp="1"/>
          </p:cNvSpPr>
          <p:nvPr>
            <p:ph type="sldNum" sz="quarter" idx="12"/>
          </p:nvPr>
        </p:nvSpPr>
        <p:spPr>
          <a:xfrm>
            <a:off x="8268849" y="5933743"/>
            <a:ext cx="628813" cy="767687"/>
          </a:xfrm>
        </p:spPr>
        <p:txBody>
          <a:bodyPr/>
          <a:lstStyle/>
          <a:p>
            <a:fld id="{73B850FF-6169-4056-8077-06FFA93A5366}" type="slidenum">
              <a:rPr lang="en-US" smtClean="0">
                <a:solidFill>
                  <a:schemeClr val="tx1"/>
                </a:solidFill>
              </a:rPr>
              <a:t>34</a:t>
            </a:fld>
            <a:endParaRPr lang="en-US" dirty="0">
              <a:solidFill>
                <a:schemeClr val="tx1"/>
              </a:solidFill>
            </a:endParaRPr>
          </a:p>
        </p:txBody>
      </p:sp>
      <p:sp>
        <p:nvSpPr>
          <p:cNvPr id="5" name="TextBox 4">
            <a:extLst>
              <a:ext uri="{FF2B5EF4-FFF2-40B4-BE49-F238E27FC236}">
                <a16:creationId xmlns:a16="http://schemas.microsoft.com/office/drawing/2014/main" id="{C5C14B8C-DB6E-B026-28F5-6D23C4639DA0}"/>
              </a:ext>
            </a:extLst>
          </p:cNvPr>
          <p:cNvSpPr txBox="1"/>
          <p:nvPr/>
        </p:nvSpPr>
        <p:spPr>
          <a:xfrm>
            <a:off x="3211051" y="792343"/>
            <a:ext cx="2024743" cy="276999"/>
          </a:xfrm>
          <a:prstGeom prst="rect">
            <a:avLst/>
          </a:prstGeom>
          <a:noFill/>
        </p:spPr>
        <p:txBody>
          <a:bodyPr wrap="square" rtlCol="0">
            <a:spAutoFit/>
          </a:bodyPr>
          <a:lstStyle/>
          <a:p>
            <a:r>
              <a:rPr lang="en-GB" sz="1200" b="1" dirty="0"/>
              <a:t>Index: Dec 2016=100</a:t>
            </a:r>
            <a:endParaRPr lang="en-ZA" sz="1200" b="1" dirty="0"/>
          </a:p>
        </p:txBody>
      </p:sp>
      <p:graphicFrame>
        <p:nvGraphicFramePr>
          <p:cNvPr id="6" name="Table 5">
            <a:extLst>
              <a:ext uri="{FF2B5EF4-FFF2-40B4-BE49-F238E27FC236}">
                <a16:creationId xmlns:a16="http://schemas.microsoft.com/office/drawing/2014/main" id="{6F19A220-B9BE-5DD4-0DBD-0FBC077B17B6}"/>
              </a:ext>
            </a:extLst>
          </p:cNvPr>
          <p:cNvGraphicFramePr>
            <a:graphicFrameLocks noGrp="1"/>
          </p:cNvGraphicFramePr>
          <p:nvPr>
            <p:extLst>
              <p:ext uri="{D42A27DB-BD31-4B8C-83A1-F6EECF244321}">
                <p14:modId xmlns:p14="http://schemas.microsoft.com/office/powerpoint/2010/main" val="3857564363"/>
              </p:ext>
            </p:extLst>
          </p:nvPr>
        </p:nvGraphicFramePr>
        <p:xfrm>
          <a:off x="1553547" y="1044048"/>
          <a:ext cx="6036906" cy="5523149"/>
        </p:xfrm>
        <a:graphic>
          <a:graphicData uri="http://schemas.openxmlformats.org/drawingml/2006/table">
            <a:tbl>
              <a:tblPr firstRow="1" firstCol="1" bandRow="1">
                <a:tableStyleId>{5C22544A-7EE6-4342-B048-85BDC9FD1C3A}</a:tableStyleId>
              </a:tblPr>
              <a:tblGrid>
                <a:gridCol w="4527679">
                  <a:extLst>
                    <a:ext uri="{9D8B030D-6E8A-4147-A177-3AD203B41FA5}">
                      <a16:colId xmlns:a16="http://schemas.microsoft.com/office/drawing/2014/main" val="3062607188"/>
                    </a:ext>
                  </a:extLst>
                </a:gridCol>
                <a:gridCol w="1509227">
                  <a:extLst>
                    <a:ext uri="{9D8B030D-6E8A-4147-A177-3AD203B41FA5}">
                      <a16:colId xmlns:a16="http://schemas.microsoft.com/office/drawing/2014/main" val="2314005432"/>
                    </a:ext>
                  </a:extLst>
                </a:gridCol>
              </a:tblGrid>
              <a:tr h="242489">
                <a:tc gridSpan="2">
                  <a:txBody>
                    <a:bodyPr/>
                    <a:lstStyle/>
                    <a:p>
                      <a:pPr algn="ctr">
                        <a:buNone/>
                      </a:pPr>
                      <a:r>
                        <a:rPr lang="en-GB" sz="1000" b="1" dirty="0">
                          <a:solidFill>
                            <a:schemeClr val="tx1"/>
                          </a:solidFill>
                          <a:effectLst/>
                          <a:latin typeface="Calibri" panose="020F0502020204030204" pitchFamily="34" charset="0"/>
                          <a:cs typeface="Calibri" panose="020F0502020204030204" pitchFamily="34" charset="0"/>
                        </a:rPr>
                        <a:t> Percentage increase</a:t>
                      </a:r>
                      <a:endParaRPr lang="en-ZA" sz="900" b="1" dirty="0">
                        <a:solidFill>
                          <a:schemeClr val="tx1"/>
                        </a:solidFill>
                        <a:effectLst/>
                        <a:latin typeface="Calibri" panose="020F0502020204030204" pitchFamily="34" charset="0"/>
                        <a:cs typeface="Calibri" panose="020F0502020204030204" pitchFamily="34" charset="0"/>
                      </a:endParaRPr>
                    </a:p>
                  </a:txBody>
                  <a:tcPr marL="34066" marR="34066" marT="0" marB="0" anchor="ctr"/>
                </a:tc>
                <a:tc hMerge="1">
                  <a:txBody>
                    <a:bodyPr/>
                    <a:lstStyle/>
                    <a:p>
                      <a:endParaRPr dirty="0"/>
                    </a:p>
                  </a:txBody>
                  <a:tcPr marL="34066" marR="34066" marT="0" marB="0"/>
                </a:tc>
                <a:extLst>
                  <a:ext uri="{0D108BD9-81ED-4DB2-BD59-A6C34878D82A}">
                    <a16:rowId xmlns:a16="http://schemas.microsoft.com/office/drawing/2014/main" val="352687999"/>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January 2023 relative to December 2022 </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US" sz="105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2.29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976552930"/>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February 2023 relative to January 2023</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US" sz="105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4.48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291006734"/>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March 2023 relative to February 2023 </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US" sz="105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5.81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320565857"/>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April 2023 relative to March 2023 </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US" sz="105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2.16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931883462"/>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May 2023 relative to April 2023</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US" sz="105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-0.38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850546230"/>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June 2023 relative to May 2023</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US" sz="105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1.09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413930853"/>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July 2023 relative to June 2023</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US" sz="105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-0.76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094968284"/>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August 2023 relative to July 2023</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US" sz="105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-3.01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241139106"/>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September 2023 relative to August 2023</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US" sz="105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-1.25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096564716"/>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October 2023 relative to September 2023</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US" sz="105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0.87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969204098"/>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November 2023 relative to October 2023</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US" sz="105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-0.20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338858460"/>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December 2023 relative to November 2023 </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US" sz="105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0.33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887987973"/>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January 2024 relative to December 2023 </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US" sz="105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1.32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912392005"/>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February 2024 relative to January 2024</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US" sz="105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0.39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973342812"/>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March 2024 relative to February 2024 </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US" sz="105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1.76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561136947"/>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April 2024 relative to March 2024 </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US" sz="105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3.13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22237019"/>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May 2024 relative to April 2024</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US" sz="105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-1.24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469430271"/>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June 2024 relative to May 2024</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US" sz="105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0.00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174591874"/>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July 2024 relative to June 2024</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US" sz="105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-0.75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367753986"/>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August 2024 relative to July 2024</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US" sz="105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-6.01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18640304"/>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September 2024 relative to August 2024</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US" sz="105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-0.54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435114963"/>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October 2024 relative to September 2024</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US" sz="105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0.34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028508396"/>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November 2024 relative to October 2024</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US" sz="105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-2.76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524407288"/>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December 2024 relative to November 2024 </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US" sz="105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-0.42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879819068"/>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January 2025 relative to December 2024 </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US" sz="105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0.84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860346874"/>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February 2025 relative to January 2025</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US" sz="105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1.04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109828945"/>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March 2025 relative to February 2025 </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US" sz="105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3.00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977526177"/>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April 2025 relative to March 2025 </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US" sz="105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0.80</a:t>
                      </a:r>
                      <a:endParaRPr lang="en-ZA"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786399315"/>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May 2025 relative to April 2025 </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GB" sz="1050" b="1" dirty="0">
                          <a:effectLst/>
                          <a:latin typeface="Calibri" panose="020F0502020204030204" pitchFamily="34" charset="0"/>
                          <a:ea typeface="Calibri" panose="020F0502020204030204" pitchFamily="34" charset="0"/>
                          <a:cs typeface="Calibri" panose="020F0502020204030204" pitchFamily="34" charset="0"/>
                        </a:rPr>
                        <a:t>3.29</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703944326"/>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June 2025 relative to May 2025 </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US" sz="105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0.19 </a:t>
                      </a:r>
                      <a:endParaRPr lang="en-ZA"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31535981"/>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July 2025 relative to June 2025 </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US" sz="105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-0.96</a:t>
                      </a:r>
                      <a:endParaRPr lang="en-ZA" sz="105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639454949"/>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August 2025 relative to July 2025 </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GB" sz="105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-2.04</a:t>
                      </a:r>
                      <a:endParaRPr lang="en-ZA" sz="105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08233504"/>
                  </a:ext>
                </a:extLst>
              </a:tr>
              <a:tr h="155282">
                <a:tc>
                  <a:txBody>
                    <a:bodyPr/>
                    <a:lstStyle/>
                    <a:p>
                      <a:pPr algn="just">
                        <a:buNone/>
                      </a:pPr>
                      <a:r>
                        <a:rPr lang="en-GB"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September 2025 relative to August 2025 </a:t>
                      </a:r>
                      <a:endParaRPr lang="en-ZA"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441960" algn="r">
                        <a:buNone/>
                      </a:pPr>
                      <a:r>
                        <a:rPr lang="en-GB" sz="105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-2.97</a:t>
                      </a:r>
                      <a:endParaRPr lang="en-ZA" sz="105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986741068"/>
                  </a:ext>
                </a:extLst>
              </a:tr>
            </a:tbl>
          </a:graphicData>
        </a:graphic>
      </p:graphicFrame>
    </p:spTree>
    <p:extLst>
      <p:ext uri="{BB962C8B-B14F-4D97-AF65-F5344CB8AC3E}">
        <p14:creationId xmlns:p14="http://schemas.microsoft.com/office/powerpoint/2010/main" val="4159038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02097" y="6467470"/>
            <a:ext cx="8614796" cy="230832"/>
          </a:xfrm>
          <a:prstGeom prst="rect">
            <a:avLst/>
          </a:prstGeom>
          <a:noFill/>
          <a:ln>
            <a:noFill/>
          </a:ln>
        </p:spPr>
        <p:txBody>
          <a:bodyPr wrap="square" anchor="ctr">
            <a:spAutoFit/>
          </a:bodyPr>
          <a:lstStyle/>
          <a:p>
            <a:r>
              <a:rPr lang="en-GB" sz="900" b="1" i="1" dirty="0">
                <a:latin typeface="Calibri" pitchFamily="34" charset="0"/>
              </a:rPr>
              <a:t>Table prepared by the Office of SAMPRO based on information published by Statistics SA. </a:t>
            </a: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58990" y="610088"/>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Table 15</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24819" y="797248"/>
            <a:ext cx="8892074" cy="830997"/>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pPr marL="259854">
              <a:defRPr/>
            </a:pPr>
            <a:endParaRPr lang="en-GB" sz="1600" b="1" dirty="0">
              <a:ln w="1905"/>
              <a:solidFill>
                <a:schemeClr val="tx1"/>
              </a:solidFill>
              <a:effectLst>
                <a:innerShdw blurRad="69850" dist="43180" dir="5400000">
                  <a:srgbClr val="000000">
                    <a:alpha val="65000"/>
                  </a:srgbClr>
                </a:innerShdw>
              </a:effectLst>
              <a:latin typeface="Calibri" pitchFamily="34" charset="0"/>
              <a:ea typeface="Calibri"/>
              <a:cs typeface="Times New Roman"/>
            </a:endParaRPr>
          </a:p>
          <a:p>
            <a:pPr marL="259854">
              <a:defRPr/>
            </a:pPr>
            <a:r>
              <a:rPr lang="en-GB" sz="1600" b="1" dirty="0">
                <a:ln w="1905"/>
                <a:solidFill>
                  <a:schemeClr val="tx1"/>
                </a:solidFill>
                <a:effectLst>
                  <a:innerShdw blurRad="69850" dist="43180" dir="5400000">
                    <a:srgbClr val="000000">
                      <a:alpha val="65000"/>
                    </a:srgbClr>
                  </a:innerShdw>
                </a:effectLst>
                <a:latin typeface="Calibri" pitchFamily="34" charset="0"/>
                <a:ea typeface="Calibri"/>
                <a:cs typeface="Times New Roman"/>
              </a:rPr>
              <a:t>THE DIFFERENCE BETWEEN THE HIGHEST AND LOWEST PRODUCER PRICE INDEX OF UNPROCESSED MILK IN SOUTH AFRICA IN EACH OF THE YEARS 2015 TO 2024</a:t>
            </a:r>
          </a:p>
        </p:txBody>
      </p:sp>
      <p:graphicFrame>
        <p:nvGraphicFramePr>
          <p:cNvPr id="4" name="Table 3">
            <a:extLst>
              <a:ext uri="{FF2B5EF4-FFF2-40B4-BE49-F238E27FC236}">
                <a16:creationId xmlns:a16="http://schemas.microsoft.com/office/drawing/2014/main" id="{C32D63E1-A0FE-A14E-F32A-02088A3361F5}"/>
              </a:ext>
            </a:extLst>
          </p:cNvPr>
          <p:cNvGraphicFramePr>
            <a:graphicFrameLocks noGrp="1"/>
          </p:cNvGraphicFramePr>
          <p:nvPr>
            <p:extLst>
              <p:ext uri="{D42A27DB-BD31-4B8C-83A1-F6EECF244321}">
                <p14:modId xmlns:p14="http://schemas.microsoft.com/office/powerpoint/2010/main" val="3240838771"/>
              </p:ext>
            </p:extLst>
          </p:nvPr>
        </p:nvGraphicFramePr>
        <p:xfrm>
          <a:off x="856699" y="2191911"/>
          <a:ext cx="7430602" cy="3868841"/>
        </p:xfrm>
        <a:graphic>
          <a:graphicData uri="http://schemas.openxmlformats.org/drawingml/2006/table">
            <a:tbl>
              <a:tblPr bandRow="1">
                <a:tableStyleId>{D7AC3CCA-C797-4891-BE02-D94E43425B78}</a:tableStyleId>
              </a:tblPr>
              <a:tblGrid>
                <a:gridCol w="6398943">
                  <a:extLst>
                    <a:ext uri="{9D8B030D-6E8A-4147-A177-3AD203B41FA5}">
                      <a16:colId xmlns:a16="http://schemas.microsoft.com/office/drawing/2014/main" val="20000"/>
                    </a:ext>
                  </a:extLst>
                </a:gridCol>
                <a:gridCol w="1031659">
                  <a:extLst>
                    <a:ext uri="{9D8B030D-6E8A-4147-A177-3AD203B41FA5}">
                      <a16:colId xmlns:a16="http://schemas.microsoft.com/office/drawing/2014/main" val="20001"/>
                    </a:ext>
                  </a:extLst>
                </a:gridCol>
              </a:tblGrid>
              <a:tr h="329767">
                <a:tc>
                  <a:txBody>
                    <a:bodyPr/>
                    <a:lstStyle/>
                    <a:p>
                      <a:pPr>
                        <a:lnSpc>
                          <a:spcPct val="115000"/>
                        </a:lnSpc>
                        <a:spcAft>
                          <a:spcPts val="1000"/>
                        </a:spcAft>
                      </a:pPr>
                      <a:r>
                        <a:rPr lang="en-ZA" sz="1200" b="1" dirty="0">
                          <a:solidFill>
                            <a:schemeClr val="bg1"/>
                          </a:solidFill>
                          <a:effectLst/>
                        </a:rPr>
                        <a:t>Year</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ctr">
                        <a:lnSpc>
                          <a:spcPct val="115000"/>
                        </a:lnSpc>
                        <a:spcAft>
                          <a:spcPts val="1000"/>
                        </a:spcAft>
                      </a:pPr>
                      <a:r>
                        <a:rPr lang="en-ZA" sz="1200" b="1" dirty="0">
                          <a:solidFill>
                            <a:schemeClr val="bg1"/>
                          </a:solidFill>
                          <a:effectLst/>
                        </a:rPr>
                        <a:t>Percent</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extLst>
                  <a:ext uri="{0D108BD9-81ED-4DB2-BD59-A6C34878D82A}">
                    <a16:rowId xmlns:a16="http://schemas.microsoft.com/office/drawing/2014/main" val="10000"/>
                  </a:ext>
                </a:extLst>
              </a:tr>
              <a:tr h="321734">
                <a:tc>
                  <a:txBody>
                    <a:bodyPr/>
                    <a:lstStyle/>
                    <a:p>
                      <a:pPr>
                        <a:lnSpc>
                          <a:spcPct val="115000"/>
                        </a:lnSpc>
                        <a:spcAft>
                          <a:spcPts val="1000"/>
                        </a:spcAft>
                      </a:pPr>
                      <a:r>
                        <a:rPr lang="en-ZA" sz="1200" b="1" dirty="0">
                          <a:solidFill>
                            <a:schemeClr val="bg1"/>
                          </a:solidFill>
                          <a:effectLst/>
                        </a:rPr>
                        <a:t>2015 </a:t>
                      </a:r>
                      <a:r>
                        <a:rPr lang="en-GB" sz="1200" b="1" dirty="0">
                          <a:solidFill>
                            <a:schemeClr val="bg1"/>
                          </a:solidFill>
                          <a:effectLst/>
                        </a:rPr>
                        <a:t>(Highest</a:t>
                      </a:r>
                      <a:r>
                        <a:rPr lang="en-GB" sz="1200" b="1" baseline="0" dirty="0">
                          <a:solidFill>
                            <a:schemeClr val="bg1"/>
                          </a:solidFill>
                          <a:effectLst/>
                        </a:rPr>
                        <a:t> in </a:t>
                      </a:r>
                      <a:r>
                        <a:rPr lang="en-GB" sz="1200" b="1" u="sng" baseline="0" dirty="0">
                          <a:solidFill>
                            <a:schemeClr val="bg1"/>
                          </a:solidFill>
                          <a:effectLst/>
                          <a:uFill>
                            <a:solidFill>
                              <a:srgbClr val="FF0000"/>
                            </a:solidFill>
                          </a:uFill>
                        </a:rPr>
                        <a:t>May and June</a:t>
                      </a:r>
                      <a:r>
                        <a:rPr lang="en-GB" sz="1200" b="1" baseline="0" dirty="0">
                          <a:solidFill>
                            <a:schemeClr val="bg1"/>
                          </a:solidFill>
                          <a:effectLst/>
                        </a:rPr>
                        <a:t>, Lowest in December)</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a:lnSpc>
                          <a:spcPct val="115000"/>
                        </a:lnSpc>
                        <a:spcAft>
                          <a:spcPts val="1000"/>
                        </a:spcAft>
                      </a:pPr>
                      <a:r>
                        <a:rPr lang="en-ZA" sz="1200" b="1" dirty="0">
                          <a:solidFill>
                            <a:schemeClr val="bg1"/>
                          </a:solidFill>
                          <a:effectLst/>
                        </a:rPr>
                        <a:t>18.2</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extLst>
                  <a:ext uri="{0D108BD9-81ED-4DB2-BD59-A6C34878D82A}">
                    <a16:rowId xmlns:a16="http://schemas.microsoft.com/office/drawing/2014/main" val="10008"/>
                  </a:ext>
                </a:extLst>
              </a:tr>
              <a:tr h="321734">
                <a:tc>
                  <a:txBody>
                    <a:bodyPr/>
                    <a:lstStyle/>
                    <a:p>
                      <a:pPr>
                        <a:lnSpc>
                          <a:spcPct val="115000"/>
                        </a:lnSpc>
                        <a:spcAft>
                          <a:spcPts val="1000"/>
                        </a:spcAft>
                      </a:pPr>
                      <a:r>
                        <a:rPr lang="en-ZA" sz="1200" b="1" dirty="0">
                          <a:solidFill>
                            <a:schemeClr val="bg1"/>
                          </a:solidFill>
                          <a:effectLst/>
                        </a:rPr>
                        <a:t>2016</a:t>
                      </a:r>
                      <a:r>
                        <a:rPr lang="en-ZA" sz="1200" b="1" baseline="0" dirty="0">
                          <a:solidFill>
                            <a:schemeClr val="bg1"/>
                          </a:solidFill>
                          <a:effectLst/>
                        </a:rPr>
                        <a:t> </a:t>
                      </a:r>
                      <a:r>
                        <a:rPr lang="en-GB" sz="1200" b="1" dirty="0">
                          <a:solidFill>
                            <a:schemeClr val="bg1"/>
                          </a:solidFill>
                          <a:effectLst/>
                        </a:rPr>
                        <a:t>(Highest</a:t>
                      </a:r>
                      <a:r>
                        <a:rPr lang="en-GB" sz="1200" b="1" baseline="0" dirty="0">
                          <a:solidFill>
                            <a:schemeClr val="bg1"/>
                          </a:solidFill>
                          <a:effectLst/>
                        </a:rPr>
                        <a:t> in October, Lowest in January)</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a:lnSpc>
                          <a:spcPct val="115000"/>
                        </a:lnSpc>
                        <a:spcAft>
                          <a:spcPts val="1000"/>
                        </a:spcAft>
                      </a:pPr>
                      <a:r>
                        <a:rPr lang="en-ZA" sz="1200" b="1" dirty="0">
                          <a:solidFill>
                            <a:schemeClr val="bg1"/>
                          </a:solidFill>
                          <a:effectLst/>
                        </a:rPr>
                        <a:t>22.5</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extLst>
                  <a:ext uri="{0D108BD9-81ED-4DB2-BD59-A6C34878D82A}">
                    <a16:rowId xmlns:a16="http://schemas.microsoft.com/office/drawing/2014/main" val="10009"/>
                  </a:ext>
                </a:extLst>
              </a:tr>
              <a:tr h="321734">
                <a:tc>
                  <a:txBody>
                    <a:bodyPr/>
                    <a:lstStyle/>
                    <a:p>
                      <a:pPr>
                        <a:lnSpc>
                          <a:spcPct val="115000"/>
                        </a:lnSpc>
                        <a:spcAft>
                          <a:spcPts val="1000"/>
                        </a:spcAft>
                      </a:pPr>
                      <a:r>
                        <a:rPr lang="en-ZA" sz="1200" b="1" dirty="0">
                          <a:solidFill>
                            <a:schemeClr val="bg1"/>
                          </a:solidFill>
                          <a:effectLst/>
                        </a:rPr>
                        <a:t>2017</a:t>
                      </a:r>
                      <a:r>
                        <a:rPr lang="en-ZA" sz="1200" b="1" baseline="0" dirty="0">
                          <a:solidFill>
                            <a:schemeClr val="bg1"/>
                          </a:solidFill>
                          <a:effectLst/>
                        </a:rPr>
                        <a:t> </a:t>
                      </a:r>
                      <a:r>
                        <a:rPr lang="en-GB" sz="1200" b="1" dirty="0">
                          <a:solidFill>
                            <a:schemeClr val="bg1"/>
                          </a:solidFill>
                          <a:effectLst/>
                        </a:rPr>
                        <a:t>(Highest</a:t>
                      </a:r>
                      <a:r>
                        <a:rPr lang="en-GB" sz="1200" b="1" baseline="0" dirty="0">
                          <a:solidFill>
                            <a:schemeClr val="bg1"/>
                          </a:solidFill>
                          <a:effectLst/>
                        </a:rPr>
                        <a:t> in October and November, Lowest in February)</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a:lnSpc>
                          <a:spcPct val="115000"/>
                        </a:lnSpc>
                        <a:spcAft>
                          <a:spcPts val="1000"/>
                        </a:spcAft>
                      </a:pPr>
                      <a:r>
                        <a:rPr lang="en-ZA" sz="1200" b="1" dirty="0">
                          <a:solidFill>
                            <a:schemeClr val="bg1"/>
                          </a:solidFill>
                          <a:effectLst/>
                        </a:rPr>
                        <a:t>6.5</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extLst>
                  <a:ext uri="{0D108BD9-81ED-4DB2-BD59-A6C34878D82A}">
                    <a16:rowId xmlns:a16="http://schemas.microsoft.com/office/drawing/2014/main" val="10010"/>
                  </a:ext>
                </a:extLst>
              </a:tr>
              <a:tr h="321734">
                <a:tc>
                  <a:txBody>
                    <a:bodyPr/>
                    <a:lstStyle/>
                    <a:p>
                      <a:pPr>
                        <a:lnSpc>
                          <a:spcPct val="115000"/>
                        </a:lnSpc>
                        <a:spcAft>
                          <a:spcPts val="1000"/>
                        </a:spcAft>
                      </a:pPr>
                      <a:r>
                        <a:rPr lang="en-ZA" sz="1200" b="1" dirty="0">
                          <a:solidFill>
                            <a:schemeClr val="bg1"/>
                          </a:solidFill>
                          <a:effectLst/>
                        </a:rPr>
                        <a:t>2018</a:t>
                      </a:r>
                      <a:r>
                        <a:rPr lang="en-ZA" sz="1200" b="1" baseline="0" dirty="0">
                          <a:solidFill>
                            <a:schemeClr val="bg1"/>
                          </a:solidFill>
                          <a:effectLst/>
                        </a:rPr>
                        <a:t> </a:t>
                      </a:r>
                      <a:r>
                        <a:rPr lang="en-GB" sz="1200" b="1" dirty="0">
                          <a:solidFill>
                            <a:schemeClr val="bg1"/>
                          </a:solidFill>
                          <a:effectLst/>
                        </a:rPr>
                        <a:t>(Highest</a:t>
                      </a:r>
                      <a:r>
                        <a:rPr lang="en-GB" sz="1200" b="1" baseline="0" dirty="0">
                          <a:solidFill>
                            <a:schemeClr val="bg1"/>
                          </a:solidFill>
                          <a:effectLst/>
                        </a:rPr>
                        <a:t> in </a:t>
                      </a:r>
                      <a:r>
                        <a:rPr lang="en-GB" sz="1200" b="1" u="sng" baseline="0" dirty="0">
                          <a:solidFill>
                            <a:schemeClr val="bg1"/>
                          </a:solidFill>
                          <a:effectLst/>
                          <a:uFill>
                            <a:solidFill>
                              <a:srgbClr val="FF0000"/>
                            </a:solidFill>
                          </a:uFill>
                        </a:rPr>
                        <a:t>March</a:t>
                      </a:r>
                      <a:r>
                        <a:rPr lang="en-GB" sz="1200" b="1" baseline="0" dirty="0">
                          <a:solidFill>
                            <a:schemeClr val="bg1"/>
                          </a:solidFill>
                          <a:effectLst/>
                        </a:rPr>
                        <a:t>, Lowest in December)</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a:lnSpc>
                          <a:spcPct val="115000"/>
                        </a:lnSpc>
                        <a:spcAft>
                          <a:spcPts val="1000"/>
                        </a:spcAft>
                      </a:pPr>
                      <a:r>
                        <a:rPr lang="en-ZA" sz="1200" b="1" dirty="0">
                          <a:solidFill>
                            <a:schemeClr val="bg1"/>
                          </a:solidFill>
                          <a:effectLst/>
                        </a:rPr>
                        <a:t>18.1</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extLst>
                  <a:ext uri="{0D108BD9-81ED-4DB2-BD59-A6C34878D82A}">
                    <a16:rowId xmlns:a16="http://schemas.microsoft.com/office/drawing/2014/main" val="10011"/>
                  </a:ext>
                </a:extLst>
              </a:tr>
              <a:tr h="321734">
                <a:tc>
                  <a:txBody>
                    <a:bodyPr/>
                    <a:lstStyle/>
                    <a:p>
                      <a:pPr>
                        <a:lnSpc>
                          <a:spcPct val="115000"/>
                        </a:lnSpc>
                        <a:spcAft>
                          <a:spcPts val="1000"/>
                        </a:spcAft>
                      </a:pPr>
                      <a:r>
                        <a:rPr lang="en-ZA" sz="1200" b="1" dirty="0">
                          <a:solidFill>
                            <a:schemeClr val="bg1"/>
                          </a:solidFill>
                          <a:effectLst/>
                        </a:rPr>
                        <a:t>2019</a:t>
                      </a:r>
                      <a:r>
                        <a:rPr lang="en-ZA" sz="1200" b="1" baseline="0" dirty="0">
                          <a:solidFill>
                            <a:schemeClr val="bg1"/>
                          </a:solidFill>
                          <a:effectLst/>
                        </a:rPr>
                        <a:t> </a:t>
                      </a:r>
                      <a:r>
                        <a:rPr lang="en-GB" sz="1200" b="1" dirty="0">
                          <a:solidFill>
                            <a:schemeClr val="bg1"/>
                          </a:solidFill>
                          <a:effectLst/>
                        </a:rPr>
                        <a:t>(Highest</a:t>
                      </a:r>
                      <a:r>
                        <a:rPr lang="en-GB" sz="1200" b="1" baseline="0" dirty="0">
                          <a:solidFill>
                            <a:schemeClr val="bg1"/>
                          </a:solidFill>
                          <a:effectLst/>
                        </a:rPr>
                        <a:t> in </a:t>
                      </a:r>
                      <a:r>
                        <a:rPr lang="en-GB" sz="1200" b="1" u="sng" baseline="0" dirty="0">
                          <a:solidFill>
                            <a:schemeClr val="bg1"/>
                          </a:solidFill>
                          <a:effectLst/>
                          <a:uFill>
                            <a:solidFill>
                              <a:srgbClr val="FF0000"/>
                            </a:solidFill>
                          </a:uFill>
                        </a:rPr>
                        <a:t>April</a:t>
                      </a:r>
                      <a:r>
                        <a:rPr lang="en-GB" sz="1200" b="1" baseline="0" dirty="0">
                          <a:solidFill>
                            <a:schemeClr val="bg1"/>
                          </a:solidFill>
                          <a:effectLst/>
                        </a:rPr>
                        <a:t>, Lowest in January)</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a:lnSpc>
                          <a:spcPct val="115000"/>
                        </a:lnSpc>
                        <a:spcAft>
                          <a:spcPts val="1000"/>
                        </a:spcAft>
                      </a:pPr>
                      <a:r>
                        <a:rPr lang="en-GB" sz="1200" b="1" dirty="0">
                          <a:solidFill>
                            <a:schemeClr val="bg1"/>
                          </a:solidFill>
                          <a:effectLst/>
                        </a:rPr>
                        <a:t>12.0</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extLst>
                  <a:ext uri="{0D108BD9-81ED-4DB2-BD59-A6C34878D82A}">
                    <a16:rowId xmlns:a16="http://schemas.microsoft.com/office/drawing/2014/main" val="127719226"/>
                  </a:ext>
                </a:extLst>
              </a:tr>
              <a:tr h="321734">
                <a:tc>
                  <a:txBody>
                    <a:bodyPr/>
                    <a:lstStyle/>
                    <a:p>
                      <a:pPr>
                        <a:lnSpc>
                          <a:spcPct val="115000"/>
                        </a:lnSpc>
                        <a:spcAft>
                          <a:spcPts val="1000"/>
                        </a:spcAft>
                      </a:pPr>
                      <a:r>
                        <a:rPr lang="en-ZA" sz="1200" b="1" dirty="0">
                          <a:solidFill>
                            <a:schemeClr val="bg1"/>
                          </a:solidFill>
                          <a:effectLst/>
                        </a:rPr>
                        <a:t>2020</a:t>
                      </a:r>
                      <a:r>
                        <a:rPr lang="en-ZA" sz="1200" b="1" baseline="0" dirty="0">
                          <a:solidFill>
                            <a:schemeClr val="bg1"/>
                          </a:solidFill>
                          <a:effectLst/>
                        </a:rPr>
                        <a:t> </a:t>
                      </a:r>
                      <a:r>
                        <a:rPr lang="en-GB" sz="1200" b="1" dirty="0">
                          <a:solidFill>
                            <a:schemeClr val="bg1"/>
                          </a:solidFill>
                          <a:effectLst/>
                        </a:rPr>
                        <a:t>(Highest</a:t>
                      </a:r>
                      <a:r>
                        <a:rPr lang="en-GB" sz="1200" b="1" baseline="0" dirty="0">
                          <a:solidFill>
                            <a:schemeClr val="bg1"/>
                          </a:solidFill>
                          <a:effectLst/>
                        </a:rPr>
                        <a:t> in </a:t>
                      </a:r>
                      <a:r>
                        <a:rPr lang="en-GB" sz="1200" b="1" u="none" baseline="0" dirty="0">
                          <a:solidFill>
                            <a:schemeClr val="bg1"/>
                          </a:solidFill>
                          <a:effectLst/>
                          <a:uFill>
                            <a:solidFill>
                              <a:srgbClr val="FF0000"/>
                            </a:solidFill>
                          </a:uFill>
                        </a:rPr>
                        <a:t>December</a:t>
                      </a:r>
                      <a:r>
                        <a:rPr lang="en-GB" sz="1200" b="1" baseline="0" dirty="0">
                          <a:solidFill>
                            <a:schemeClr val="bg1"/>
                          </a:solidFill>
                          <a:effectLst/>
                        </a:rPr>
                        <a:t>, Lowest in January)</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a:lnSpc>
                          <a:spcPct val="115000"/>
                        </a:lnSpc>
                        <a:spcAft>
                          <a:spcPts val="1000"/>
                        </a:spcAft>
                      </a:pPr>
                      <a:r>
                        <a:rPr lang="en-GB" sz="1200" b="1" dirty="0">
                          <a:solidFill>
                            <a:schemeClr val="bg1"/>
                          </a:solidFill>
                          <a:effectLst/>
                        </a:rPr>
                        <a:t>10.7</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extLst>
                  <a:ext uri="{0D108BD9-81ED-4DB2-BD59-A6C34878D82A}">
                    <a16:rowId xmlns:a16="http://schemas.microsoft.com/office/drawing/2014/main" val="277772826"/>
                  </a:ext>
                </a:extLst>
              </a:tr>
              <a:tr h="321734">
                <a:tc>
                  <a:txBody>
                    <a:bodyPr/>
                    <a:lstStyle/>
                    <a:p>
                      <a:pPr>
                        <a:lnSpc>
                          <a:spcPct val="115000"/>
                        </a:lnSpc>
                        <a:spcAft>
                          <a:spcPts val="1000"/>
                        </a:spcAft>
                      </a:pPr>
                      <a:r>
                        <a:rPr lang="en-ZA" sz="1200" b="1" dirty="0">
                          <a:solidFill>
                            <a:schemeClr val="bg1"/>
                          </a:solidFill>
                          <a:effectLst/>
                        </a:rPr>
                        <a:t>2021</a:t>
                      </a:r>
                      <a:r>
                        <a:rPr lang="en-ZA" sz="1200" b="1" baseline="0" dirty="0">
                          <a:solidFill>
                            <a:schemeClr val="bg1"/>
                          </a:solidFill>
                          <a:effectLst/>
                        </a:rPr>
                        <a:t> </a:t>
                      </a:r>
                      <a:r>
                        <a:rPr lang="en-GB" sz="1200" b="1" dirty="0">
                          <a:solidFill>
                            <a:schemeClr val="bg1"/>
                          </a:solidFill>
                          <a:effectLst/>
                        </a:rPr>
                        <a:t>(Highest</a:t>
                      </a:r>
                      <a:r>
                        <a:rPr lang="en-GB" sz="1200" b="1" baseline="0" dirty="0">
                          <a:solidFill>
                            <a:schemeClr val="bg1"/>
                          </a:solidFill>
                          <a:effectLst/>
                        </a:rPr>
                        <a:t> in </a:t>
                      </a:r>
                      <a:r>
                        <a:rPr lang="en-GB" sz="1200" b="1" u="sng" baseline="0" dirty="0">
                          <a:solidFill>
                            <a:schemeClr val="bg1"/>
                          </a:solidFill>
                          <a:effectLst/>
                          <a:uFill>
                            <a:solidFill>
                              <a:srgbClr val="FF0000"/>
                            </a:solidFill>
                          </a:uFill>
                        </a:rPr>
                        <a:t>June</a:t>
                      </a:r>
                      <a:r>
                        <a:rPr lang="en-GB" sz="1200" b="1" baseline="0" dirty="0">
                          <a:solidFill>
                            <a:schemeClr val="bg1"/>
                          </a:solidFill>
                          <a:effectLst/>
                        </a:rPr>
                        <a:t>, Lowest in January)</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a:lnSpc>
                          <a:spcPct val="115000"/>
                        </a:lnSpc>
                        <a:spcAft>
                          <a:spcPts val="1000"/>
                        </a:spcAft>
                      </a:pPr>
                      <a:r>
                        <a:rPr lang="en-GB" sz="1200" b="1" dirty="0">
                          <a:solidFill>
                            <a:schemeClr val="bg1"/>
                          </a:solidFill>
                          <a:effectLst/>
                        </a:rPr>
                        <a:t>12.8</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extLst>
                  <a:ext uri="{0D108BD9-81ED-4DB2-BD59-A6C34878D82A}">
                    <a16:rowId xmlns:a16="http://schemas.microsoft.com/office/drawing/2014/main" val="2824354639"/>
                  </a:ext>
                </a:extLst>
              </a:tr>
              <a:tr h="321734">
                <a:tc>
                  <a:txBody>
                    <a:bodyPr/>
                    <a:lstStyle/>
                    <a:p>
                      <a:pPr>
                        <a:lnSpc>
                          <a:spcPct val="115000"/>
                        </a:lnSpc>
                        <a:spcAft>
                          <a:spcPts val="1000"/>
                        </a:spcAft>
                      </a:pPr>
                      <a:r>
                        <a:rPr lang="en-GB" sz="1200" b="1" dirty="0">
                          <a:solidFill>
                            <a:schemeClr val="bg1"/>
                          </a:solidFill>
                          <a:effectLst/>
                        </a:rPr>
                        <a:t>2022 (Highest</a:t>
                      </a:r>
                      <a:r>
                        <a:rPr lang="en-GB" sz="1200" b="1" baseline="0" dirty="0">
                          <a:solidFill>
                            <a:schemeClr val="bg1"/>
                          </a:solidFill>
                          <a:effectLst/>
                        </a:rPr>
                        <a:t> in </a:t>
                      </a:r>
                      <a:r>
                        <a:rPr lang="en-GB" sz="1200" b="1" u="sng" baseline="0" dirty="0">
                          <a:solidFill>
                            <a:schemeClr val="bg1"/>
                          </a:solidFill>
                          <a:effectLst/>
                          <a:uFill>
                            <a:solidFill>
                              <a:srgbClr val="FF0000"/>
                            </a:solidFill>
                          </a:uFill>
                        </a:rPr>
                        <a:t>December</a:t>
                      </a:r>
                      <a:r>
                        <a:rPr lang="en-GB" sz="1200" b="1" baseline="0" dirty="0">
                          <a:solidFill>
                            <a:schemeClr val="bg1"/>
                          </a:solidFill>
                          <a:effectLst/>
                        </a:rPr>
                        <a:t>, Lowest in January)</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a:lnSpc>
                          <a:spcPct val="115000"/>
                        </a:lnSpc>
                        <a:spcAft>
                          <a:spcPts val="1000"/>
                        </a:spcAft>
                      </a:pPr>
                      <a:r>
                        <a:rPr lang="en-GB" sz="1200" b="1" dirty="0">
                          <a:solidFill>
                            <a:schemeClr val="bg1"/>
                          </a:solidFill>
                          <a:effectLst/>
                        </a:rPr>
                        <a:t>12.2</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extLst>
                  <a:ext uri="{0D108BD9-81ED-4DB2-BD59-A6C34878D82A}">
                    <a16:rowId xmlns:a16="http://schemas.microsoft.com/office/drawing/2014/main" val="1689083582"/>
                  </a:ext>
                </a:extLst>
              </a:tr>
              <a:tr h="321734">
                <a:tc>
                  <a:txBody>
                    <a:bodyPr/>
                    <a:lstStyle/>
                    <a:p>
                      <a:pPr>
                        <a:lnSpc>
                          <a:spcPct val="115000"/>
                        </a:lnSpc>
                        <a:spcAft>
                          <a:spcPts val="1000"/>
                        </a:spcAft>
                      </a:pPr>
                      <a:r>
                        <a:rPr lang="en-GB" sz="1200" b="1" dirty="0">
                          <a:solidFill>
                            <a:schemeClr val="bg1"/>
                          </a:solidFill>
                          <a:effectLst/>
                        </a:rPr>
                        <a:t>2023 (Highest</a:t>
                      </a:r>
                      <a:r>
                        <a:rPr lang="en-GB" sz="1200" b="1" baseline="0" dirty="0">
                          <a:solidFill>
                            <a:schemeClr val="bg1"/>
                          </a:solidFill>
                          <a:effectLst/>
                        </a:rPr>
                        <a:t> in </a:t>
                      </a:r>
                      <a:r>
                        <a:rPr lang="en-GB" sz="1200" b="1" u="sng" baseline="0" dirty="0">
                          <a:solidFill>
                            <a:schemeClr val="bg1"/>
                          </a:solidFill>
                          <a:effectLst/>
                          <a:uFill>
                            <a:solidFill>
                              <a:srgbClr val="FF0000"/>
                            </a:solidFill>
                          </a:uFill>
                        </a:rPr>
                        <a:t>June</a:t>
                      </a:r>
                      <a:r>
                        <a:rPr lang="en-GB" sz="1200" b="1" baseline="0" dirty="0">
                          <a:solidFill>
                            <a:schemeClr val="bg1"/>
                          </a:solidFill>
                          <a:effectLst/>
                        </a:rPr>
                        <a:t>, Lowest in January)</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a:lnSpc>
                          <a:spcPct val="115000"/>
                        </a:lnSpc>
                        <a:spcAft>
                          <a:spcPts val="1000"/>
                        </a:spcAft>
                      </a:pPr>
                      <a:r>
                        <a:rPr lang="en-GB" sz="1200" b="1" dirty="0">
                          <a:solidFill>
                            <a:schemeClr val="bg1"/>
                          </a:solidFill>
                          <a:effectLst/>
                        </a:rPr>
                        <a:t>13.7</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extLst>
                  <a:ext uri="{0D108BD9-81ED-4DB2-BD59-A6C34878D82A}">
                    <a16:rowId xmlns:a16="http://schemas.microsoft.com/office/drawing/2014/main" val="3759995495"/>
                  </a:ext>
                </a:extLst>
              </a:tr>
              <a:tr h="321734">
                <a:tc>
                  <a:txBody>
                    <a:bodyPr/>
                    <a:lstStyle/>
                    <a:p>
                      <a:pPr>
                        <a:lnSpc>
                          <a:spcPct val="115000"/>
                        </a:lnSpc>
                        <a:spcAft>
                          <a:spcPts val="1000"/>
                        </a:spcAft>
                      </a:pPr>
                      <a:r>
                        <a:rPr lang="en-GB" sz="1200" b="1" dirty="0">
                          <a:solidFill>
                            <a:schemeClr val="bg1"/>
                          </a:solidFill>
                          <a:effectLst/>
                        </a:rPr>
                        <a:t>2024 (Highest</a:t>
                      </a:r>
                      <a:r>
                        <a:rPr lang="en-GB" sz="1200" b="1" baseline="0" dirty="0">
                          <a:solidFill>
                            <a:schemeClr val="bg1"/>
                          </a:solidFill>
                          <a:effectLst/>
                        </a:rPr>
                        <a:t> in </a:t>
                      </a:r>
                      <a:r>
                        <a:rPr lang="en-GB" sz="1200" b="1" u="sng" baseline="0" dirty="0">
                          <a:solidFill>
                            <a:schemeClr val="bg1"/>
                          </a:solidFill>
                          <a:effectLst/>
                          <a:uFill>
                            <a:solidFill>
                              <a:srgbClr val="FF0000"/>
                            </a:solidFill>
                          </a:uFill>
                        </a:rPr>
                        <a:t>April</a:t>
                      </a:r>
                      <a:r>
                        <a:rPr lang="en-GB" sz="1200" b="1" baseline="0" dirty="0">
                          <a:solidFill>
                            <a:schemeClr val="bg1"/>
                          </a:solidFill>
                          <a:effectLst/>
                        </a:rPr>
                        <a:t>, Lowest in December)</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a:lnSpc>
                          <a:spcPct val="115000"/>
                        </a:lnSpc>
                        <a:spcAft>
                          <a:spcPts val="1000"/>
                        </a:spcAft>
                      </a:pPr>
                      <a:r>
                        <a:rPr lang="en-GB" sz="1200" b="1" dirty="0">
                          <a:solidFill>
                            <a:schemeClr val="bg1"/>
                          </a:solidFill>
                          <a:effectLst/>
                        </a:rPr>
                        <a:t>12.3</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extLst>
                  <a:ext uri="{0D108BD9-81ED-4DB2-BD59-A6C34878D82A}">
                    <a16:rowId xmlns:a16="http://schemas.microsoft.com/office/drawing/2014/main" val="372418658"/>
                  </a:ext>
                </a:extLst>
              </a:tr>
              <a:tr h="321734">
                <a:tc>
                  <a:txBody>
                    <a:bodyPr/>
                    <a:lstStyle/>
                    <a:p>
                      <a:pPr>
                        <a:lnSpc>
                          <a:spcPct val="115000"/>
                        </a:lnSpc>
                        <a:spcAft>
                          <a:spcPts val="1000"/>
                        </a:spcAft>
                      </a:pPr>
                      <a:r>
                        <a:rPr lang="en-GB" sz="1200" b="1" dirty="0">
                          <a:solidFill>
                            <a:schemeClr val="bg1"/>
                          </a:solidFill>
                          <a:effectLst/>
                        </a:rPr>
                        <a:t>Average</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solidFill>
                      <a:srgbClr val="FFFF00"/>
                    </a:solidFill>
                  </a:tcPr>
                </a:tc>
                <a:tc>
                  <a:txBody>
                    <a:bodyPr/>
                    <a:lstStyle/>
                    <a:p>
                      <a:pPr algn="r">
                        <a:lnSpc>
                          <a:spcPct val="115000"/>
                        </a:lnSpc>
                        <a:spcAft>
                          <a:spcPts val="1000"/>
                        </a:spcAft>
                      </a:pPr>
                      <a:r>
                        <a:rPr lang="en-GB" sz="1200" b="1" dirty="0">
                          <a:solidFill>
                            <a:schemeClr val="bg1"/>
                          </a:solidFill>
                          <a:effectLst/>
                        </a:rPr>
                        <a:t>13.9</a:t>
                      </a:r>
                      <a:endParaRPr lang="en-ZA" sz="12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solidFill>
                      <a:srgbClr val="FFFF00"/>
                    </a:solidFill>
                  </a:tcPr>
                </a:tc>
                <a:extLst>
                  <a:ext uri="{0D108BD9-81ED-4DB2-BD59-A6C34878D82A}">
                    <a16:rowId xmlns:a16="http://schemas.microsoft.com/office/drawing/2014/main" val="2000721756"/>
                  </a:ext>
                </a:extLst>
              </a:tr>
            </a:tbl>
          </a:graphicData>
        </a:graphic>
      </p:graphicFrame>
      <p:sp>
        <p:nvSpPr>
          <p:cNvPr id="3" name="Slide Number Placeholder 2">
            <a:extLst>
              <a:ext uri="{FF2B5EF4-FFF2-40B4-BE49-F238E27FC236}">
                <a16:creationId xmlns:a16="http://schemas.microsoft.com/office/drawing/2014/main" id="{FF923A21-36F2-0A6C-9EEF-A4C4D53B53BC}"/>
              </a:ext>
            </a:extLst>
          </p:cNvPr>
          <p:cNvSpPr>
            <a:spLocks noGrp="1"/>
          </p:cNvSpPr>
          <p:nvPr>
            <p:ph type="sldNum" sz="quarter" idx="12"/>
          </p:nvPr>
        </p:nvSpPr>
        <p:spPr>
          <a:xfrm>
            <a:off x="8388080" y="5930615"/>
            <a:ext cx="628813" cy="767687"/>
          </a:xfrm>
        </p:spPr>
        <p:txBody>
          <a:bodyPr/>
          <a:lstStyle/>
          <a:p>
            <a:fld id="{73B850FF-6169-4056-8077-06FFA93A5366}" type="slidenum">
              <a:rPr lang="en-US" smtClean="0">
                <a:solidFill>
                  <a:schemeClr val="tx1"/>
                </a:solidFill>
              </a:rPr>
              <a:t>35</a:t>
            </a:fld>
            <a:endParaRPr lang="en-US" dirty="0">
              <a:solidFill>
                <a:schemeClr val="tx1"/>
              </a:solidFill>
            </a:endParaRPr>
          </a:p>
        </p:txBody>
      </p:sp>
      <p:sp>
        <p:nvSpPr>
          <p:cNvPr id="5" name="TextBox 4">
            <a:extLst>
              <a:ext uri="{FF2B5EF4-FFF2-40B4-BE49-F238E27FC236}">
                <a16:creationId xmlns:a16="http://schemas.microsoft.com/office/drawing/2014/main" id="{682C81E5-C7AD-319B-9FD6-FC5DC70D74BE}"/>
              </a:ext>
            </a:extLst>
          </p:cNvPr>
          <p:cNvSpPr txBox="1"/>
          <p:nvPr/>
        </p:nvSpPr>
        <p:spPr>
          <a:xfrm>
            <a:off x="3137956" y="1719248"/>
            <a:ext cx="2024743" cy="307777"/>
          </a:xfrm>
          <a:prstGeom prst="rect">
            <a:avLst/>
          </a:prstGeom>
          <a:noFill/>
        </p:spPr>
        <p:txBody>
          <a:bodyPr wrap="square" rtlCol="0">
            <a:spAutoFit/>
          </a:bodyPr>
          <a:lstStyle/>
          <a:p>
            <a:r>
              <a:rPr lang="en-GB" sz="1400" b="1" dirty="0"/>
              <a:t>Index: Dec 2016=100</a:t>
            </a:r>
            <a:endParaRPr lang="en-ZA" sz="1400" b="1" dirty="0"/>
          </a:p>
        </p:txBody>
      </p:sp>
    </p:spTree>
    <p:extLst>
      <p:ext uri="{BB962C8B-B14F-4D97-AF65-F5344CB8AC3E}">
        <p14:creationId xmlns:p14="http://schemas.microsoft.com/office/powerpoint/2010/main" val="843273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329495" y="6496672"/>
            <a:ext cx="8485010" cy="21544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800" b="1" dirty="0">
                <a:solidFill>
                  <a:schemeClr val="tx1"/>
                </a:solidFill>
                <a:latin typeface="Calibri" pitchFamily="34" charset="0"/>
                <a:ea typeface="Calibri" pitchFamily="34" charset="0"/>
                <a:cs typeface="Arial" charset="0"/>
              </a:rPr>
              <a:t>Graph prepared by the Office of SAMPRO and is based on the information as published by Statistics SA. </a:t>
            </a: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658989" y="824698"/>
            <a:ext cx="1179141"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Graph 10</a:t>
            </a:r>
          </a:p>
        </p:txBody>
      </p:sp>
      <p:sp>
        <p:nvSpPr>
          <p:cNvPr id="5" name="Slide Number Placeholder 4">
            <a:extLst>
              <a:ext uri="{FF2B5EF4-FFF2-40B4-BE49-F238E27FC236}">
                <a16:creationId xmlns:a16="http://schemas.microsoft.com/office/drawing/2014/main" id="{EF9EB09E-F8B5-C945-E7AA-098344105FD0}"/>
              </a:ext>
            </a:extLst>
          </p:cNvPr>
          <p:cNvSpPr>
            <a:spLocks noGrp="1"/>
          </p:cNvSpPr>
          <p:nvPr>
            <p:ph type="sldNum" sz="quarter" idx="12"/>
          </p:nvPr>
        </p:nvSpPr>
        <p:spPr>
          <a:xfrm>
            <a:off x="7849071" y="6042191"/>
            <a:ext cx="856907" cy="669925"/>
          </a:xfrm>
        </p:spPr>
        <p:txBody>
          <a:bodyPr/>
          <a:lstStyle/>
          <a:p>
            <a:fld id="{73B850FF-6169-4056-8077-06FFA93A5366}" type="slidenum">
              <a:rPr lang="en-US" smtClean="0">
                <a:solidFill>
                  <a:schemeClr val="tx1"/>
                </a:solidFill>
              </a:rPr>
              <a:t>36</a:t>
            </a:fld>
            <a:endParaRPr lang="en-US" dirty="0">
              <a:solidFill>
                <a:schemeClr val="tx1"/>
              </a:solidFill>
            </a:endParaRPr>
          </a:p>
        </p:txBody>
      </p:sp>
      <p:pic>
        <p:nvPicPr>
          <p:cNvPr id="6" name="Picture 5">
            <a:extLst>
              <a:ext uri="{FF2B5EF4-FFF2-40B4-BE49-F238E27FC236}">
                <a16:creationId xmlns:a16="http://schemas.microsoft.com/office/drawing/2014/main" id="{22FD4C0C-8FB6-A210-AC49-D6630D76C899}"/>
              </a:ext>
            </a:extLst>
          </p:cNvPr>
          <p:cNvPicPr>
            <a:picLocks noChangeAspect="1"/>
          </p:cNvPicPr>
          <p:nvPr/>
        </p:nvPicPr>
        <p:blipFill>
          <a:blip r:embed="rId2"/>
          <a:stretch>
            <a:fillRect/>
          </a:stretch>
        </p:blipFill>
        <p:spPr>
          <a:xfrm>
            <a:off x="70338" y="1503214"/>
            <a:ext cx="9003324" cy="4257875"/>
          </a:xfrm>
          <a:prstGeom prst="rect">
            <a:avLst/>
          </a:prstGeom>
        </p:spPr>
      </p:pic>
    </p:spTree>
    <p:extLst>
      <p:ext uri="{BB962C8B-B14F-4D97-AF65-F5344CB8AC3E}">
        <p14:creationId xmlns:p14="http://schemas.microsoft.com/office/powerpoint/2010/main" val="3995682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328351" y="6432466"/>
            <a:ext cx="8485010" cy="33855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800" b="1" dirty="0">
                <a:solidFill>
                  <a:schemeClr val="tx1"/>
                </a:solidFill>
                <a:latin typeface="Calibri" pitchFamily="34" charset="0"/>
                <a:ea typeface="Calibri" pitchFamily="34" charset="0"/>
                <a:cs typeface="Arial" charset="0"/>
              </a:rPr>
              <a:t>23) The combined maize and soya price index is an index of prices equal to 70 percent of the maize price, plus 30 percent of the soya price.</a:t>
            </a:r>
          </a:p>
          <a:p>
            <a:r>
              <a:rPr lang="en-GB" sz="800" b="1" dirty="0">
                <a:solidFill>
                  <a:schemeClr val="tx1"/>
                </a:solidFill>
                <a:latin typeface="Calibri" pitchFamily="34" charset="0"/>
                <a:ea typeface="Calibri" pitchFamily="34" charset="0"/>
                <a:cs typeface="Arial" charset="0"/>
              </a:rPr>
              <a:t>Graph prepared by the Office of SAMPRO based on information obtained from Statistics SA, SAFEX middle of the month prices and unprocessed milk purchases from Milk SA. </a:t>
            </a: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556952" y="238287"/>
            <a:ext cx="1179141"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Graph 11</a:t>
            </a:r>
          </a:p>
        </p:txBody>
      </p:sp>
      <p:sp>
        <p:nvSpPr>
          <p:cNvPr id="3" name="Slide Number Placeholder 2">
            <a:extLst>
              <a:ext uri="{FF2B5EF4-FFF2-40B4-BE49-F238E27FC236}">
                <a16:creationId xmlns:a16="http://schemas.microsoft.com/office/drawing/2014/main" id="{D5C1B8D8-2554-980E-407B-44A53AB7F0EA}"/>
              </a:ext>
            </a:extLst>
          </p:cNvPr>
          <p:cNvSpPr>
            <a:spLocks noGrp="1"/>
          </p:cNvSpPr>
          <p:nvPr>
            <p:ph type="sldNum" sz="quarter" idx="12"/>
          </p:nvPr>
        </p:nvSpPr>
        <p:spPr>
          <a:xfrm>
            <a:off x="8220270" y="5572229"/>
            <a:ext cx="856907" cy="669925"/>
          </a:xfrm>
        </p:spPr>
        <p:txBody>
          <a:bodyPr/>
          <a:lstStyle/>
          <a:p>
            <a:fld id="{73B850FF-6169-4056-8077-06FFA93A5366}" type="slidenum">
              <a:rPr lang="en-US" smtClean="0">
                <a:solidFill>
                  <a:schemeClr val="tx1"/>
                </a:solidFill>
              </a:rPr>
              <a:t>37</a:t>
            </a:fld>
            <a:endParaRPr lang="en-US" dirty="0">
              <a:solidFill>
                <a:schemeClr val="tx1"/>
              </a:solidFill>
            </a:endParaRPr>
          </a:p>
        </p:txBody>
      </p:sp>
      <p:graphicFrame>
        <p:nvGraphicFramePr>
          <p:cNvPr id="8" name="Table 7">
            <a:extLst>
              <a:ext uri="{FF2B5EF4-FFF2-40B4-BE49-F238E27FC236}">
                <a16:creationId xmlns:a16="http://schemas.microsoft.com/office/drawing/2014/main" id="{85639EA7-D0FE-1589-6406-2AE0C67C8B1E}"/>
              </a:ext>
            </a:extLst>
          </p:cNvPr>
          <p:cNvGraphicFramePr>
            <a:graphicFrameLocks noGrp="1"/>
          </p:cNvGraphicFramePr>
          <p:nvPr>
            <p:extLst>
              <p:ext uri="{D42A27DB-BD31-4B8C-83A1-F6EECF244321}">
                <p14:modId xmlns:p14="http://schemas.microsoft.com/office/powerpoint/2010/main" val="450087521"/>
              </p:ext>
            </p:extLst>
          </p:nvPr>
        </p:nvGraphicFramePr>
        <p:xfrm>
          <a:off x="556952" y="5639610"/>
          <a:ext cx="7663318" cy="714375"/>
        </p:xfrm>
        <a:graphic>
          <a:graphicData uri="http://schemas.openxmlformats.org/drawingml/2006/table">
            <a:tbl>
              <a:tblPr>
                <a:tableStyleId>{D7AC3CCA-C797-4891-BE02-D94E43425B78}</a:tableStyleId>
              </a:tblPr>
              <a:tblGrid>
                <a:gridCol w="589486">
                  <a:extLst>
                    <a:ext uri="{9D8B030D-6E8A-4147-A177-3AD203B41FA5}">
                      <a16:colId xmlns:a16="http://schemas.microsoft.com/office/drawing/2014/main" val="2898155472"/>
                    </a:ext>
                  </a:extLst>
                </a:gridCol>
                <a:gridCol w="589486">
                  <a:extLst>
                    <a:ext uri="{9D8B030D-6E8A-4147-A177-3AD203B41FA5}">
                      <a16:colId xmlns:a16="http://schemas.microsoft.com/office/drawing/2014/main" val="498019310"/>
                    </a:ext>
                  </a:extLst>
                </a:gridCol>
                <a:gridCol w="589486">
                  <a:extLst>
                    <a:ext uri="{9D8B030D-6E8A-4147-A177-3AD203B41FA5}">
                      <a16:colId xmlns:a16="http://schemas.microsoft.com/office/drawing/2014/main" val="288998267"/>
                    </a:ext>
                  </a:extLst>
                </a:gridCol>
                <a:gridCol w="589486">
                  <a:extLst>
                    <a:ext uri="{9D8B030D-6E8A-4147-A177-3AD203B41FA5}">
                      <a16:colId xmlns:a16="http://schemas.microsoft.com/office/drawing/2014/main" val="2073604772"/>
                    </a:ext>
                  </a:extLst>
                </a:gridCol>
                <a:gridCol w="589486">
                  <a:extLst>
                    <a:ext uri="{9D8B030D-6E8A-4147-A177-3AD203B41FA5}">
                      <a16:colId xmlns:a16="http://schemas.microsoft.com/office/drawing/2014/main" val="4060115709"/>
                    </a:ext>
                  </a:extLst>
                </a:gridCol>
                <a:gridCol w="589486">
                  <a:extLst>
                    <a:ext uri="{9D8B030D-6E8A-4147-A177-3AD203B41FA5}">
                      <a16:colId xmlns:a16="http://schemas.microsoft.com/office/drawing/2014/main" val="2918209613"/>
                    </a:ext>
                  </a:extLst>
                </a:gridCol>
                <a:gridCol w="589486">
                  <a:extLst>
                    <a:ext uri="{9D8B030D-6E8A-4147-A177-3AD203B41FA5}">
                      <a16:colId xmlns:a16="http://schemas.microsoft.com/office/drawing/2014/main" val="1745015061"/>
                    </a:ext>
                  </a:extLst>
                </a:gridCol>
                <a:gridCol w="589486">
                  <a:extLst>
                    <a:ext uri="{9D8B030D-6E8A-4147-A177-3AD203B41FA5}">
                      <a16:colId xmlns:a16="http://schemas.microsoft.com/office/drawing/2014/main" val="1580229782"/>
                    </a:ext>
                  </a:extLst>
                </a:gridCol>
                <a:gridCol w="589486">
                  <a:extLst>
                    <a:ext uri="{9D8B030D-6E8A-4147-A177-3AD203B41FA5}">
                      <a16:colId xmlns:a16="http://schemas.microsoft.com/office/drawing/2014/main" val="3160106312"/>
                    </a:ext>
                  </a:extLst>
                </a:gridCol>
                <a:gridCol w="589486">
                  <a:extLst>
                    <a:ext uri="{9D8B030D-6E8A-4147-A177-3AD203B41FA5}">
                      <a16:colId xmlns:a16="http://schemas.microsoft.com/office/drawing/2014/main" val="3296163404"/>
                    </a:ext>
                  </a:extLst>
                </a:gridCol>
                <a:gridCol w="589486">
                  <a:extLst>
                    <a:ext uri="{9D8B030D-6E8A-4147-A177-3AD203B41FA5}">
                      <a16:colId xmlns:a16="http://schemas.microsoft.com/office/drawing/2014/main" val="3644650183"/>
                    </a:ext>
                  </a:extLst>
                </a:gridCol>
                <a:gridCol w="589486">
                  <a:extLst>
                    <a:ext uri="{9D8B030D-6E8A-4147-A177-3AD203B41FA5}">
                      <a16:colId xmlns:a16="http://schemas.microsoft.com/office/drawing/2014/main" val="2580920717"/>
                    </a:ext>
                  </a:extLst>
                </a:gridCol>
                <a:gridCol w="589486">
                  <a:extLst>
                    <a:ext uri="{9D8B030D-6E8A-4147-A177-3AD203B41FA5}">
                      <a16:colId xmlns:a16="http://schemas.microsoft.com/office/drawing/2014/main" val="2570148973"/>
                    </a:ext>
                  </a:extLst>
                </a:gridCol>
              </a:tblGrid>
              <a:tr h="238125">
                <a:tc gridSpan="13">
                  <a:txBody>
                    <a:bodyPr/>
                    <a:lstStyle/>
                    <a:p>
                      <a:pPr algn="ctr"/>
                      <a:r>
                        <a:rPr lang="en-GB" sz="1200" b="1" dirty="0">
                          <a:effectLst/>
                          <a:latin typeface="Calibri" panose="020F0502020204030204" pitchFamily="34" charset="0"/>
                          <a:cs typeface="Calibri" panose="020F0502020204030204" pitchFamily="34" charset="0"/>
                        </a:rPr>
                        <a:t>INCREASE IN UNPROCESSED MILK PURCHASES RELATIVE TO PREVIOUS YEAR (PERCENT)</a:t>
                      </a:r>
                      <a:r>
                        <a:rPr lang="en-GB" sz="1200" b="1" baseline="30000" dirty="0">
                          <a:effectLst/>
                          <a:latin typeface="Calibri" panose="020F0502020204030204" pitchFamily="34" charset="0"/>
                          <a:cs typeface="Calibri" panose="020F0502020204030204" pitchFamily="34" charset="0"/>
                        </a:rPr>
                        <a:t>23)</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a:endParaRPr lang="en-ZA"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6498032"/>
                  </a:ext>
                </a:extLst>
              </a:tr>
              <a:tr h="238125">
                <a:tc>
                  <a:txBody>
                    <a:bodyPr/>
                    <a:lstStyle/>
                    <a:p>
                      <a:pPr algn="ctr"/>
                      <a:r>
                        <a:rPr lang="en-GB" sz="1100" b="1" dirty="0">
                          <a:effectLst/>
                          <a:latin typeface="Calibri" panose="020F0502020204030204" pitchFamily="34" charset="0"/>
                          <a:cs typeface="Calibri" panose="020F0502020204030204" pitchFamily="34" charset="0"/>
                        </a:rPr>
                        <a:t>2012</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effectLst/>
                          <a:latin typeface="Calibri" panose="020F0502020204030204" pitchFamily="34" charset="0"/>
                          <a:cs typeface="Calibri" panose="020F0502020204030204" pitchFamily="34" charset="0"/>
                        </a:rPr>
                        <a:t>2013</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effectLst/>
                          <a:latin typeface="Calibri" panose="020F0502020204030204" pitchFamily="34" charset="0"/>
                          <a:cs typeface="Calibri" panose="020F0502020204030204" pitchFamily="34" charset="0"/>
                        </a:rPr>
                        <a:t>2014</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effectLst/>
                          <a:latin typeface="Calibri" panose="020F0502020204030204" pitchFamily="34" charset="0"/>
                          <a:cs typeface="Calibri" panose="020F0502020204030204" pitchFamily="34" charset="0"/>
                        </a:rPr>
                        <a:t>2015</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effectLst/>
                          <a:latin typeface="Calibri" panose="020F0502020204030204" pitchFamily="34" charset="0"/>
                          <a:cs typeface="Calibri" panose="020F0502020204030204" pitchFamily="34" charset="0"/>
                        </a:rPr>
                        <a:t>2016</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effectLst/>
                          <a:latin typeface="Calibri" panose="020F0502020204030204" pitchFamily="34" charset="0"/>
                          <a:cs typeface="Calibri" panose="020F0502020204030204" pitchFamily="34" charset="0"/>
                        </a:rPr>
                        <a:t>2017</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effectLst/>
                          <a:latin typeface="Calibri" panose="020F0502020204030204" pitchFamily="34" charset="0"/>
                          <a:cs typeface="Calibri" panose="020F0502020204030204" pitchFamily="34" charset="0"/>
                        </a:rPr>
                        <a:t>2018</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effectLst/>
                          <a:latin typeface="Calibri" panose="020F0502020204030204" pitchFamily="34" charset="0"/>
                          <a:cs typeface="Calibri" panose="020F0502020204030204" pitchFamily="34" charset="0"/>
                        </a:rPr>
                        <a:t>2019 </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effectLst/>
                          <a:latin typeface="Calibri" panose="020F0502020204030204" pitchFamily="34" charset="0"/>
                          <a:cs typeface="Calibri" panose="020F0502020204030204" pitchFamily="34" charset="0"/>
                        </a:rPr>
                        <a:t>2020</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effectLst/>
                          <a:latin typeface="Calibri" panose="020F0502020204030204" pitchFamily="34" charset="0"/>
                          <a:cs typeface="Calibri" panose="020F0502020204030204" pitchFamily="34" charset="0"/>
                        </a:rPr>
                        <a:t>2021</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effectLst/>
                          <a:latin typeface="Calibri" panose="020F0502020204030204" pitchFamily="34" charset="0"/>
                          <a:cs typeface="Calibri" panose="020F0502020204030204" pitchFamily="34" charset="0"/>
                        </a:rPr>
                        <a:t>2022</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effectLst/>
                          <a:latin typeface="Calibri" panose="020F0502020204030204" pitchFamily="34" charset="0"/>
                          <a:cs typeface="Calibri" panose="020F0502020204030204" pitchFamily="34" charset="0"/>
                        </a:rPr>
                        <a:t>2023</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2024</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40943342"/>
                  </a:ext>
                </a:extLst>
              </a:tr>
              <a:tr h="238125">
                <a:tc>
                  <a:txBody>
                    <a:bodyPr/>
                    <a:lstStyle/>
                    <a:p>
                      <a:pPr algn="ctr"/>
                      <a:r>
                        <a:rPr lang="en-GB" sz="1100" b="1" dirty="0">
                          <a:effectLst/>
                          <a:latin typeface="Calibri" panose="020F0502020204030204" pitchFamily="34" charset="0"/>
                          <a:cs typeface="Calibri" panose="020F0502020204030204" pitchFamily="34" charset="0"/>
                        </a:rPr>
                        <a:t>4.5</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effectLst/>
                          <a:latin typeface="Calibri" panose="020F0502020204030204" pitchFamily="34" charset="0"/>
                          <a:cs typeface="Calibri" panose="020F0502020204030204" pitchFamily="34" charset="0"/>
                        </a:rPr>
                        <a:t>2.22</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effectLst/>
                          <a:latin typeface="Calibri" panose="020F0502020204030204" pitchFamily="34" charset="0"/>
                          <a:cs typeface="Calibri" panose="020F0502020204030204" pitchFamily="34" charset="0"/>
                        </a:rPr>
                        <a:t>2.65</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effectLst/>
                          <a:latin typeface="Calibri" panose="020F0502020204030204" pitchFamily="34" charset="0"/>
                          <a:cs typeface="Calibri" panose="020F0502020204030204" pitchFamily="34" charset="0"/>
                        </a:rPr>
                        <a:t>6.37</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solidFill>
                            <a:srgbClr val="FF0000"/>
                          </a:solidFill>
                          <a:effectLst/>
                          <a:latin typeface="Calibri" panose="020F0502020204030204" pitchFamily="34" charset="0"/>
                          <a:cs typeface="Calibri" panose="020F0502020204030204" pitchFamily="34" charset="0"/>
                        </a:rPr>
                        <a:t>-0.45</a:t>
                      </a:r>
                      <a:endParaRPr lang="en-ZA"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effectLst/>
                          <a:latin typeface="Calibri" panose="020F0502020204030204" pitchFamily="34" charset="0"/>
                          <a:cs typeface="Calibri" panose="020F0502020204030204" pitchFamily="34" charset="0"/>
                        </a:rPr>
                        <a:t>3.02</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effectLst/>
                          <a:latin typeface="Calibri" panose="020F0502020204030204" pitchFamily="34" charset="0"/>
                          <a:cs typeface="Calibri" panose="020F0502020204030204" pitchFamily="34" charset="0"/>
                        </a:rPr>
                        <a:t>4.82</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effectLst/>
                          <a:latin typeface="Calibri" panose="020F0502020204030204" pitchFamily="34" charset="0"/>
                          <a:cs typeface="Calibri" panose="020F0502020204030204" pitchFamily="34" charset="0"/>
                        </a:rPr>
                        <a:t>0.65</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solidFill>
                            <a:srgbClr val="FF0000"/>
                          </a:solidFill>
                          <a:effectLst/>
                          <a:latin typeface="Calibri" panose="020F0502020204030204" pitchFamily="34" charset="0"/>
                          <a:cs typeface="Calibri" panose="020F0502020204030204" pitchFamily="34" charset="0"/>
                        </a:rPr>
                        <a:t>-0.16</a:t>
                      </a:r>
                      <a:endParaRPr lang="en-ZA"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solidFill>
                            <a:srgbClr val="FF0000"/>
                          </a:solidFill>
                          <a:effectLst/>
                          <a:latin typeface="Calibri" panose="020F0502020204030204" pitchFamily="34" charset="0"/>
                          <a:cs typeface="Calibri" panose="020F0502020204030204" pitchFamily="34" charset="0"/>
                        </a:rPr>
                        <a:t>-0.71</a:t>
                      </a:r>
                      <a:endParaRPr lang="en-ZA"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solidFill>
                            <a:srgbClr val="FF0000"/>
                          </a:solidFill>
                          <a:effectLst/>
                          <a:latin typeface="Calibri" panose="020F0502020204030204" pitchFamily="34" charset="0"/>
                          <a:cs typeface="Calibri" panose="020F0502020204030204" pitchFamily="34" charset="0"/>
                        </a:rPr>
                        <a:t>-1.56</a:t>
                      </a:r>
                      <a:endParaRPr lang="en-ZA"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solidFill>
                            <a:srgbClr val="FF0000"/>
                          </a:solidFill>
                          <a:effectLst/>
                          <a:latin typeface="Calibri" panose="020F0502020204030204" pitchFamily="34" charset="0"/>
                          <a:cs typeface="Calibri" panose="020F0502020204030204" pitchFamily="34" charset="0"/>
                        </a:rPr>
                        <a:t>-0.32</a:t>
                      </a:r>
                      <a:endParaRPr lang="en-ZA"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3.56</a:t>
                      </a:r>
                      <a:endParaRPr lang="en-ZA"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830558238"/>
                  </a:ext>
                </a:extLst>
              </a:tr>
            </a:tbl>
          </a:graphicData>
        </a:graphic>
      </p:graphicFrame>
      <p:pic>
        <p:nvPicPr>
          <p:cNvPr id="7" name="Picture 6">
            <a:extLst>
              <a:ext uri="{FF2B5EF4-FFF2-40B4-BE49-F238E27FC236}">
                <a16:creationId xmlns:a16="http://schemas.microsoft.com/office/drawing/2014/main" id="{AF3DA73B-8F1E-26F6-440C-FAC20EA99796}"/>
              </a:ext>
            </a:extLst>
          </p:cNvPr>
          <p:cNvPicPr>
            <a:picLocks noChangeAspect="1"/>
          </p:cNvPicPr>
          <p:nvPr/>
        </p:nvPicPr>
        <p:blipFill>
          <a:blip r:embed="rId2"/>
          <a:stretch>
            <a:fillRect/>
          </a:stretch>
        </p:blipFill>
        <p:spPr>
          <a:xfrm>
            <a:off x="97769" y="829554"/>
            <a:ext cx="8979408" cy="4507992"/>
          </a:xfrm>
          <a:prstGeom prst="rect">
            <a:avLst/>
          </a:prstGeom>
        </p:spPr>
      </p:pic>
    </p:spTree>
    <p:extLst>
      <p:ext uri="{BB962C8B-B14F-4D97-AF65-F5344CB8AC3E}">
        <p14:creationId xmlns:p14="http://schemas.microsoft.com/office/powerpoint/2010/main" val="3525064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17237" y="6513079"/>
            <a:ext cx="8614796" cy="230832"/>
          </a:xfrm>
          <a:prstGeom prst="rect">
            <a:avLst/>
          </a:prstGeom>
          <a:noFill/>
          <a:ln>
            <a:noFill/>
          </a:ln>
        </p:spPr>
        <p:txBody>
          <a:bodyPr wrap="square" anchor="ctr">
            <a:spAutoFit/>
          </a:bodyPr>
          <a:lstStyle/>
          <a:p>
            <a:r>
              <a:rPr lang="en-GB" sz="900" b="1" i="1" dirty="0">
                <a:latin typeface="Calibri" pitchFamily="34" charset="0"/>
              </a:rPr>
              <a:t>Table prepared by the Office of SAMPRO based on information as obtained from the GRAIN SA website</a:t>
            </a: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44994" y="423482"/>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Table 16</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25963" y="798182"/>
            <a:ext cx="8892074"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pPr marL="259854">
              <a:defRPr/>
            </a:pPr>
            <a:r>
              <a:rPr lang="en-GB" sz="1600" b="1" dirty="0">
                <a:ln w="1905"/>
                <a:solidFill>
                  <a:schemeClr val="tx1"/>
                </a:solidFill>
                <a:effectLst>
                  <a:innerShdw blurRad="69850" dist="43180" dir="5400000">
                    <a:srgbClr val="000000">
                      <a:alpha val="65000"/>
                    </a:srgbClr>
                  </a:innerShdw>
                </a:effectLst>
                <a:latin typeface="Calibri" pitchFamily="34" charset="0"/>
                <a:ea typeface="Calibri"/>
                <a:cs typeface="Times New Roman"/>
              </a:rPr>
              <a:t>FUTURE PRICES OF YELLOW MAIZE IN SOUTH AFRICA (R/TON) ON 12 SEPTEMBER 2025 AND</a:t>
            </a:r>
          </a:p>
          <a:p>
            <a:pPr marL="259854">
              <a:defRPr/>
            </a:pPr>
            <a:r>
              <a:rPr lang="en-GB" sz="1600" b="1" dirty="0">
                <a:ln w="1905"/>
                <a:solidFill>
                  <a:schemeClr val="tx1"/>
                </a:solidFill>
                <a:effectLst>
                  <a:innerShdw blurRad="69850" dist="43180" dir="5400000">
                    <a:srgbClr val="000000">
                      <a:alpha val="65000"/>
                    </a:srgbClr>
                  </a:innerShdw>
                </a:effectLst>
                <a:latin typeface="Calibri" pitchFamily="34" charset="0"/>
                <a:ea typeface="Calibri"/>
                <a:cs typeface="Times New Roman"/>
              </a:rPr>
              <a:t>10 NOVEMBER 2025, ACCORDING TO GRAIN SA</a:t>
            </a:r>
          </a:p>
        </p:txBody>
      </p:sp>
      <p:sp>
        <p:nvSpPr>
          <p:cNvPr id="4" name="Slide Number Placeholder 3">
            <a:extLst>
              <a:ext uri="{FF2B5EF4-FFF2-40B4-BE49-F238E27FC236}">
                <a16:creationId xmlns:a16="http://schemas.microsoft.com/office/drawing/2014/main" id="{05C212B3-A569-0013-9BCE-D3DD5946F3F6}"/>
              </a:ext>
            </a:extLst>
          </p:cNvPr>
          <p:cNvSpPr>
            <a:spLocks noGrp="1"/>
          </p:cNvSpPr>
          <p:nvPr>
            <p:ph type="sldNum" sz="quarter" idx="12"/>
          </p:nvPr>
        </p:nvSpPr>
        <p:spPr>
          <a:xfrm>
            <a:off x="8316926" y="5842458"/>
            <a:ext cx="628813" cy="767687"/>
          </a:xfrm>
        </p:spPr>
        <p:txBody>
          <a:bodyPr/>
          <a:lstStyle/>
          <a:p>
            <a:fld id="{73B850FF-6169-4056-8077-06FFA93A5366}" type="slidenum">
              <a:rPr lang="en-US" smtClean="0">
                <a:solidFill>
                  <a:schemeClr val="tx1"/>
                </a:solidFill>
              </a:rPr>
              <a:t>38</a:t>
            </a:fld>
            <a:endParaRPr lang="en-US" dirty="0">
              <a:solidFill>
                <a:schemeClr val="tx1"/>
              </a:solidFill>
            </a:endParaRPr>
          </a:p>
        </p:txBody>
      </p:sp>
      <p:graphicFrame>
        <p:nvGraphicFramePr>
          <p:cNvPr id="5" name="Table 4">
            <a:extLst>
              <a:ext uri="{FF2B5EF4-FFF2-40B4-BE49-F238E27FC236}">
                <a16:creationId xmlns:a16="http://schemas.microsoft.com/office/drawing/2014/main" id="{BB862C4A-34A0-EBDE-3C23-6694C35B4BEA}"/>
              </a:ext>
            </a:extLst>
          </p:cNvPr>
          <p:cNvGraphicFramePr>
            <a:graphicFrameLocks noGrp="1"/>
          </p:cNvGraphicFramePr>
          <p:nvPr>
            <p:extLst>
              <p:ext uri="{D42A27DB-BD31-4B8C-83A1-F6EECF244321}">
                <p14:modId xmlns:p14="http://schemas.microsoft.com/office/powerpoint/2010/main" val="2032221757"/>
              </p:ext>
            </p:extLst>
          </p:nvPr>
        </p:nvGraphicFramePr>
        <p:xfrm>
          <a:off x="417237" y="1432666"/>
          <a:ext cx="8214096" cy="4696570"/>
        </p:xfrm>
        <a:graphic>
          <a:graphicData uri="http://schemas.openxmlformats.org/drawingml/2006/table">
            <a:tbl>
              <a:tblPr firstRow="1" firstCol="1" bandRow="1">
                <a:tableStyleId>{5C22544A-7EE6-4342-B048-85BDC9FD1C3A}</a:tableStyleId>
              </a:tblPr>
              <a:tblGrid>
                <a:gridCol w="1756174">
                  <a:extLst>
                    <a:ext uri="{9D8B030D-6E8A-4147-A177-3AD203B41FA5}">
                      <a16:colId xmlns:a16="http://schemas.microsoft.com/office/drawing/2014/main" val="4170573463"/>
                    </a:ext>
                  </a:extLst>
                </a:gridCol>
                <a:gridCol w="2152093">
                  <a:extLst>
                    <a:ext uri="{9D8B030D-6E8A-4147-A177-3AD203B41FA5}">
                      <a16:colId xmlns:a16="http://schemas.microsoft.com/office/drawing/2014/main" val="320195164"/>
                    </a:ext>
                  </a:extLst>
                </a:gridCol>
                <a:gridCol w="2152093">
                  <a:extLst>
                    <a:ext uri="{9D8B030D-6E8A-4147-A177-3AD203B41FA5}">
                      <a16:colId xmlns:a16="http://schemas.microsoft.com/office/drawing/2014/main" val="3543315692"/>
                    </a:ext>
                  </a:extLst>
                </a:gridCol>
                <a:gridCol w="2153736">
                  <a:extLst>
                    <a:ext uri="{9D8B030D-6E8A-4147-A177-3AD203B41FA5}">
                      <a16:colId xmlns:a16="http://schemas.microsoft.com/office/drawing/2014/main" val="2534419969"/>
                    </a:ext>
                  </a:extLst>
                </a:gridCol>
              </a:tblGrid>
              <a:tr h="1332274">
                <a:tc>
                  <a:txBody>
                    <a:bodyPr/>
                    <a:lstStyle/>
                    <a:p>
                      <a:pPr>
                        <a:buNone/>
                      </a:pPr>
                      <a:endParaRPr lang="en-ZA" sz="1600" b="1" dirty="0">
                        <a:effectLst/>
                        <a:latin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1400" b="1" dirty="0">
                          <a:effectLst/>
                          <a:latin typeface="Calibri" panose="020F0502020204030204" pitchFamily="34" charset="0"/>
                          <a:cs typeface="Calibri" panose="020F0502020204030204" pitchFamily="34" charset="0"/>
                        </a:rPr>
                        <a:t>A</a:t>
                      </a:r>
                      <a:endParaRPr lang="en-ZA" sz="1200" b="1" dirty="0">
                        <a:effectLst/>
                        <a:latin typeface="Calibri" panose="020F0502020204030204" pitchFamily="34" charset="0"/>
                        <a:cs typeface="Calibri" panose="020F0502020204030204" pitchFamily="34" charset="0"/>
                      </a:endParaRPr>
                    </a:p>
                    <a:p>
                      <a:pPr algn="ctr">
                        <a:buNone/>
                      </a:pPr>
                      <a:r>
                        <a:rPr lang="en-GB" sz="1400" b="1" dirty="0">
                          <a:effectLst/>
                          <a:latin typeface="Calibri" panose="020F0502020204030204" pitchFamily="34" charset="0"/>
                          <a:cs typeface="Calibri" panose="020F0502020204030204" pitchFamily="34" charset="0"/>
                        </a:rPr>
                        <a:t>CLOSING BID</a:t>
                      </a:r>
                      <a:endParaRPr lang="en-ZA" sz="1200" b="1" dirty="0">
                        <a:effectLst/>
                        <a:latin typeface="Calibri" panose="020F0502020204030204" pitchFamily="34" charset="0"/>
                        <a:cs typeface="Calibri" panose="020F0502020204030204" pitchFamily="34" charset="0"/>
                      </a:endParaRPr>
                    </a:p>
                    <a:p>
                      <a:pPr algn="ctr">
                        <a:buNone/>
                      </a:pPr>
                      <a:r>
                        <a:rPr lang="en-GB" sz="1400" b="1" dirty="0">
                          <a:effectLst/>
                          <a:latin typeface="Calibri" panose="020F0502020204030204" pitchFamily="34" charset="0"/>
                          <a:cs typeface="Calibri" panose="020F0502020204030204" pitchFamily="34" charset="0"/>
                        </a:rPr>
                        <a:t>12 September 2025</a:t>
                      </a:r>
                      <a:endParaRPr lang="en-ZA" sz="1200" b="1" dirty="0">
                        <a:effectLst/>
                        <a:latin typeface="Calibri" panose="020F0502020204030204" pitchFamily="34" charset="0"/>
                        <a:cs typeface="Calibri" panose="020F0502020204030204" pitchFamily="34" charset="0"/>
                      </a:endParaRPr>
                    </a:p>
                    <a:p>
                      <a:pPr algn="ctr">
                        <a:buNone/>
                      </a:pPr>
                      <a:r>
                        <a:rPr lang="en-GB" sz="1400" b="1" dirty="0">
                          <a:effectLst/>
                          <a:latin typeface="Calibri" panose="020F0502020204030204" pitchFamily="34" charset="0"/>
                          <a:cs typeface="Calibri" panose="020F0502020204030204" pitchFamily="34" charset="0"/>
                        </a:rPr>
                        <a:t>R/Ton</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1400" b="1" dirty="0">
                          <a:effectLst/>
                          <a:latin typeface="Calibri" panose="020F0502020204030204" pitchFamily="34" charset="0"/>
                          <a:cs typeface="Calibri" panose="020F0502020204030204" pitchFamily="34" charset="0"/>
                        </a:rPr>
                        <a:t>B</a:t>
                      </a:r>
                      <a:endParaRPr lang="en-ZA" sz="1200" b="1" dirty="0">
                        <a:effectLst/>
                        <a:latin typeface="Calibri" panose="020F0502020204030204" pitchFamily="34" charset="0"/>
                        <a:cs typeface="Calibri" panose="020F0502020204030204" pitchFamily="34" charset="0"/>
                      </a:endParaRPr>
                    </a:p>
                    <a:p>
                      <a:pPr algn="ctr">
                        <a:buNone/>
                      </a:pPr>
                      <a:r>
                        <a:rPr lang="en-GB" sz="1400" b="1" dirty="0">
                          <a:effectLst/>
                          <a:latin typeface="Calibri" panose="020F0502020204030204" pitchFamily="34" charset="0"/>
                          <a:cs typeface="Calibri" panose="020F0502020204030204" pitchFamily="34" charset="0"/>
                        </a:rPr>
                        <a:t>CLOSING BID</a:t>
                      </a:r>
                      <a:endParaRPr lang="en-ZA" sz="1200" b="1" dirty="0">
                        <a:effectLst/>
                        <a:latin typeface="Calibri" panose="020F0502020204030204" pitchFamily="34" charset="0"/>
                        <a:cs typeface="Calibri" panose="020F0502020204030204" pitchFamily="34" charset="0"/>
                      </a:endParaRPr>
                    </a:p>
                    <a:p>
                      <a:pPr algn="ctr">
                        <a:buNone/>
                      </a:pPr>
                      <a:r>
                        <a:rPr lang="en-GB" sz="1400" b="1" dirty="0">
                          <a:effectLst/>
                          <a:latin typeface="Calibri" panose="020F0502020204030204" pitchFamily="34" charset="0"/>
                          <a:cs typeface="Calibri" panose="020F0502020204030204" pitchFamily="34" charset="0"/>
                        </a:rPr>
                        <a:t>10 November 2025</a:t>
                      </a:r>
                      <a:endParaRPr lang="en-ZA" sz="1200" b="1" dirty="0">
                        <a:effectLst/>
                        <a:latin typeface="Calibri" panose="020F0502020204030204" pitchFamily="34" charset="0"/>
                        <a:cs typeface="Calibri" panose="020F0502020204030204" pitchFamily="34" charset="0"/>
                      </a:endParaRPr>
                    </a:p>
                    <a:p>
                      <a:pPr algn="ctr">
                        <a:buNone/>
                      </a:pPr>
                      <a:r>
                        <a:rPr lang="en-GB" sz="1400" b="1" dirty="0">
                          <a:effectLst/>
                          <a:latin typeface="Calibri" panose="020F0502020204030204" pitchFamily="34" charset="0"/>
                          <a:cs typeface="Calibri" panose="020F0502020204030204" pitchFamily="34" charset="0"/>
                        </a:rPr>
                        <a:t>R/Ton</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1400" b="1" dirty="0">
                          <a:effectLst/>
                          <a:latin typeface="Calibri" panose="020F0502020204030204" pitchFamily="34" charset="0"/>
                          <a:cs typeface="Calibri" panose="020F0502020204030204" pitchFamily="34" charset="0"/>
                        </a:rPr>
                        <a:t>C</a:t>
                      </a:r>
                      <a:endParaRPr lang="en-ZA" sz="1200" b="1" dirty="0">
                        <a:effectLst/>
                        <a:latin typeface="Calibri" panose="020F0502020204030204" pitchFamily="34" charset="0"/>
                        <a:cs typeface="Calibri" panose="020F0502020204030204" pitchFamily="34" charset="0"/>
                      </a:endParaRPr>
                    </a:p>
                    <a:p>
                      <a:pPr algn="ctr">
                        <a:buNone/>
                      </a:pPr>
                      <a:r>
                        <a:rPr lang="en-GB" sz="1400" b="1" dirty="0">
                          <a:effectLst/>
                          <a:latin typeface="Calibri" panose="020F0502020204030204" pitchFamily="34" charset="0"/>
                          <a:cs typeface="Calibri" panose="020F0502020204030204" pitchFamily="34" charset="0"/>
                        </a:rPr>
                        <a:t>Percentage change from</a:t>
                      </a:r>
                      <a:endParaRPr lang="en-ZA" sz="1200" b="1" dirty="0">
                        <a:effectLst/>
                        <a:latin typeface="Calibri" panose="020F0502020204030204" pitchFamily="34" charset="0"/>
                        <a:cs typeface="Calibri" panose="020F0502020204030204" pitchFamily="34" charset="0"/>
                      </a:endParaRPr>
                    </a:p>
                    <a:p>
                      <a:pPr algn="ctr">
                        <a:buNone/>
                      </a:pPr>
                      <a:r>
                        <a:rPr lang="en-GB" sz="1400" b="1" dirty="0">
                          <a:effectLst/>
                          <a:latin typeface="Calibri" panose="020F0502020204030204" pitchFamily="34" charset="0"/>
                          <a:cs typeface="Calibri" panose="020F0502020204030204" pitchFamily="34" charset="0"/>
                        </a:rPr>
                        <a:t>A to B</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909002911"/>
                  </a:ext>
                </a:extLst>
              </a:tr>
              <a:tr h="560716">
                <a:tc>
                  <a:txBody>
                    <a:bodyPr/>
                    <a:lstStyle/>
                    <a:p>
                      <a:pPr>
                        <a:buNone/>
                      </a:pPr>
                      <a:r>
                        <a:rPr lang="en-GB" sz="2400" b="1" baseline="30000" dirty="0">
                          <a:effectLst/>
                          <a:latin typeface="Calibri" panose="020F0502020204030204" pitchFamily="34" charset="0"/>
                          <a:cs typeface="Calibri" panose="020F0502020204030204" pitchFamily="34" charset="0"/>
                        </a:rPr>
                        <a:t>November 2025</a:t>
                      </a:r>
                      <a:endParaRPr lang="en-ZA"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effectLst/>
                          <a:latin typeface="Calibri" panose="020F0502020204030204" pitchFamily="34" charset="0"/>
                          <a:cs typeface="Calibri" panose="020F0502020204030204" pitchFamily="34" charset="0"/>
                        </a:rPr>
                        <a:t> </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effectLst/>
                          <a:latin typeface="Calibri" panose="020F0502020204030204" pitchFamily="34" charset="0"/>
                          <a:cs typeface="Calibri" panose="020F0502020204030204" pitchFamily="34" charset="0"/>
                        </a:rPr>
                        <a:t>3 480</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228600" marR="200660" algn="ctr">
                        <a:buNone/>
                      </a:pPr>
                      <a:r>
                        <a:rPr lang="en-US" sz="2400" b="1" baseline="30000" dirty="0">
                          <a:solidFill>
                            <a:srgbClr val="FF0000"/>
                          </a:solidFill>
                          <a:effectLst/>
                          <a:latin typeface="Calibri" panose="020F0502020204030204" pitchFamily="34" charset="0"/>
                          <a:cs typeface="Calibri" panose="020F0502020204030204" pitchFamily="34" charset="0"/>
                        </a:rPr>
                        <a:t> </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770147310"/>
                  </a:ext>
                </a:extLst>
              </a:tr>
              <a:tr h="560716">
                <a:tc>
                  <a:txBody>
                    <a:bodyPr/>
                    <a:lstStyle/>
                    <a:p>
                      <a:pPr>
                        <a:buNone/>
                      </a:pPr>
                      <a:r>
                        <a:rPr lang="en-GB" sz="2400" b="1" baseline="30000" dirty="0">
                          <a:effectLst/>
                          <a:latin typeface="Calibri" panose="020F0502020204030204" pitchFamily="34" charset="0"/>
                          <a:cs typeface="Calibri" panose="020F0502020204030204" pitchFamily="34" charset="0"/>
                        </a:rPr>
                        <a:t>December 2025</a:t>
                      </a:r>
                      <a:endParaRPr lang="en-ZA"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effectLst/>
                          <a:latin typeface="Calibri" panose="020F0502020204030204" pitchFamily="34" charset="0"/>
                          <a:cs typeface="Calibri" panose="020F0502020204030204" pitchFamily="34" charset="0"/>
                        </a:rPr>
                        <a:t>3 723</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effectLst/>
                          <a:latin typeface="Calibri" panose="020F0502020204030204" pitchFamily="34" charset="0"/>
                          <a:cs typeface="Calibri" panose="020F0502020204030204" pitchFamily="34" charset="0"/>
                        </a:rPr>
                        <a:t>3 505</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solidFill>
                            <a:srgbClr val="FF0000"/>
                          </a:solidFill>
                          <a:effectLst/>
                          <a:latin typeface="Calibri" panose="020F0502020204030204" pitchFamily="34" charset="0"/>
                          <a:cs typeface="Calibri" panose="020F0502020204030204" pitchFamily="34" charset="0"/>
                        </a:rPr>
                        <a:t>-5.9</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596723929"/>
                  </a:ext>
                </a:extLst>
              </a:tr>
              <a:tr h="560716">
                <a:tc>
                  <a:txBody>
                    <a:bodyPr/>
                    <a:lstStyle/>
                    <a:p>
                      <a:pPr>
                        <a:buNone/>
                      </a:pPr>
                      <a:r>
                        <a:rPr lang="en-GB" sz="2400" b="1" baseline="30000" dirty="0">
                          <a:effectLst/>
                          <a:latin typeface="Calibri" panose="020F0502020204030204" pitchFamily="34" charset="0"/>
                          <a:cs typeface="Calibri" panose="020F0502020204030204" pitchFamily="34" charset="0"/>
                        </a:rPr>
                        <a:t>March 2026</a:t>
                      </a:r>
                      <a:endParaRPr lang="en-ZA"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effectLst/>
                          <a:latin typeface="Calibri" panose="020F0502020204030204" pitchFamily="34" charset="0"/>
                          <a:cs typeface="Calibri" panose="020F0502020204030204" pitchFamily="34" charset="0"/>
                        </a:rPr>
                        <a:t>3 750</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effectLst/>
                          <a:latin typeface="Calibri" panose="020F0502020204030204" pitchFamily="34" charset="0"/>
                          <a:cs typeface="Calibri" panose="020F0502020204030204" pitchFamily="34" charset="0"/>
                        </a:rPr>
                        <a:t>3 512</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solidFill>
                            <a:srgbClr val="FF0000"/>
                          </a:solidFill>
                          <a:effectLst/>
                          <a:latin typeface="Calibri" panose="020F0502020204030204" pitchFamily="34" charset="0"/>
                          <a:cs typeface="Calibri" panose="020F0502020204030204" pitchFamily="34" charset="0"/>
                        </a:rPr>
                        <a:t>-6.3</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126919242"/>
                  </a:ext>
                </a:extLst>
              </a:tr>
              <a:tr h="560716">
                <a:tc>
                  <a:txBody>
                    <a:bodyPr/>
                    <a:lstStyle/>
                    <a:p>
                      <a:pPr>
                        <a:buNone/>
                      </a:pPr>
                      <a:r>
                        <a:rPr lang="en-GB" sz="2400" b="1" baseline="30000" dirty="0">
                          <a:effectLst/>
                          <a:latin typeface="Calibri" panose="020F0502020204030204" pitchFamily="34" charset="0"/>
                          <a:cs typeface="Calibri" panose="020F0502020204030204" pitchFamily="34" charset="0"/>
                        </a:rPr>
                        <a:t>May 2026</a:t>
                      </a:r>
                      <a:endParaRPr lang="en-ZA"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effectLst/>
                          <a:latin typeface="Calibri" panose="020F0502020204030204" pitchFamily="34" charset="0"/>
                          <a:cs typeface="Calibri" panose="020F0502020204030204" pitchFamily="34" charset="0"/>
                        </a:rPr>
                        <a:t>3 746</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effectLst/>
                          <a:latin typeface="Calibri" panose="020F0502020204030204" pitchFamily="34" charset="0"/>
                          <a:cs typeface="Calibri" panose="020F0502020204030204" pitchFamily="34" charset="0"/>
                        </a:rPr>
                        <a:t>3 503</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solidFill>
                            <a:srgbClr val="FF0000"/>
                          </a:solidFill>
                          <a:effectLst/>
                          <a:latin typeface="Calibri" panose="020F0502020204030204" pitchFamily="34" charset="0"/>
                          <a:cs typeface="Calibri" panose="020F0502020204030204" pitchFamily="34" charset="0"/>
                        </a:rPr>
                        <a:t>-6.5</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46462998"/>
                  </a:ext>
                </a:extLst>
              </a:tr>
              <a:tr h="560716">
                <a:tc>
                  <a:txBody>
                    <a:bodyPr/>
                    <a:lstStyle/>
                    <a:p>
                      <a:pPr>
                        <a:buNone/>
                      </a:pPr>
                      <a:r>
                        <a:rPr lang="en-GB" sz="2400" b="1" baseline="30000" dirty="0">
                          <a:effectLst/>
                          <a:latin typeface="Calibri" panose="020F0502020204030204" pitchFamily="34" charset="0"/>
                          <a:cs typeface="Calibri" panose="020F0502020204030204" pitchFamily="34" charset="0"/>
                        </a:rPr>
                        <a:t>July 2026</a:t>
                      </a:r>
                      <a:endParaRPr lang="en-ZA"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effectLst/>
                          <a:latin typeface="Calibri" panose="020F0502020204030204" pitchFamily="34" charset="0"/>
                          <a:cs typeface="Calibri" panose="020F0502020204030204" pitchFamily="34" charset="0"/>
                        </a:rPr>
                        <a:t> </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effectLst/>
                          <a:latin typeface="Calibri" panose="020F0502020204030204" pitchFamily="34" charset="0"/>
                          <a:cs typeface="Calibri" panose="020F0502020204030204" pitchFamily="34" charset="0"/>
                        </a:rPr>
                        <a:t>3 515</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632282942"/>
                  </a:ext>
                </a:extLst>
              </a:tr>
              <a:tr h="560716">
                <a:tc>
                  <a:txBody>
                    <a:bodyPr/>
                    <a:lstStyle/>
                    <a:p>
                      <a:pPr>
                        <a:buNone/>
                      </a:pPr>
                      <a:r>
                        <a:rPr lang="en-GB" sz="2400" b="1" baseline="30000" dirty="0">
                          <a:effectLst/>
                          <a:latin typeface="Calibri" panose="020F0502020204030204" pitchFamily="34" charset="0"/>
                          <a:cs typeface="Calibri" panose="020F0502020204030204" pitchFamily="34" charset="0"/>
                        </a:rPr>
                        <a:t>September 2026</a:t>
                      </a:r>
                      <a:endParaRPr lang="en-ZA"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effectLst/>
                          <a:latin typeface="Calibri" panose="020F0502020204030204" pitchFamily="34" charset="0"/>
                          <a:cs typeface="Calibri" panose="020F0502020204030204" pitchFamily="34" charset="0"/>
                        </a:rPr>
                        <a:t> </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effectLst/>
                          <a:latin typeface="Calibri" panose="020F0502020204030204" pitchFamily="34" charset="0"/>
                          <a:cs typeface="Calibri" panose="020F0502020204030204" pitchFamily="34" charset="0"/>
                        </a:rPr>
                        <a:t>3 620</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051316213"/>
                  </a:ext>
                </a:extLst>
              </a:tr>
            </a:tbl>
          </a:graphicData>
        </a:graphic>
      </p:graphicFrame>
    </p:spTree>
    <p:extLst>
      <p:ext uri="{BB962C8B-B14F-4D97-AF65-F5344CB8AC3E}">
        <p14:creationId xmlns:p14="http://schemas.microsoft.com/office/powerpoint/2010/main" val="1031407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58990" y="467270"/>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Table 17</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25963" y="909987"/>
            <a:ext cx="8892074"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pPr marL="259854">
              <a:defRPr/>
            </a:pPr>
            <a:r>
              <a:rPr lang="en-GB" sz="1600" b="1" dirty="0">
                <a:ln w="1905"/>
                <a:solidFill>
                  <a:schemeClr val="tx1"/>
                </a:solidFill>
                <a:effectLst>
                  <a:innerShdw blurRad="69850" dist="43180" dir="5400000">
                    <a:srgbClr val="000000">
                      <a:alpha val="65000"/>
                    </a:srgbClr>
                  </a:innerShdw>
                </a:effectLst>
                <a:latin typeface="Calibri" pitchFamily="34" charset="0"/>
                <a:ea typeface="Calibri"/>
                <a:cs typeface="Times New Roman"/>
              </a:rPr>
              <a:t>FUTURE PRICES OF SOYBEANS IN SOUTH AFRICA (R/TON) ON 12 SEPTEMBER 2025 AND</a:t>
            </a:r>
          </a:p>
          <a:p>
            <a:pPr marL="259854">
              <a:defRPr/>
            </a:pPr>
            <a:r>
              <a:rPr lang="en-GB" sz="1600" b="1" dirty="0">
                <a:ln w="1905"/>
                <a:solidFill>
                  <a:schemeClr val="tx1"/>
                </a:solidFill>
                <a:effectLst>
                  <a:innerShdw blurRad="69850" dist="43180" dir="5400000">
                    <a:srgbClr val="000000">
                      <a:alpha val="65000"/>
                    </a:srgbClr>
                  </a:innerShdw>
                </a:effectLst>
                <a:latin typeface="Calibri" pitchFamily="34" charset="0"/>
                <a:ea typeface="Calibri"/>
                <a:cs typeface="Times New Roman"/>
              </a:rPr>
              <a:t>10 NOVEMBER 2025, ACCORDING TO GRAIN SA</a:t>
            </a:r>
          </a:p>
        </p:txBody>
      </p:sp>
      <p:sp>
        <p:nvSpPr>
          <p:cNvPr id="2" name="Slide Number Placeholder 1">
            <a:extLst>
              <a:ext uri="{FF2B5EF4-FFF2-40B4-BE49-F238E27FC236}">
                <a16:creationId xmlns:a16="http://schemas.microsoft.com/office/drawing/2014/main" id="{57CB48CD-355C-8B21-A403-37B8BC31C4FD}"/>
              </a:ext>
            </a:extLst>
          </p:cNvPr>
          <p:cNvSpPr>
            <a:spLocks noGrp="1"/>
          </p:cNvSpPr>
          <p:nvPr>
            <p:ph type="sldNum" sz="quarter" idx="12"/>
          </p:nvPr>
        </p:nvSpPr>
        <p:spPr>
          <a:xfrm>
            <a:off x="8161130" y="6068809"/>
            <a:ext cx="856907" cy="669925"/>
          </a:xfrm>
        </p:spPr>
        <p:txBody>
          <a:bodyPr/>
          <a:lstStyle/>
          <a:p>
            <a:fld id="{73B850FF-6169-4056-8077-06FFA93A5366}" type="slidenum">
              <a:rPr lang="en-US" smtClean="0">
                <a:solidFill>
                  <a:schemeClr val="tx1"/>
                </a:solidFill>
              </a:rPr>
              <a:t>39</a:t>
            </a:fld>
            <a:endParaRPr lang="en-US" dirty="0">
              <a:solidFill>
                <a:schemeClr val="tx1"/>
              </a:solidFill>
            </a:endParaRPr>
          </a:p>
        </p:txBody>
      </p:sp>
      <p:sp>
        <p:nvSpPr>
          <p:cNvPr id="4" name="Rectangle 3">
            <a:extLst>
              <a:ext uri="{FF2B5EF4-FFF2-40B4-BE49-F238E27FC236}">
                <a16:creationId xmlns:a16="http://schemas.microsoft.com/office/drawing/2014/main" id="{9428B1BC-3193-5E82-252D-83520D5DF8ED}"/>
              </a:ext>
            </a:extLst>
          </p:cNvPr>
          <p:cNvSpPr>
            <a:spLocks noChangeArrowheads="1"/>
          </p:cNvSpPr>
          <p:nvPr/>
        </p:nvSpPr>
        <p:spPr bwMode="auto">
          <a:xfrm>
            <a:off x="417237" y="6513079"/>
            <a:ext cx="8614796" cy="230832"/>
          </a:xfrm>
          <a:prstGeom prst="rect">
            <a:avLst/>
          </a:prstGeom>
          <a:noFill/>
          <a:ln>
            <a:noFill/>
          </a:ln>
        </p:spPr>
        <p:txBody>
          <a:bodyPr wrap="square" anchor="ctr">
            <a:spAutoFit/>
          </a:bodyPr>
          <a:lstStyle/>
          <a:p>
            <a:r>
              <a:rPr lang="en-GB" sz="900" b="1" i="1" dirty="0">
                <a:latin typeface="Calibri" pitchFamily="34" charset="0"/>
              </a:rPr>
              <a:t>Table prepared by the Office of SAMPRO based on information as obtained from the GRAIN SA website</a:t>
            </a:r>
          </a:p>
        </p:txBody>
      </p:sp>
      <p:graphicFrame>
        <p:nvGraphicFramePr>
          <p:cNvPr id="3" name="Table 2">
            <a:extLst>
              <a:ext uri="{FF2B5EF4-FFF2-40B4-BE49-F238E27FC236}">
                <a16:creationId xmlns:a16="http://schemas.microsoft.com/office/drawing/2014/main" id="{685BCC5C-0773-6A15-2508-FD3371A1D267}"/>
              </a:ext>
            </a:extLst>
          </p:cNvPr>
          <p:cNvGraphicFramePr>
            <a:graphicFrameLocks noGrp="1"/>
          </p:cNvGraphicFramePr>
          <p:nvPr>
            <p:extLst>
              <p:ext uri="{D42A27DB-BD31-4B8C-83A1-F6EECF244321}">
                <p14:modId xmlns:p14="http://schemas.microsoft.com/office/powerpoint/2010/main" val="4108775579"/>
              </p:ext>
            </p:extLst>
          </p:nvPr>
        </p:nvGraphicFramePr>
        <p:xfrm>
          <a:off x="417237" y="1601753"/>
          <a:ext cx="8214096" cy="4696570"/>
        </p:xfrm>
        <a:graphic>
          <a:graphicData uri="http://schemas.openxmlformats.org/drawingml/2006/table">
            <a:tbl>
              <a:tblPr firstRow="1" firstCol="1" bandRow="1">
                <a:tableStyleId>{5C22544A-7EE6-4342-B048-85BDC9FD1C3A}</a:tableStyleId>
              </a:tblPr>
              <a:tblGrid>
                <a:gridCol w="1756174">
                  <a:extLst>
                    <a:ext uri="{9D8B030D-6E8A-4147-A177-3AD203B41FA5}">
                      <a16:colId xmlns:a16="http://schemas.microsoft.com/office/drawing/2014/main" val="4170573463"/>
                    </a:ext>
                  </a:extLst>
                </a:gridCol>
                <a:gridCol w="2152093">
                  <a:extLst>
                    <a:ext uri="{9D8B030D-6E8A-4147-A177-3AD203B41FA5}">
                      <a16:colId xmlns:a16="http://schemas.microsoft.com/office/drawing/2014/main" val="320195164"/>
                    </a:ext>
                  </a:extLst>
                </a:gridCol>
                <a:gridCol w="2152093">
                  <a:extLst>
                    <a:ext uri="{9D8B030D-6E8A-4147-A177-3AD203B41FA5}">
                      <a16:colId xmlns:a16="http://schemas.microsoft.com/office/drawing/2014/main" val="3543315692"/>
                    </a:ext>
                  </a:extLst>
                </a:gridCol>
                <a:gridCol w="2153736">
                  <a:extLst>
                    <a:ext uri="{9D8B030D-6E8A-4147-A177-3AD203B41FA5}">
                      <a16:colId xmlns:a16="http://schemas.microsoft.com/office/drawing/2014/main" val="2534419969"/>
                    </a:ext>
                  </a:extLst>
                </a:gridCol>
              </a:tblGrid>
              <a:tr h="1332274">
                <a:tc>
                  <a:txBody>
                    <a:bodyPr/>
                    <a:lstStyle/>
                    <a:p>
                      <a:pPr>
                        <a:buNone/>
                      </a:pPr>
                      <a:endParaRPr lang="en-ZA" sz="1600" b="1" dirty="0">
                        <a:effectLst/>
                        <a:latin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1400" b="1" dirty="0">
                          <a:effectLst/>
                          <a:latin typeface="Calibri" panose="020F0502020204030204" pitchFamily="34" charset="0"/>
                          <a:cs typeface="Calibri" panose="020F0502020204030204" pitchFamily="34" charset="0"/>
                        </a:rPr>
                        <a:t>A</a:t>
                      </a:r>
                      <a:endParaRPr lang="en-ZA" sz="1200" b="1" dirty="0">
                        <a:effectLst/>
                        <a:latin typeface="Calibri" panose="020F0502020204030204" pitchFamily="34" charset="0"/>
                        <a:cs typeface="Calibri" panose="020F0502020204030204" pitchFamily="34" charset="0"/>
                      </a:endParaRPr>
                    </a:p>
                    <a:p>
                      <a:pPr algn="ctr">
                        <a:buNone/>
                      </a:pPr>
                      <a:r>
                        <a:rPr lang="en-GB" sz="1400" b="1" dirty="0">
                          <a:effectLst/>
                          <a:latin typeface="Calibri" panose="020F0502020204030204" pitchFamily="34" charset="0"/>
                          <a:cs typeface="Calibri" panose="020F0502020204030204" pitchFamily="34" charset="0"/>
                        </a:rPr>
                        <a:t>CLOSING BID</a:t>
                      </a:r>
                      <a:endParaRPr lang="en-ZA" sz="1200" b="1" dirty="0">
                        <a:effectLst/>
                        <a:latin typeface="Calibri" panose="020F0502020204030204" pitchFamily="34" charset="0"/>
                        <a:cs typeface="Calibri" panose="020F0502020204030204" pitchFamily="34" charset="0"/>
                      </a:endParaRPr>
                    </a:p>
                    <a:p>
                      <a:pPr algn="ctr">
                        <a:buNone/>
                      </a:pPr>
                      <a:r>
                        <a:rPr lang="en-GB" sz="1400" b="1" dirty="0">
                          <a:effectLst/>
                          <a:latin typeface="Calibri" panose="020F0502020204030204" pitchFamily="34" charset="0"/>
                          <a:cs typeface="Calibri" panose="020F0502020204030204" pitchFamily="34" charset="0"/>
                        </a:rPr>
                        <a:t>12 September 2025</a:t>
                      </a:r>
                      <a:endParaRPr lang="en-ZA" sz="1200" b="1" dirty="0">
                        <a:effectLst/>
                        <a:latin typeface="Calibri" panose="020F0502020204030204" pitchFamily="34" charset="0"/>
                        <a:cs typeface="Calibri" panose="020F0502020204030204" pitchFamily="34" charset="0"/>
                      </a:endParaRPr>
                    </a:p>
                    <a:p>
                      <a:pPr algn="ctr">
                        <a:buNone/>
                      </a:pPr>
                      <a:r>
                        <a:rPr lang="en-GB" sz="1400" b="1" dirty="0">
                          <a:effectLst/>
                          <a:latin typeface="Calibri" panose="020F0502020204030204" pitchFamily="34" charset="0"/>
                          <a:cs typeface="Calibri" panose="020F0502020204030204" pitchFamily="34" charset="0"/>
                        </a:rPr>
                        <a:t>R/Ton</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1400" b="1" dirty="0">
                          <a:effectLst/>
                          <a:latin typeface="Calibri" panose="020F0502020204030204" pitchFamily="34" charset="0"/>
                          <a:cs typeface="Calibri" panose="020F0502020204030204" pitchFamily="34" charset="0"/>
                        </a:rPr>
                        <a:t>B</a:t>
                      </a:r>
                      <a:endParaRPr lang="en-ZA" sz="1200" b="1" dirty="0">
                        <a:effectLst/>
                        <a:latin typeface="Calibri" panose="020F0502020204030204" pitchFamily="34" charset="0"/>
                        <a:cs typeface="Calibri" panose="020F0502020204030204" pitchFamily="34" charset="0"/>
                      </a:endParaRPr>
                    </a:p>
                    <a:p>
                      <a:pPr algn="ctr">
                        <a:buNone/>
                      </a:pPr>
                      <a:r>
                        <a:rPr lang="en-GB" sz="1400" b="1" dirty="0">
                          <a:effectLst/>
                          <a:latin typeface="Calibri" panose="020F0502020204030204" pitchFamily="34" charset="0"/>
                          <a:cs typeface="Calibri" panose="020F0502020204030204" pitchFamily="34" charset="0"/>
                        </a:rPr>
                        <a:t>CLOSING BID</a:t>
                      </a:r>
                      <a:endParaRPr lang="en-ZA" sz="1200" b="1" dirty="0">
                        <a:effectLst/>
                        <a:latin typeface="Calibri" panose="020F0502020204030204" pitchFamily="34" charset="0"/>
                        <a:cs typeface="Calibri" panose="020F0502020204030204" pitchFamily="34" charset="0"/>
                      </a:endParaRPr>
                    </a:p>
                    <a:p>
                      <a:pPr algn="ctr">
                        <a:buNone/>
                      </a:pPr>
                      <a:r>
                        <a:rPr lang="en-GB" sz="1400" b="1" dirty="0">
                          <a:effectLst/>
                          <a:latin typeface="Calibri" panose="020F0502020204030204" pitchFamily="34" charset="0"/>
                          <a:cs typeface="Calibri" panose="020F0502020204030204" pitchFamily="34" charset="0"/>
                        </a:rPr>
                        <a:t>10 November 2025</a:t>
                      </a:r>
                      <a:endParaRPr lang="en-ZA" sz="1200" b="1" dirty="0">
                        <a:effectLst/>
                        <a:latin typeface="Calibri" panose="020F0502020204030204" pitchFamily="34" charset="0"/>
                        <a:cs typeface="Calibri" panose="020F0502020204030204" pitchFamily="34" charset="0"/>
                      </a:endParaRPr>
                    </a:p>
                    <a:p>
                      <a:pPr algn="ctr">
                        <a:buNone/>
                      </a:pPr>
                      <a:r>
                        <a:rPr lang="en-GB" sz="1400" b="1" dirty="0">
                          <a:effectLst/>
                          <a:latin typeface="Calibri" panose="020F0502020204030204" pitchFamily="34" charset="0"/>
                          <a:cs typeface="Calibri" panose="020F0502020204030204" pitchFamily="34" charset="0"/>
                        </a:rPr>
                        <a:t>R/Ton</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1400" b="1" dirty="0">
                          <a:effectLst/>
                          <a:latin typeface="Calibri" panose="020F0502020204030204" pitchFamily="34" charset="0"/>
                          <a:cs typeface="Calibri" panose="020F0502020204030204" pitchFamily="34" charset="0"/>
                        </a:rPr>
                        <a:t>C</a:t>
                      </a:r>
                      <a:endParaRPr lang="en-ZA" sz="1200" b="1" dirty="0">
                        <a:effectLst/>
                        <a:latin typeface="Calibri" panose="020F0502020204030204" pitchFamily="34" charset="0"/>
                        <a:cs typeface="Calibri" panose="020F0502020204030204" pitchFamily="34" charset="0"/>
                      </a:endParaRPr>
                    </a:p>
                    <a:p>
                      <a:pPr algn="ctr">
                        <a:buNone/>
                      </a:pPr>
                      <a:r>
                        <a:rPr lang="en-GB" sz="1400" b="1" dirty="0">
                          <a:effectLst/>
                          <a:latin typeface="Calibri" panose="020F0502020204030204" pitchFamily="34" charset="0"/>
                          <a:cs typeface="Calibri" panose="020F0502020204030204" pitchFamily="34" charset="0"/>
                        </a:rPr>
                        <a:t>Percentage change from</a:t>
                      </a:r>
                      <a:endParaRPr lang="en-ZA" sz="1200" b="1" dirty="0">
                        <a:effectLst/>
                        <a:latin typeface="Calibri" panose="020F0502020204030204" pitchFamily="34" charset="0"/>
                        <a:cs typeface="Calibri" panose="020F0502020204030204" pitchFamily="34" charset="0"/>
                      </a:endParaRPr>
                    </a:p>
                    <a:p>
                      <a:pPr algn="ctr">
                        <a:buNone/>
                      </a:pPr>
                      <a:r>
                        <a:rPr lang="en-GB" sz="1400" b="1" dirty="0">
                          <a:effectLst/>
                          <a:latin typeface="Calibri" panose="020F0502020204030204" pitchFamily="34" charset="0"/>
                          <a:cs typeface="Calibri" panose="020F0502020204030204" pitchFamily="34" charset="0"/>
                        </a:rPr>
                        <a:t>A to B</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909002911"/>
                  </a:ext>
                </a:extLst>
              </a:tr>
              <a:tr h="560716">
                <a:tc>
                  <a:txBody>
                    <a:bodyPr/>
                    <a:lstStyle/>
                    <a:p>
                      <a:pPr>
                        <a:buNone/>
                      </a:pPr>
                      <a:r>
                        <a:rPr lang="en-GB" sz="2400" b="1" baseline="30000" dirty="0">
                          <a:effectLst/>
                          <a:latin typeface="Calibri" panose="020F0502020204030204" pitchFamily="34" charset="0"/>
                          <a:cs typeface="Calibri" panose="020F0502020204030204" pitchFamily="34" charset="0"/>
                        </a:rPr>
                        <a:t>November 2025</a:t>
                      </a:r>
                      <a:endParaRPr lang="en-ZA"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effectLst/>
                          <a:latin typeface="Calibri" panose="020F0502020204030204" pitchFamily="34" charset="0"/>
                          <a:cs typeface="Calibri" panose="020F0502020204030204" pitchFamily="34" charset="0"/>
                        </a:rPr>
                        <a:t>7 342 </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effectLst/>
                          <a:latin typeface="Calibri" panose="020F0502020204030204" pitchFamily="34" charset="0"/>
                          <a:cs typeface="Calibri" panose="020F0502020204030204" pitchFamily="34" charset="0"/>
                        </a:rPr>
                        <a:t>7 244</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228600" marR="200660" algn="ctr">
                        <a:buNone/>
                      </a:pPr>
                      <a:r>
                        <a:rPr lang="en-US" sz="2400" b="1" baseline="30000" dirty="0">
                          <a:solidFill>
                            <a:srgbClr val="FF0000"/>
                          </a:solidFill>
                          <a:effectLst/>
                          <a:latin typeface="Calibri" panose="020F0502020204030204" pitchFamily="34" charset="0"/>
                          <a:cs typeface="Calibri" panose="020F0502020204030204" pitchFamily="34" charset="0"/>
                        </a:rPr>
                        <a:t>-1.3</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770147310"/>
                  </a:ext>
                </a:extLst>
              </a:tr>
              <a:tr h="560716">
                <a:tc>
                  <a:txBody>
                    <a:bodyPr/>
                    <a:lstStyle/>
                    <a:p>
                      <a:pPr>
                        <a:buNone/>
                      </a:pPr>
                      <a:r>
                        <a:rPr lang="en-GB" sz="2400" b="1" baseline="30000" dirty="0">
                          <a:effectLst/>
                          <a:latin typeface="Calibri" panose="020F0502020204030204" pitchFamily="34" charset="0"/>
                          <a:cs typeface="Calibri" panose="020F0502020204030204" pitchFamily="34" charset="0"/>
                        </a:rPr>
                        <a:t>December 2025</a:t>
                      </a:r>
                      <a:endParaRPr lang="en-ZA"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effectLst/>
                          <a:latin typeface="Calibri" panose="020F0502020204030204" pitchFamily="34" charset="0"/>
                          <a:cs typeface="Calibri" panose="020F0502020204030204" pitchFamily="34" charset="0"/>
                        </a:rPr>
                        <a:t>7 416</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effectLst/>
                          <a:latin typeface="Calibri" panose="020F0502020204030204" pitchFamily="34" charset="0"/>
                          <a:cs typeface="Calibri" panose="020F0502020204030204" pitchFamily="34" charset="0"/>
                        </a:rPr>
                        <a:t>7 281</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solidFill>
                            <a:srgbClr val="FF0000"/>
                          </a:solidFill>
                          <a:effectLst/>
                          <a:latin typeface="Calibri" panose="020F0502020204030204" pitchFamily="34" charset="0"/>
                          <a:cs typeface="Calibri" panose="020F0502020204030204" pitchFamily="34" charset="0"/>
                        </a:rPr>
                        <a:t>-1.8</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596723929"/>
                  </a:ext>
                </a:extLst>
              </a:tr>
              <a:tr h="560716">
                <a:tc>
                  <a:txBody>
                    <a:bodyPr/>
                    <a:lstStyle/>
                    <a:p>
                      <a:pPr>
                        <a:buNone/>
                      </a:pPr>
                      <a:r>
                        <a:rPr lang="en-GB" sz="2400" b="1" baseline="30000" dirty="0">
                          <a:effectLst/>
                          <a:latin typeface="Calibri" panose="020F0502020204030204" pitchFamily="34" charset="0"/>
                          <a:cs typeface="Calibri" panose="020F0502020204030204" pitchFamily="34" charset="0"/>
                        </a:rPr>
                        <a:t>March 2026</a:t>
                      </a:r>
                      <a:endParaRPr lang="en-ZA"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effectLst/>
                          <a:latin typeface="Calibri" panose="020F0502020204030204" pitchFamily="34" charset="0"/>
                          <a:cs typeface="Calibri" panose="020F0502020204030204" pitchFamily="34" charset="0"/>
                        </a:rPr>
                        <a:t>7 411</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effectLst/>
                          <a:latin typeface="Calibri" panose="020F0502020204030204" pitchFamily="34" charset="0"/>
                          <a:cs typeface="Calibri" panose="020F0502020204030204" pitchFamily="34" charset="0"/>
                        </a:rPr>
                        <a:t>7 294</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solidFill>
                            <a:srgbClr val="FF0000"/>
                          </a:solidFill>
                          <a:effectLst/>
                          <a:latin typeface="Calibri" panose="020F0502020204030204" pitchFamily="34" charset="0"/>
                          <a:cs typeface="Calibri" panose="020F0502020204030204" pitchFamily="34" charset="0"/>
                        </a:rPr>
                        <a:t>-1.6</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126919242"/>
                  </a:ext>
                </a:extLst>
              </a:tr>
              <a:tr h="560716">
                <a:tc>
                  <a:txBody>
                    <a:bodyPr/>
                    <a:lstStyle/>
                    <a:p>
                      <a:pPr>
                        <a:buNone/>
                      </a:pPr>
                      <a:r>
                        <a:rPr lang="en-GB" sz="2400" b="1" baseline="30000" dirty="0">
                          <a:effectLst/>
                          <a:latin typeface="Calibri" panose="020F0502020204030204" pitchFamily="34" charset="0"/>
                          <a:cs typeface="Calibri" panose="020F0502020204030204" pitchFamily="34" charset="0"/>
                        </a:rPr>
                        <a:t>May 2026</a:t>
                      </a:r>
                      <a:endParaRPr lang="en-ZA"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effectLst/>
                          <a:latin typeface="Calibri" panose="020F0502020204030204" pitchFamily="34" charset="0"/>
                          <a:cs typeface="Calibri" panose="020F0502020204030204" pitchFamily="34" charset="0"/>
                        </a:rPr>
                        <a:t>7 401</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2400" b="1" baseline="30000" dirty="0">
                          <a:effectLst/>
                          <a:latin typeface="Calibri" panose="020F0502020204030204" pitchFamily="34" charset="0"/>
                          <a:ea typeface="Calibri" panose="020F0502020204030204" pitchFamily="34" charset="0"/>
                          <a:cs typeface="Calibri" panose="020F0502020204030204" pitchFamily="34" charset="0"/>
                        </a:rPr>
                        <a:t>7</a:t>
                      </a:r>
                      <a:r>
                        <a:rPr lang="en-ZA" sz="2400" b="1" baseline="30000" dirty="0">
                          <a:effectLst/>
                          <a:latin typeface="Calibri" panose="020F0502020204030204" pitchFamily="34" charset="0"/>
                          <a:ea typeface="Calibri" panose="020F0502020204030204" pitchFamily="34" charset="0"/>
                          <a:cs typeface="Calibri" panose="020F0502020204030204" pitchFamily="34" charset="0"/>
                        </a:rPr>
                        <a:t> 255</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solidFill>
                            <a:srgbClr val="FF0000"/>
                          </a:solidFill>
                          <a:effectLst/>
                          <a:latin typeface="Calibri" panose="020F0502020204030204" pitchFamily="34" charset="0"/>
                          <a:cs typeface="Calibri" panose="020F0502020204030204" pitchFamily="34" charset="0"/>
                        </a:rPr>
                        <a:t>-2.0</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46462998"/>
                  </a:ext>
                </a:extLst>
              </a:tr>
              <a:tr h="560716">
                <a:tc>
                  <a:txBody>
                    <a:bodyPr/>
                    <a:lstStyle/>
                    <a:p>
                      <a:pPr>
                        <a:buNone/>
                      </a:pPr>
                      <a:r>
                        <a:rPr lang="en-GB" sz="2400" b="1" baseline="30000" dirty="0">
                          <a:effectLst/>
                          <a:latin typeface="Calibri" panose="020F0502020204030204" pitchFamily="34" charset="0"/>
                          <a:cs typeface="Calibri" panose="020F0502020204030204" pitchFamily="34" charset="0"/>
                        </a:rPr>
                        <a:t>July 2026</a:t>
                      </a:r>
                      <a:endParaRPr lang="en-ZA"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effectLst/>
                          <a:latin typeface="Calibri" panose="020F0502020204030204" pitchFamily="34" charset="0"/>
                          <a:cs typeface="Calibri" panose="020F0502020204030204" pitchFamily="34" charset="0"/>
                        </a:rPr>
                        <a:t> </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effectLst/>
                          <a:latin typeface="Calibri" panose="020F0502020204030204" pitchFamily="34" charset="0"/>
                          <a:cs typeface="Calibri" panose="020F0502020204030204" pitchFamily="34" charset="0"/>
                        </a:rPr>
                        <a:t>7 475</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632282942"/>
                  </a:ext>
                </a:extLst>
              </a:tr>
              <a:tr h="560716">
                <a:tc>
                  <a:txBody>
                    <a:bodyPr/>
                    <a:lstStyle/>
                    <a:p>
                      <a:pPr>
                        <a:buNone/>
                      </a:pPr>
                      <a:r>
                        <a:rPr lang="en-GB" sz="2400" b="1" baseline="30000" dirty="0">
                          <a:effectLst/>
                          <a:latin typeface="Calibri" panose="020F0502020204030204" pitchFamily="34" charset="0"/>
                          <a:cs typeface="Calibri" panose="020F0502020204030204" pitchFamily="34" charset="0"/>
                        </a:rPr>
                        <a:t>September 2026</a:t>
                      </a:r>
                      <a:endParaRPr lang="en-ZA"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effectLst/>
                          <a:latin typeface="Calibri" panose="020F0502020204030204" pitchFamily="34" charset="0"/>
                          <a:cs typeface="Calibri" panose="020F0502020204030204" pitchFamily="34" charset="0"/>
                        </a:rPr>
                        <a:t> </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effectLst/>
                          <a:latin typeface="Calibri" panose="020F0502020204030204" pitchFamily="34" charset="0"/>
                          <a:cs typeface="Calibri" panose="020F0502020204030204" pitchFamily="34" charset="0"/>
                        </a:rPr>
                        <a:t>7 619</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051316213"/>
                  </a:ext>
                </a:extLst>
              </a:tr>
            </a:tbl>
          </a:graphicData>
        </a:graphic>
      </p:graphicFrame>
    </p:spTree>
    <p:extLst>
      <p:ext uri="{BB962C8B-B14F-4D97-AF65-F5344CB8AC3E}">
        <p14:creationId xmlns:p14="http://schemas.microsoft.com/office/powerpoint/2010/main" val="4163790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AE21E58-C6E8-4DDD-AD50-DACCD7FCE52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C87075B-7F50-B8AE-D69A-E262E61A1C30}"/>
              </a:ext>
            </a:extLst>
          </p:cNvPr>
          <p:cNvSpPr txBox="1"/>
          <p:nvPr/>
        </p:nvSpPr>
        <p:spPr>
          <a:xfrm>
            <a:off x="886691" y="451779"/>
            <a:ext cx="7112000" cy="5102086"/>
          </a:xfrm>
          <a:prstGeom prst="rect">
            <a:avLst/>
          </a:prstGeom>
        </p:spPr>
        <p:txBody>
          <a:bodyPr vert="horz" lIns="91440" tIns="45720" rIns="91440" bIns="45720" rtlCol="0" anchor="ctr">
            <a:normAutofit/>
          </a:bodyPr>
          <a:lstStyle/>
          <a:p>
            <a:pPr lvl="0">
              <a:lnSpc>
                <a:spcPct val="115000"/>
              </a:lnSpc>
              <a:spcAft>
                <a:spcPts val="1200"/>
              </a:spcAft>
            </a:pPr>
            <a:r>
              <a:rPr lang="en-ZA" sz="2600" b="1" u="sng" dirty="0">
                <a:effectLst/>
                <a:latin typeface="Calibri" panose="020F0502020204030204" pitchFamily="34" charset="0"/>
                <a:ea typeface="Calibri" panose="020F0502020204030204" pitchFamily="34" charset="0"/>
                <a:cs typeface="Calibri" panose="020F0502020204030204" pitchFamily="34" charset="0"/>
              </a:rPr>
              <a:t>CONDITIONS IN THE WORLD (Continue</a:t>
            </a:r>
            <a:r>
              <a:rPr lang="en-ZA" sz="2600" b="1"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lnSpc>
                <a:spcPct val="115000"/>
              </a:lnSpc>
              <a:spcAft>
                <a:spcPts val="1200"/>
              </a:spcAft>
              <a:buFont typeface="Symbol" panose="05050102010706020507" pitchFamily="18" charset="2"/>
              <a:buChar char=""/>
            </a:pPr>
            <a:r>
              <a:rPr lang="en-US" sz="2600" b="1" dirty="0">
                <a:effectLst/>
                <a:latin typeface="Calibri" panose="020F0502020204030204" pitchFamily="34" charset="0"/>
                <a:ea typeface="Calibri" panose="020F0502020204030204" pitchFamily="34" charset="0"/>
                <a:cs typeface="Calibri" panose="020F0502020204030204" pitchFamily="34" charset="0"/>
              </a:rPr>
              <a:t>Even if the conflicts stop immediately, negative consequences will, to a large extent, be a reality in the coming years.</a:t>
            </a:r>
            <a:endParaRPr lang="en-ZA" sz="2600" b="1"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1200"/>
              </a:spcAft>
              <a:buFont typeface="Symbol" panose="05050102010706020507" pitchFamily="18" charset="2"/>
              <a:buChar char=""/>
            </a:pPr>
            <a:r>
              <a:rPr lang="en-ZA" sz="2600" b="1" dirty="0">
                <a:effectLst/>
                <a:latin typeface="Calibri" panose="020F0502020204030204" pitchFamily="34" charset="0"/>
                <a:ea typeface="Calibri" panose="020F0502020204030204" pitchFamily="34" charset="0"/>
                <a:cs typeface="Calibri" panose="020F0502020204030204" pitchFamily="34" charset="0"/>
              </a:rPr>
              <a:t> Economic growth is undermined by the very high uncertainty. </a:t>
            </a:r>
          </a:p>
        </p:txBody>
      </p:sp>
      <p:sp>
        <p:nvSpPr>
          <p:cNvPr id="2" name="Slide Number Placeholder 1">
            <a:extLst>
              <a:ext uri="{FF2B5EF4-FFF2-40B4-BE49-F238E27FC236}">
                <a16:creationId xmlns:a16="http://schemas.microsoft.com/office/drawing/2014/main" id="{3B660D03-F201-59D3-2215-C30D45534C97}"/>
              </a:ext>
            </a:extLst>
          </p:cNvPr>
          <p:cNvSpPr>
            <a:spLocks noGrp="1"/>
          </p:cNvSpPr>
          <p:nvPr>
            <p:ph type="sldNum" sz="quarter" idx="12"/>
          </p:nvPr>
        </p:nvSpPr>
        <p:spPr>
          <a:xfrm>
            <a:off x="8359284" y="5932861"/>
            <a:ext cx="628813" cy="767687"/>
          </a:xfrm>
        </p:spPr>
        <p:txBody>
          <a:bodyPr/>
          <a:lstStyle/>
          <a:p>
            <a:fld id="{73B850FF-6169-4056-8077-06FFA93A5366}" type="slidenum">
              <a:rPr lang="en-US" smtClean="0">
                <a:solidFill>
                  <a:schemeClr val="tx1"/>
                </a:solidFill>
              </a:rPr>
              <a:t>4</a:t>
            </a:fld>
            <a:endParaRPr lang="en-US">
              <a:solidFill>
                <a:schemeClr val="tx1"/>
              </a:solidFill>
            </a:endParaRPr>
          </a:p>
        </p:txBody>
      </p:sp>
    </p:spTree>
    <p:extLst>
      <p:ext uri="{BB962C8B-B14F-4D97-AF65-F5344CB8AC3E}">
        <p14:creationId xmlns:p14="http://schemas.microsoft.com/office/powerpoint/2010/main" val="3555337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17237" y="6409458"/>
            <a:ext cx="8614796" cy="230832"/>
          </a:xfrm>
          <a:prstGeom prst="rect">
            <a:avLst/>
          </a:prstGeom>
          <a:noFill/>
          <a:ln>
            <a:noFill/>
          </a:ln>
        </p:spPr>
        <p:txBody>
          <a:bodyPr wrap="square" anchor="ctr">
            <a:spAutoFit/>
          </a:bodyPr>
          <a:lstStyle/>
          <a:p>
            <a:r>
              <a:rPr lang="en-GB" sz="900" b="1" i="1" dirty="0">
                <a:latin typeface="Calibri" pitchFamily="34" charset="0"/>
              </a:rPr>
              <a:t>Table prepared by the Office of SAMPRO based on information published by Grain SA</a:t>
            </a: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58990" y="824698"/>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Table 18</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39959" y="1213317"/>
            <a:ext cx="8892074" cy="33855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pPr marL="259854">
              <a:defRPr/>
            </a:pPr>
            <a:r>
              <a:rPr lang="en-GB" sz="1600" b="1" dirty="0">
                <a:ln w="1905"/>
                <a:solidFill>
                  <a:schemeClr val="tx1"/>
                </a:solidFill>
                <a:effectLst>
                  <a:innerShdw blurRad="69850" dist="43180" dir="5400000">
                    <a:srgbClr val="000000">
                      <a:alpha val="65000"/>
                    </a:srgbClr>
                  </a:innerShdw>
                </a:effectLst>
                <a:latin typeface="Calibri" pitchFamily="34" charset="0"/>
                <a:ea typeface="Calibri"/>
                <a:cs typeface="Times New Roman"/>
              </a:rPr>
              <a:t>FERTILIZER PRICES IN SOUTH AFRICA</a:t>
            </a:r>
          </a:p>
        </p:txBody>
      </p:sp>
      <p:sp>
        <p:nvSpPr>
          <p:cNvPr id="4" name="Slide Number Placeholder 3">
            <a:extLst>
              <a:ext uri="{FF2B5EF4-FFF2-40B4-BE49-F238E27FC236}">
                <a16:creationId xmlns:a16="http://schemas.microsoft.com/office/drawing/2014/main" id="{DCB85989-E9B5-72DF-1921-ABDCEDFD3DD8}"/>
              </a:ext>
            </a:extLst>
          </p:cNvPr>
          <p:cNvSpPr>
            <a:spLocks noGrp="1"/>
          </p:cNvSpPr>
          <p:nvPr>
            <p:ph type="sldNum" sz="quarter" idx="12"/>
          </p:nvPr>
        </p:nvSpPr>
        <p:spPr>
          <a:xfrm>
            <a:off x="8097950" y="5860808"/>
            <a:ext cx="628813" cy="767687"/>
          </a:xfrm>
        </p:spPr>
        <p:txBody>
          <a:bodyPr/>
          <a:lstStyle/>
          <a:p>
            <a:fld id="{73B850FF-6169-4056-8077-06FFA93A5366}" type="slidenum">
              <a:rPr lang="en-US" smtClean="0">
                <a:solidFill>
                  <a:schemeClr val="tx1"/>
                </a:solidFill>
              </a:rPr>
              <a:t>40</a:t>
            </a:fld>
            <a:endParaRPr lang="en-US" dirty="0">
              <a:solidFill>
                <a:schemeClr val="tx1"/>
              </a:solidFill>
            </a:endParaRPr>
          </a:p>
        </p:txBody>
      </p:sp>
      <p:graphicFrame>
        <p:nvGraphicFramePr>
          <p:cNvPr id="3" name="Table 2">
            <a:extLst>
              <a:ext uri="{FF2B5EF4-FFF2-40B4-BE49-F238E27FC236}">
                <a16:creationId xmlns:a16="http://schemas.microsoft.com/office/drawing/2014/main" id="{36445B09-A6B3-E1FE-6CFA-F0491DC3B727}"/>
              </a:ext>
            </a:extLst>
          </p:cNvPr>
          <p:cNvGraphicFramePr>
            <a:graphicFrameLocks noGrp="1"/>
          </p:cNvGraphicFramePr>
          <p:nvPr>
            <p:extLst>
              <p:ext uri="{D42A27DB-BD31-4B8C-83A1-F6EECF244321}">
                <p14:modId xmlns:p14="http://schemas.microsoft.com/office/powerpoint/2010/main" val="2033611661"/>
              </p:ext>
            </p:extLst>
          </p:nvPr>
        </p:nvGraphicFramePr>
        <p:xfrm>
          <a:off x="264602" y="1815523"/>
          <a:ext cx="8614796" cy="4042746"/>
        </p:xfrm>
        <a:graphic>
          <a:graphicData uri="http://schemas.openxmlformats.org/drawingml/2006/table">
            <a:tbl>
              <a:tblPr firstRow="1" firstCol="1" bandRow="1">
                <a:tableStyleId>{00A15C55-8517-42AA-B614-E9B94910E393}</a:tableStyleId>
              </a:tblPr>
              <a:tblGrid>
                <a:gridCol w="2153699">
                  <a:extLst>
                    <a:ext uri="{9D8B030D-6E8A-4147-A177-3AD203B41FA5}">
                      <a16:colId xmlns:a16="http://schemas.microsoft.com/office/drawing/2014/main" val="1181066700"/>
                    </a:ext>
                  </a:extLst>
                </a:gridCol>
                <a:gridCol w="2153699">
                  <a:extLst>
                    <a:ext uri="{9D8B030D-6E8A-4147-A177-3AD203B41FA5}">
                      <a16:colId xmlns:a16="http://schemas.microsoft.com/office/drawing/2014/main" val="3820141006"/>
                    </a:ext>
                  </a:extLst>
                </a:gridCol>
                <a:gridCol w="2153699">
                  <a:extLst>
                    <a:ext uri="{9D8B030D-6E8A-4147-A177-3AD203B41FA5}">
                      <a16:colId xmlns:a16="http://schemas.microsoft.com/office/drawing/2014/main" val="3347764396"/>
                    </a:ext>
                  </a:extLst>
                </a:gridCol>
                <a:gridCol w="2153699">
                  <a:extLst>
                    <a:ext uri="{9D8B030D-6E8A-4147-A177-3AD203B41FA5}">
                      <a16:colId xmlns:a16="http://schemas.microsoft.com/office/drawing/2014/main" val="3578675927"/>
                    </a:ext>
                  </a:extLst>
                </a:gridCol>
              </a:tblGrid>
              <a:tr h="1359378">
                <a:tc>
                  <a:txBody>
                    <a:bodyPr/>
                    <a:lstStyle/>
                    <a:p>
                      <a:pPr algn="ctr">
                        <a:buNone/>
                      </a:pPr>
                      <a:r>
                        <a:rPr lang="en-GB" sz="2400" b="1" baseline="30000" dirty="0">
                          <a:solidFill>
                            <a:schemeClr val="bg1"/>
                          </a:solidFill>
                          <a:effectLst/>
                          <a:latin typeface="Calibri" panose="020F0502020204030204" pitchFamily="34" charset="0"/>
                          <a:cs typeface="Calibri" panose="020F0502020204030204" pitchFamily="34" charset="0"/>
                        </a:rPr>
                        <a:t>Fertilizer</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2400" b="1" baseline="30000" dirty="0">
                          <a:solidFill>
                            <a:schemeClr val="bg1"/>
                          </a:solidFill>
                          <a:effectLst/>
                          <a:latin typeface="Calibri" panose="020F0502020204030204" pitchFamily="34" charset="0"/>
                          <a:cs typeface="Calibri" panose="020F0502020204030204" pitchFamily="34" charset="0"/>
                        </a:rPr>
                        <a:t>September 2024</a:t>
                      </a:r>
                      <a:endParaRPr lang="en-ZA" sz="1200" b="1" dirty="0">
                        <a:solidFill>
                          <a:schemeClr val="bg1"/>
                        </a:solidFill>
                        <a:effectLst/>
                        <a:latin typeface="Calibri" panose="020F0502020204030204" pitchFamily="34" charset="0"/>
                        <a:cs typeface="Calibri" panose="020F0502020204030204" pitchFamily="34" charset="0"/>
                      </a:endParaRPr>
                    </a:p>
                    <a:p>
                      <a:pPr algn="ctr">
                        <a:buNone/>
                      </a:pPr>
                      <a:r>
                        <a:rPr lang="en-GB" sz="2400" b="1" baseline="30000" dirty="0">
                          <a:solidFill>
                            <a:schemeClr val="bg1"/>
                          </a:solidFill>
                          <a:effectLst/>
                          <a:latin typeface="Calibri" panose="020F0502020204030204" pitchFamily="34" charset="0"/>
                          <a:cs typeface="Calibri" panose="020F0502020204030204" pitchFamily="34" charset="0"/>
                        </a:rPr>
                        <a:t>Rand / Ton</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2400" b="1" baseline="30000" dirty="0">
                          <a:solidFill>
                            <a:schemeClr val="bg1"/>
                          </a:solidFill>
                          <a:effectLst/>
                          <a:latin typeface="Calibri" panose="020F0502020204030204" pitchFamily="34" charset="0"/>
                          <a:cs typeface="Calibri" panose="020F0502020204030204" pitchFamily="34" charset="0"/>
                        </a:rPr>
                        <a:t>September 2025</a:t>
                      </a:r>
                      <a:endParaRPr lang="en-ZA" sz="1200" b="1" dirty="0">
                        <a:solidFill>
                          <a:schemeClr val="bg1"/>
                        </a:solidFill>
                        <a:effectLst/>
                        <a:latin typeface="Calibri" panose="020F0502020204030204" pitchFamily="34" charset="0"/>
                        <a:cs typeface="Calibri" panose="020F0502020204030204" pitchFamily="34" charset="0"/>
                      </a:endParaRPr>
                    </a:p>
                    <a:p>
                      <a:pPr algn="ctr">
                        <a:buNone/>
                      </a:pPr>
                      <a:r>
                        <a:rPr lang="en-GB" sz="2400" b="1" baseline="30000" dirty="0">
                          <a:solidFill>
                            <a:schemeClr val="bg1"/>
                          </a:solidFill>
                          <a:effectLst/>
                          <a:latin typeface="Calibri" panose="020F0502020204030204" pitchFamily="34" charset="0"/>
                          <a:cs typeface="Calibri" panose="020F0502020204030204" pitchFamily="34" charset="0"/>
                        </a:rPr>
                        <a:t>Rand / Ton</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2400" b="1" baseline="30000" dirty="0">
                          <a:solidFill>
                            <a:schemeClr val="bg1"/>
                          </a:solidFill>
                          <a:effectLst/>
                          <a:latin typeface="Calibri" panose="020F0502020204030204" pitchFamily="34" charset="0"/>
                          <a:cs typeface="Calibri" panose="020F0502020204030204" pitchFamily="34" charset="0"/>
                        </a:rPr>
                        <a:t>Percentage change from September 2024 to September 2025</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610143704"/>
                  </a:ext>
                </a:extLst>
              </a:tr>
              <a:tr h="670842">
                <a:tc>
                  <a:txBody>
                    <a:bodyPr/>
                    <a:lstStyle/>
                    <a:p>
                      <a:pPr>
                        <a:buNone/>
                      </a:pPr>
                      <a:r>
                        <a:rPr lang="en-GB" sz="2400" b="1" baseline="30000" dirty="0">
                          <a:solidFill>
                            <a:schemeClr val="bg1"/>
                          </a:solidFill>
                          <a:effectLst/>
                          <a:latin typeface="Calibri" panose="020F0502020204030204" pitchFamily="34" charset="0"/>
                          <a:cs typeface="Calibri" panose="020F0502020204030204" pitchFamily="34" charset="0"/>
                        </a:rPr>
                        <a:t>MAP</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effectLst/>
                          <a:latin typeface="Calibri" panose="020F0502020204030204" pitchFamily="34" charset="0"/>
                          <a:cs typeface="Calibri" panose="020F0502020204030204" pitchFamily="34" charset="0"/>
                        </a:rPr>
                        <a:t>16 067</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2400" b="1" baseline="30000" dirty="0">
                          <a:effectLst/>
                          <a:latin typeface="Calibri" panose="020F0502020204030204" pitchFamily="34" charset="0"/>
                          <a:cs typeface="Calibri" panose="020F0502020204030204" pitchFamily="34" charset="0"/>
                        </a:rPr>
                        <a:t>18 275</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2400" b="1" baseline="30000" dirty="0">
                          <a:effectLst/>
                          <a:latin typeface="Calibri" panose="020F0502020204030204" pitchFamily="34" charset="0"/>
                          <a:cs typeface="Calibri" panose="020F0502020204030204" pitchFamily="34" charset="0"/>
                        </a:rPr>
                        <a:t>13.8</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217553815"/>
                  </a:ext>
                </a:extLst>
              </a:tr>
              <a:tr h="670842">
                <a:tc>
                  <a:txBody>
                    <a:bodyPr/>
                    <a:lstStyle/>
                    <a:p>
                      <a:pPr>
                        <a:buNone/>
                      </a:pPr>
                      <a:r>
                        <a:rPr lang="en-GB" sz="2400" b="1" baseline="30000" dirty="0">
                          <a:solidFill>
                            <a:schemeClr val="bg1"/>
                          </a:solidFill>
                          <a:effectLst/>
                          <a:latin typeface="Calibri" panose="020F0502020204030204" pitchFamily="34" charset="0"/>
                          <a:cs typeface="Calibri" panose="020F0502020204030204" pitchFamily="34" charset="0"/>
                        </a:rPr>
                        <a:t>LAN (28)</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effectLst/>
                          <a:latin typeface="Calibri" panose="020F0502020204030204" pitchFamily="34" charset="0"/>
                          <a:cs typeface="Calibri" panose="020F0502020204030204" pitchFamily="34" charset="0"/>
                        </a:rPr>
                        <a:t>9 422</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2400" b="1" baseline="30000" dirty="0">
                          <a:effectLst/>
                          <a:latin typeface="Calibri" panose="020F0502020204030204" pitchFamily="34" charset="0"/>
                          <a:cs typeface="Calibri" panose="020F0502020204030204" pitchFamily="34" charset="0"/>
                        </a:rPr>
                        <a:t>10 538</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2400" b="1" baseline="30000" dirty="0">
                          <a:effectLst/>
                          <a:latin typeface="Calibri" panose="020F0502020204030204" pitchFamily="34" charset="0"/>
                          <a:cs typeface="Calibri" panose="020F0502020204030204" pitchFamily="34" charset="0"/>
                        </a:rPr>
                        <a:t>11.8</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83781229"/>
                  </a:ext>
                </a:extLst>
              </a:tr>
              <a:tr h="670842">
                <a:tc>
                  <a:txBody>
                    <a:bodyPr/>
                    <a:lstStyle/>
                    <a:p>
                      <a:pPr>
                        <a:buNone/>
                      </a:pPr>
                      <a:r>
                        <a:rPr lang="en-GB" sz="2400" b="1" baseline="30000" dirty="0">
                          <a:solidFill>
                            <a:schemeClr val="bg1"/>
                          </a:solidFill>
                          <a:effectLst/>
                          <a:latin typeface="Calibri" panose="020F0502020204030204" pitchFamily="34" charset="0"/>
                          <a:cs typeface="Calibri" panose="020F0502020204030204" pitchFamily="34" charset="0"/>
                        </a:rPr>
                        <a:t>Urea (46)</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effectLst/>
                          <a:latin typeface="Calibri" panose="020F0502020204030204" pitchFamily="34" charset="0"/>
                          <a:cs typeface="Calibri" panose="020F0502020204030204" pitchFamily="34" charset="0"/>
                        </a:rPr>
                        <a:t>9 873</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2400" b="1" baseline="30000" dirty="0">
                          <a:effectLst/>
                          <a:latin typeface="Calibri" panose="020F0502020204030204" pitchFamily="34" charset="0"/>
                          <a:cs typeface="Calibri" panose="020F0502020204030204" pitchFamily="34" charset="0"/>
                        </a:rPr>
                        <a:t>12 254</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2400" b="1" baseline="30000" dirty="0">
                          <a:effectLst/>
                          <a:latin typeface="Calibri" panose="020F0502020204030204" pitchFamily="34" charset="0"/>
                          <a:cs typeface="Calibri" panose="020F0502020204030204" pitchFamily="34" charset="0"/>
                        </a:rPr>
                        <a:t>24.1</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717469544"/>
                  </a:ext>
                </a:extLst>
              </a:tr>
              <a:tr h="670842">
                <a:tc>
                  <a:txBody>
                    <a:bodyPr/>
                    <a:lstStyle/>
                    <a:p>
                      <a:pPr>
                        <a:buNone/>
                      </a:pPr>
                      <a:r>
                        <a:rPr lang="en-GB" sz="2400" b="1" baseline="30000" dirty="0">
                          <a:solidFill>
                            <a:schemeClr val="bg1"/>
                          </a:solidFill>
                          <a:effectLst/>
                          <a:latin typeface="Calibri" panose="020F0502020204030204" pitchFamily="34" charset="0"/>
                          <a:cs typeface="Calibri" panose="020F0502020204030204" pitchFamily="34" charset="0"/>
                        </a:rPr>
                        <a:t>KCL</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2400" b="1" baseline="30000" dirty="0">
                          <a:effectLst/>
                          <a:latin typeface="Calibri" panose="020F0502020204030204" pitchFamily="34" charset="0"/>
                          <a:cs typeface="Calibri" panose="020F0502020204030204" pitchFamily="34" charset="0"/>
                        </a:rPr>
                        <a:t>8 950</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2400" b="1" baseline="30000" dirty="0">
                          <a:effectLst/>
                          <a:latin typeface="Calibri" panose="020F0502020204030204" pitchFamily="34" charset="0"/>
                          <a:cs typeface="Calibri" panose="020F0502020204030204" pitchFamily="34" charset="0"/>
                        </a:rPr>
                        <a:t>9 898</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2400" b="1" baseline="30000" dirty="0">
                          <a:effectLst/>
                          <a:latin typeface="Calibri" panose="020F0502020204030204" pitchFamily="34" charset="0"/>
                          <a:cs typeface="Calibri" panose="020F0502020204030204" pitchFamily="34" charset="0"/>
                        </a:rPr>
                        <a:t>10.6</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305973911"/>
                  </a:ext>
                </a:extLst>
              </a:tr>
            </a:tbl>
          </a:graphicData>
        </a:graphic>
      </p:graphicFrame>
    </p:spTree>
    <p:extLst>
      <p:ext uri="{BB962C8B-B14F-4D97-AF65-F5344CB8AC3E}">
        <p14:creationId xmlns:p14="http://schemas.microsoft.com/office/powerpoint/2010/main" val="30128431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17237" y="6484681"/>
            <a:ext cx="8614796" cy="230832"/>
          </a:xfrm>
          <a:prstGeom prst="rect">
            <a:avLst/>
          </a:prstGeom>
          <a:noFill/>
          <a:ln>
            <a:noFill/>
          </a:ln>
        </p:spPr>
        <p:txBody>
          <a:bodyPr wrap="square" anchor="ctr">
            <a:spAutoFit/>
          </a:bodyPr>
          <a:lstStyle/>
          <a:p>
            <a:r>
              <a:rPr lang="en-GB" sz="900" b="1" i="1" dirty="0">
                <a:latin typeface="Calibri" pitchFamily="34" charset="0"/>
              </a:rPr>
              <a:t>Table prepared by the Office of SAMPRO based on information published by Grain SA</a:t>
            </a: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58990" y="824698"/>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Table 19</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39959" y="1213317"/>
            <a:ext cx="8892074" cy="33855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pPr marL="259854">
              <a:defRPr/>
            </a:pPr>
            <a:r>
              <a:rPr lang="en-GB" sz="1600" b="1" dirty="0">
                <a:ln w="1905"/>
                <a:solidFill>
                  <a:schemeClr val="tx1"/>
                </a:solidFill>
                <a:effectLst>
                  <a:innerShdw blurRad="69850" dist="43180" dir="5400000">
                    <a:srgbClr val="000000">
                      <a:alpha val="65000"/>
                    </a:srgbClr>
                  </a:innerShdw>
                </a:effectLst>
                <a:latin typeface="Calibri" pitchFamily="34" charset="0"/>
                <a:ea typeface="Calibri"/>
                <a:cs typeface="Times New Roman"/>
              </a:rPr>
              <a:t>FERTILIZER PRICES IN SOUTH AFRICA</a:t>
            </a:r>
          </a:p>
        </p:txBody>
      </p:sp>
      <p:sp>
        <p:nvSpPr>
          <p:cNvPr id="4" name="Slide Number Placeholder 3">
            <a:extLst>
              <a:ext uri="{FF2B5EF4-FFF2-40B4-BE49-F238E27FC236}">
                <a16:creationId xmlns:a16="http://schemas.microsoft.com/office/drawing/2014/main" id="{ED9C9931-2F99-FB68-3428-563224296ACF}"/>
              </a:ext>
            </a:extLst>
          </p:cNvPr>
          <p:cNvSpPr>
            <a:spLocks noGrp="1"/>
          </p:cNvSpPr>
          <p:nvPr>
            <p:ph type="sldNum" sz="quarter" idx="12"/>
          </p:nvPr>
        </p:nvSpPr>
        <p:spPr>
          <a:xfrm>
            <a:off x="7947302" y="5745392"/>
            <a:ext cx="628813" cy="767687"/>
          </a:xfrm>
        </p:spPr>
        <p:txBody>
          <a:bodyPr/>
          <a:lstStyle/>
          <a:p>
            <a:fld id="{73B850FF-6169-4056-8077-06FFA93A5366}" type="slidenum">
              <a:rPr lang="en-US" smtClean="0">
                <a:solidFill>
                  <a:schemeClr val="tx1"/>
                </a:solidFill>
              </a:rPr>
              <a:t>41</a:t>
            </a:fld>
            <a:endParaRPr lang="en-US" dirty="0">
              <a:solidFill>
                <a:schemeClr val="tx1"/>
              </a:solidFill>
            </a:endParaRPr>
          </a:p>
        </p:txBody>
      </p:sp>
      <p:graphicFrame>
        <p:nvGraphicFramePr>
          <p:cNvPr id="3" name="Table 2">
            <a:extLst>
              <a:ext uri="{FF2B5EF4-FFF2-40B4-BE49-F238E27FC236}">
                <a16:creationId xmlns:a16="http://schemas.microsoft.com/office/drawing/2014/main" id="{493B1C15-8932-3CD2-E9B5-DD5935A72C92}"/>
              </a:ext>
            </a:extLst>
          </p:cNvPr>
          <p:cNvGraphicFramePr>
            <a:graphicFrameLocks noGrp="1"/>
          </p:cNvGraphicFramePr>
          <p:nvPr>
            <p:extLst>
              <p:ext uri="{D42A27DB-BD31-4B8C-83A1-F6EECF244321}">
                <p14:modId xmlns:p14="http://schemas.microsoft.com/office/powerpoint/2010/main" val="3788913578"/>
              </p:ext>
            </p:extLst>
          </p:nvPr>
        </p:nvGraphicFramePr>
        <p:xfrm>
          <a:off x="264602" y="1810460"/>
          <a:ext cx="8614796" cy="3834223"/>
        </p:xfrm>
        <a:graphic>
          <a:graphicData uri="http://schemas.openxmlformats.org/drawingml/2006/table">
            <a:tbl>
              <a:tblPr firstRow="1" firstCol="1" bandRow="1">
                <a:tableStyleId>{00A15C55-8517-42AA-B614-E9B94910E393}</a:tableStyleId>
              </a:tblPr>
              <a:tblGrid>
                <a:gridCol w="2153699">
                  <a:extLst>
                    <a:ext uri="{9D8B030D-6E8A-4147-A177-3AD203B41FA5}">
                      <a16:colId xmlns:a16="http://schemas.microsoft.com/office/drawing/2014/main" val="3031909612"/>
                    </a:ext>
                  </a:extLst>
                </a:gridCol>
                <a:gridCol w="2153699">
                  <a:extLst>
                    <a:ext uri="{9D8B030D-6E8A-4147-A177-3AD203B41FA5}">
                      <a16:colId xmlns:a16="http://schemas.microsoft.com/office/drawing/2014/main" val="72620581"/>
                    </a:ext>
                  </a:extLst>
                </a:gridCol>
                <a:gridCol w="2153699">
                  <a:extLst>
                    <a:ext uri="{9D8B030D-6E8A-4147-A177-3AD203B41FA5}">
                      <a16:colId xmlns:a16="http://schemas.microsoft.com/office/drawing/2014/main" val="539083080"/>
                    </a:ext>
                  </a:extLst>
                </a:gridCol>
                <a:gridCol w="2153699">
                  <a:extLst>
                    <a:ext uri="{9D8B030D-6E8A-4147-A177-3AD203B41FA5}">
                      <a16:colId xmlns:a16="http://schemas.microsoft.com/office/drawing/2014/main" val="2211431704"/>
                    </a:ext>
                  </a:extLst>
                </a:gridCol>
              </a:tblGrid>
              <a:tr h="1302496">
                <a:tc>
                  <a:txBody>
                    <a:bodyPr/>
                    <a:lstStyle/>
                    <a:p>
                      <a:pPr algn="ctr">
                        <a:buNone/>
                      </a:pPr>
                      <a:r>
                        <a:rPr lang="en-GB" sz="2400" b="1" baseline="30000" dirty="0">
                          <a:solidFill>
                            <a:schemeClr val="bg1"/>
                          </a:solidFill>
                          <a:effectLst/>
                          <a:latin typeface="Calibri" panose="020F0502020204030204" pitchFamily="34" charset="0"/>
                          <a:cs typeface="Calibri" panose="020F0502020204030204" pitchFamily="34" charset="0"/>
                        </a:rPr>
                        <a:t>Fertilizer</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2400" b="1" baseline="30000" dirty="0">
                          <a:solidFill>
                            <a:schemeClr val="bg1"/>
                          </a:solidFill>
                          <a:effectLst/>
                          <a:latin typeface="Calibri" panose="020F0502020204030204" pitchFamily="34" charset="0"/>
                          <a:cs typeface="Calibri" panose="020F0502020204030204" pitchFamily="34" charset="0"/>
                        </a:rPr>
                        <a:t>August 2025</a:t>
                      </a:r>
                      <a:endParaRPr lang="en-ZA" sz="1200" b="1" dirty="0">
                        <a:solidFill>
                          <a:schemeClr val="bg1"/>
                        </a:solidFill>
                        <a:effectLst/>
                        <a:latin typeface="Calibri" panose="020F0502020204030204" pitchFamily="34" charset="0"/>
                        <a:cs typeface="Calibri" panose="020F0502020204030204" pitchFamily="34" charset="0"/>
                      </a:endParaRPr>
                    </a:p>
                    <a:p>
                      <a:pPr algn="ctr">
                        <a:buNone/>
                      </a:pPr>
                      <a:r>
                        <a:rPr lang="en-GB" sz="2400" b="1" baseline="30000" dirty="0">
                          <a:solidFill>
                            <a:schemeClr val="bg1"/>
                          </a:solidFill>
                          <a:effectLst/>
                          <a:latin typeface="Calibri" panose="020F0502020204030204" pitchFamily="34" charset="0"/>
                          <a:cs typeface="Calibri" panose="020F0502020204030204" pitchFamily="34" charset="0"/>
                        </a:rPr>
                        <a:t>Rand / Ton</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2400" b="1" baseline="30000" dirty="0">
                          <a:solidFill>
                            <a:schemeClr val="bg1"/>
                          </a:solidFill>
                          <a:effectLst/>
                          <a:latin typeface="Calibri" panose="020F0502020204030204" pitchFamily="34" charset="0"/>
                          <a:cs typeface="Calibri" panose="020F0502020204030204" pitchFamily="34" charset="0"/>
                        </a:rPr>
                        <a:t>September 2025</a:t>
                      </a:r>
                      <a:endParaRPr lang="en-ZA" sz="1200" b="1" dirty="0">
                        <a:solidFill>
                          <a:schemeClr val="bg1"/>
                        </a:solidFill>
                        <a:effectLst/>
                        <a:latin typeface="Calibri" panose="020F0502020204030204" pitchFamily="34" charset="0"/>
                        <a:cs typeface="Calibri" panose="020F0502020204030204" pitchFamily="34" charset="0"/>
                      </a:endParaRPr>
                    </a:p>
                    <a:p>
                      <a:pPr algn="ctr">
                        <a:buNone/>
                      </a:pPr>
                      <a:r>
                        <a:rPr lang="en-GB" sz="2400" b="1" baseline="30000" dirty="0">
                          <a:solidFill>
                            <a:schemeClr val="bg1"/>
                          </a:solidFill>
                          <a:effectLst/>
                          <a:latin typeface="Calibri" panose="020F0502020204030204" pitchFamily="34" charset="0"/>
                          <a:cs typeface="Calibri" panose="020F0502020204030204" pitchFamily="34" charset="0"/>
                        </a:rPr>
                        <a:t>Rand / Ton</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2400" b="1" baseline="30000" dirty="0">
                          <a:solidFill>
                            <a:schemeClr val="bg1"/>
                          </a:solidFill>
                          <a:effectLst/>
                          <a:latin typeface="Calibri" panose="020F0502020204030204" pitchFamily="34" charset="0"/>
                          <a:cs typeface="Calibri" panose="020F0502020204030204" pitchFamily="34" charset="0"/>
                        </a:rPr>
                        <a:t>Percentage change from August 2025 to September 2025</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994291642"/>
                  </a:ext>
                </a:extLst>
              </a:tr>
              <a:tr h="633158">
                <a:tc>
                  <a:txBody>
                    <a:bodyPr/>
                    <a:lstStyle/>
                    <a:p>
                      <a:pPr>
                        <a:buNone/>
                      </a:pPr>
                      <a:r>
                        <a:rPr lang="en-US" sz="2400" b="1" baseline="30000" dirty="0">
                          <a:solidFill>
                            <a:schemeClr val="bg1"/>
                          </a:solidFill>
                          <a:effectLst/>
                          <a:latin typeface="Calibri" panose="020F0502020204030204" pitchFamily="34" charset="0"/>
                          <a:cs typeface="Calibri" panose="020F0502020204030204" pitchFamily="34" charset="0"/>
                        </a:rPr>
                        <a:t>MAP</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GB" sz="2400" b="1" baseline="30000" dirty="0">
                          <a:effectLst/>
                          <a:latin typeface="Calibri" panose="020F0502020204030204" pitchFamily="34" charset="0"/>
                          <a:cs typeface="Calibri" panose="020F0502020204030204" pitchFamily="34" charset="0"/>
                        </a:rPr>
                        <a:t>18 647</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GB" sz="2400" b="1" baseline="30000" dirty="0">
                          <a:effectLst/>
                          <a:latin typeface="Calibri" panose="020F0502020204030204" pitchFamily="34" charset="0"/>
                          <a:cs typeface="Calibri" panose="020F0502020204030204" pitchFamily="34" charset="0"/>
                        </a:rPr>
                        <a:t>18 275</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GB" sz="2400" b="1" baseline="30000" dirty="0">
                          <a:solidFill>
                            <a:srgbClr val="FF0000"/>
                          </a:solidFill>
                          <a:effectLst/>
                          <a:latin typeface="Calibri" panose="020F0502020204030204" pitchFamily="34" charset="0"/>
                          <a:cs typeface="Calibri" panose="020F0502020204030204" pitchFamily="34" charset="0"/>
                        </a:rPr>
                        <a:t>-2.0</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994111565"/>
                  </a:ext>
                </a:extLst>
              </a:tr>
              <a:tr h="633158">
                <a:tc>
                  <a:txBody>
                    <a:bodyPr/>
                    <a:lstStyle/>
                    <a:p>
                      <a:pPr>
                        <a:buNone/>
                      </a:pPr>
                      <a:r>
                        <a:rPr lang="en-US" sz="2400" b="1" baseline="30000" dirty="0">
                          <a:solidFill>
                            <a:schemeClr val="bg1"/>
                          </a:solidFill>
                          <a:effectLst/>
                          <a:latin typeface="Calibri" panose="020F0502020204030204" pitchFamily="34" charset="0"/>
                          <a:cs typeface="Calibri" panose="020F0502020204030204" pitchFamily="34" charset="0"/>
                        </a:rPr>
                        <a:t>LAN (28)</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GB" sz="2400" b="1" baseline="30000" dirty="0">
                          <a:effectLst/>
                          <a:latin typeface="Calibri" panose="020F0502020204030204" pitchFamily="34" charset="0"/>
                          <a:cs typeface="Calibri" panose="020F0502020204030204" pitchFamily="34" charset="0"/>
                        </a:rPr>
                        <a:t>10 413</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GB" sz="2400" b="1" baseline="30000" dirty="0">
                          <a:effectLst/>
                          <a:latin typeface="Calibri" panose="020F0502020204030204" pitchFamily="34" charset="0"/>
                          <a:cs typeface="Calibri" panose="020F0502020204030204" pitchFamily="34" charset="0"/>
                        </a:rPr>
                        <a:t>10 538</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GB" sz="2400" b="1" baseline="30000" dirty="0">
                          <a:effectLst/>
                          <a:latin typeface="Calibri" panose="020F0502020204030204" pitchFamily="34" charset="0"/>
                          <a:cs typeface="Calibri" panose="020F0502020204030204" pitchFamily="34" charset="0"/>
                        </a:rPr>
                        <a:t>1.2</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944259477"/>
                  </a:ext>
                </a:extLst>
              </a:tr>
              <a:tr h="630444">
                <a:tc>
                  <a:txBody>
                    <a:bodyPr/>
                    <a:lstStyle/>
                    <a:p>
                      <a:pPr>
                        <a:buNone/>
                      </a:pPr>
                      <a:r>
                        <a:rPr lang="en-US" sz="2400" b="1" baseline="30000" dirty="0">
                          <a:solidFill>
                            <a:schemeClr val="bg1"/>
                          </a:solidFill>
                          <a:effectLst/>
                          <a:latin typeface="Calibri" panose="020F0502020204030204" pitchFamily="34" charset="0"/>
                          <a:cs typeface="Calibri" panose="020F0502020204030204" pitchFamily="34" charset="0"/>
                        </a:rPr>
                        <a:t>Urea (46)</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GB" sz="2400" b="1" baseline="30000" dirty="0">
                          <a:effectLst/>
                          <a:latin typeface="Calibri" panose="020F0502020204030204" pitchFamily="34" charset="0"/>
                          <a:cs typeface="Calibri" panose="020F0502020204030204" pitchFamily="34" charset="0"/>
                        </a:rPr>
                        <a:t>12 276</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GB" sz="2400" b="1" baseline="30000" dirty="0">
                          <a:effectLst/>
                          <a:latin typeface="Calibri" panose="020F0502020204030204" pitchFamily="34" charset="0"/>
                          <a:cs typeface="Calibri" panose="020F0502020204030204" pitchFamily="34" charset="0"/>
                        </a:rPr>
                        <a:t>12 254</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GB" sz="2400" b="1" baseline="30000" dirty="0">
                          <a:solidFill>
                            <a:srgbClr val="FF0000"/>
                          </a:solidFill>
                          <a:effectLst/>
                          <a:latin typeface="Calibri" panose="020F0502020204030204" pitchFamily="34" charset="0"/>
                          <a:cs typeface="Calibri" panose="020F0502020204030204" pitchFamily="34" charset="0"/>
                        </a:rPr>
                        <a:t>-0.2</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746452499"/>
                  </a:ext>
                </a:extLst>
              </a:tr>
              <a:tr h="634967">
                <a:tc>
                  <a:txBody>
                    <a:bodyPr/>
                    <a:lstStyle/>
                    <a:p>
                      <a:pPr>
                        <a:buNone/>
                      </a:pPr>
                      <a:r>
                        <a:rPr lang="en-US" sz="2400" b="1" baseline="30000" dirty="0">
                          <a:solidFill>
                            <a:schemeClr val="bg1"/>
                          </a:solidFill>
                          <a:effectLst/>
                          <a:latin typeface="Calibri" panose="020F0502020204030204" pitchFamily="34" charset="0"/>
                          <a:cs typeface="Calibri" panose="020F0502020204030204" pitchFamily="34" charset="0"/>
                        </a:rPr>
                        <a:t>KCL</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GB" sz="2400" b="1" baseline="30000" dirty="0">
                          <a:effectLst/>
                          <a:latin typeface="Calibri" panose="020F0502020204030204" pitchFamily="34" charset="0"/>
                          <a:cs typeface="Calibri" panose="020F0502020204030204" pitchFamily="34" charset="0"/>
                        </a:rPr>
                        <a:t>10 059</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GB" sz="2400" b="1" baseline="30000" dirty="0">
                          <a:effectLst/>
                          <a:latin typeface="Calibri" panose="020F0502020204030204" pitchFamily="34" charset="0"/>
                          <a:cs typeface="Calibri" panose="020F0502020204030204" pitchFamily="34" charset="0"/>
                        </a:rPr>
                        <a:t>9 898</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buNone/>
                      </a:pPr>
                      <a:r>
                        <a:rPr lang="en-GB" sz="2400" b="1" baseline="30000" dirty="0">
                          <a:solidFill>
                            <a:srgbClr val="FF0000"/>
                          </a:solidFill>
                          <a:effectLst/>
                          <a:latin typeface="Calibri" panose="020F0502020204030204" pitchFamily="34" charset="0"/>
                          <a:cs typeface="Calibri" panose="020F0502020204030204" pitchFamily="34" charset="0"/>
                        </a:rPr>
                        <a:t>-1.6</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890500020"/>
                  </a:ext>
                </a:extLst>
              </a:tr>
            </a:tbl>
          </a:graphicData>
        </a:graphic>
      </p:graphicFrame>
    </p:spTree>
    <p:extLst>
      <p:ext uri="{BB962C8B-B14F-4D97-AF65-F5344CB8AC3E}">
        <p14:creationId xmlns:p14="http://schemas.microsoft.com/office/powerpoint/2010/main" val="3188359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658989" y="516041"/>
            <a:ext cx="1179141"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Graph 12</a:t>
            </a:r>
          </a:p>
        </p:txBody>
      </p:sp>
      <p:sp>
        <p:nvSpPr>
          <p:cNvPr id="5" name="Rectangle 3">
            <a:extLst>
              <a:ext uri="{FF2B5EF4-FFF2-40B4-BE49-F238E27FC236}">
                <a16:creationId xmlns:a16="http://schemas.microsoft.com/office/drawing/2014/main" id="{3583F11C-7A26-A718-1E64-1621F64AF404}"/>
              </a:ext>
            </a:extLst>
          </p:cNvPr>
          <p:cNvSpPr>
            <a:spLocks noChangeArrowheads="1"/>
          </p:cNvSpPr>
          <p:nvPr/>
        </p:nvSpPr>
        <p:spPr bwMode="auto">
          <a:xfrm>
            <a:off x="264602" y="6484496"/>
            <a:ext cx="8614796" cy="230832"/>
          </a:xfrm>
          <a:prstGeom prst="rect">
            <a:avLst/>
          </a:prstGeom>
          <a:noFill/>
          <a:ln>
            <a:noFill/>
          </a:ln>
        </p:spPr>
        <p:txBody>
          <a:bodyPr wrap="square" anchor="ctr">
            <a:spAutoFit/>
          </a:bodyPr>
          <a:lstStyle/>
          <a:p>
            <a:r>
              <a:rPr lang="en-GB" sz="900" b="1" i="1" dirty="0">
                <a:latin typeface="Calibri" pitchFamily="34" charset="0"/>
              </a:rPr>
              <a:t>Graph as published by Grain SA</a:t>
            </a:r>
          </a:p>
        </p:txBody>
      </p:sp>
      <p:sp>
        <p:nvSpPr>
          <p:cNvPr id="3" name="Slide Number Placeholder 2">
            <a:extLst>
              <a:ext uri="{FF2B5EF4-FFF2-40B4-BE49-F238E27FC236}">
                <a16:creationId xmlns:a16="http://schemas.microsoft.com/office/drawing/2014/main" id="{CCA67FE5-0505-759D-C947-788888F833FD}"/>
              </a:ext>
            </a:extLst>
          </p:cNvPr>
          <p:cNvSpPr>
            <a:spLocks noGrp="1"/>
          </p:cNvSpPr>
          <p:nvPr>
            <p:ph type="sldNum" sz="quarter" idx="12"/>
          </p:nvPr>
        </p:nvSpPr>
        <p:spPr>
          <a:xfrm>
            <a:off x="8204352" y="5814571"/>
            <a:ext cx="856907" cy="669925"/>
          </a:xfrm>
        </p:spPr>
        <p:txBody>
          <a:bodyPr/>
          <a:lstStyle/>
          <a:p>
            <a:fld id="{73B850FF-6169-4056-8077-06FFA93A5366}" type="slidenum">
              <a:rPr lang="en-US" smtClean="0">
                <a:solidFill>
                  <a:schemeClr val="tx1"/>
                </a:solidFill>
              </a:rPr>
              <a:t>42</a:t>
            </a:fld>
            <a:endParaRPr lang="en-US" dirty="0">
              <a:solidFill>
                <a:schemeClr val="tx1"/>
              </a:solidFill>
            </a:endParaRPr>
          </a:p>
        </p:txBody>
      </p:sp>
      <p:pic>
        <p:nvPicPr>
          <p:cNvPr id="7" name="Picture 6" descr="A graph showing the growth of a number of land&#10;&#10;AI-generated content may be incorrect.">
            <a:extLst>
              <a:ext uri="{FF2B5EF4-FFF2-40B4-BE49-F238E27FC236}">
                <a16:creationId xmlns:a16="http://schemas.microsoft.com/office/drawing/2014/main" id="{4169ACF3-80A1-610F-DF4C-00CC3D3B58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 y="1182727"/>
            <a:ext cx="8820150" cy="4638675"/>
          </a:xfrm>
          <a:prstGeom prst="rect">
            <a:avLst/>
          </a:prstGeom>
        </p:spPr>
      </p:pic>
    </p:spTree>
    <p:extLst>
      <p:ext uri="{BB962C8B-B14F-4D97-AF65-F5344CB8AC3E}">
        <p14:creationId xmlns:p14="http://schemas.microsoft.com/office/powerpoint/2010/main" val="3500172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264602" y="6166835"/>
            <a:ext cx="8614796" cy="507831"/>
          </a:xfrm>
          <a:prstGeom prst="rect">
            <a:avLst/>
          </a:prstGeom>
          <a:noFill/>
          <a:ln>
            <a:noFill/>
          </a:ln>
        </p:spPr>
        <p:txBody>
          <a:bodyPr wrap="square" anchor="ctr">
            <a:spAutoFit/>
          </a:bodyPr>
          <a:lstStyle/>
          <a:p>
            <a:r>
              <a:rPr lang="en-GB" sz="900" b="1" i="1" dirty="0">
                <a:latin typeface="Calibri" pitchFamily="34" charset="0"/>
              </a:rPr>
              <a:t>The producer price index of dairy products reflects the changes in the producer prices of pasteurised and UHT milk, yoghurt, cheddar cheese and ice cream and not that of the other dairy products like maas, cheese other than cheddar cheese and milk powder. </a:t>
            </a:r>
          </a:p>
          <a:p>
            <a:r>
              <a:rPr lang="en-GB" sz="900" b="1" i="1" dirty="0">
                <a:latin typeface="Calibri" pitchFamily="34" charset="0"/>
              </a:rPr>
              <a:t>Table prepared by the Office of SAMPRO based on information published by Statistics SA.</a:t>
            </a: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44994" y="437249"/>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Table 20</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25963" y="806307"/>
            <a:ext cx="8892074"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pPr marL="259854">
              <a:defRPr/>
            </a:pPr>
            <a:r>
              <a:rPr lang="en-GB" sz="1600" b="1" dirty="0">
                <a:ln w="1905"/>
                <a:solidFill>
                  <a:schemeClr val="tx1"/>
                </a:solidFill>
                <a:effectLst>
                  <a:innerShdw blurRad="69850" dist="43180" dir="5400000">
                    <a:srgbClr val="000000">
                      <a:alpha val="65000"/>
                    </a:srgbClr>
                  </a:innerShdw>
                </a:effectLst>
                <a:latin typeface="Calibri" pitchFamily="34" charset="0"/>
                <a:ea typeface="Calibri"/>
                <a:cs typeface="Times New Roman"/>
              </a:rPr>
              <a:t>INCREASE IN THE PRODUCER PRICE INDICES OF UNPROCESSED MILK AND DAIRY PRODUCTS</a:t>
            </a:r>
          </a:p>
          <a:p>
            <a:pPr marL="259854">
              <a:defRPr/>
            </a:pPr>
            <a:r>
              <a:rPr lang="en-GB" sz="1600" b="1" dirty="0">
                <a:ln w="1905"/>
                <a:solidFill>
                  <a:schemeClr val="tx1"/>
                </a:solidFill>
                <a:effectLst>
                  <a:innerShdw blurRad="69850" dist="43180" dir="5400000">
                    <a:srgbClr val="000000">
                      <a:alpha val="65000"/>
                    </a:srgbClr>
                  </a:innerShdw>
                </a:effectLst>
                <a:latin typeface="Calibri" pitchFamily="34" charset="0"/>
                <a:ea typeface="Calibri"/>
                <a:cs typeface="Times New Roman"/>
              </a:rPr>
              <a:t>INDEX 2016 = 100</a:t>
            </a:r>
          </a:p>
        </p:txBody>
      </p:sp>
      <p:sp>
        <p:nvSpPr>
          <p:cNvPr id="3" name="Slide Number Placeholder 2">
            <a:extLst>
              <a:ext uri="{FF2B5EF4-FFF2-40B4-BE49-F238E27FC236}">
                <a16:creationId xmlns:a16="http://schemas.microsoft.com/office/drawing/2014/main" id="{202BD281-2C79-DA7E-ED5E-D562F87D6D2E}"/>
              </a:ext>
            </a:extLst>
          </p:cNvPr>
          <p:cNvSpPr>
            <a:spLocks noGrp="1"/>
          </p:cNvSpPr>
          <p:nvPr>
            <p:ph type="sldNum" sz="quarter" idx="12"/>
          </p:nvPr>
        </p:nvSpPr>
        <p:spPr>
          <a:xfrm>
            <a:off x="8389224" y="5443529"/>
            <a:ext cx="628813" cy="767687"/>
          </a:xfrm>
        </p:spPr>
        <p:txBody>
          <a:bodyPr/>
          <a:lstStyle/>
          <a:p>
            <a:fld id="{73B850FF-6169-4056-8077-06FFA93A5366}" type="slidenum">
              <a:rPr lang="en-US" smtClean="0">
                <a:solidFill>
                  <a:schemeClr val="tx1"/>
                </a:solidFill>
              </a:rPr>
              <a:t>43</a:t>
            </a:fld>
            <a:endParaRPr lang="en-US" dirty="0">
              <a:solidFill>
                <a:schemeClr val="tx1"/>
              </a:solidFill>
            </a:endParaRPr>
          </a:p>
        </p:txBody>
      </p:sp>
      <p:graphicFrame>
        <p:nvGraphicFramePr>
          <p:cNvPr id="5" name="Table 4">
            <a:extLst>
              <a:ext uri="{FF2B5EF4-FFF2-40B4-BE49-F238E27FC236}">
                <a16:creationId xmlns:a16="http://schemas.microsoft.com/office/drawing/2014/main" id="{1E1FA705-4A6B-168D-1CAB-99CD5A28C4E0}"/>
              </a:ext>
            </a:extLst>
          </p:cNvPr>
          <p:cNvGraphicFramePr>
            <a:graphicFrameLocks noGrp="1"/>
          </p:cNvGraphicFramePr>
          <p:nvPr>
            <p:extLst>
              <p:ext uri="{D42A27DB-BD31-4B8C-83A1-F6EECF244321}">
                <p14:modId xmlns:p14="http://schemas.microsoft.com/office/powerpoint/2010/main" val="1320808678"/>
              </p:ext>
            </p:extLst>
          </p:nvPr>
        </p:nvGraphicFramePr>
        <p:xfrm>
          <a:off x="722864" y="1494632"/>
          <a:ext cx="7698272" cy="4465104"/>
        </p:xfrm>
        <a:graphic>
          <a:graphicData uri="http://schemas.openxmlformats.org/drawingml/2006/table">
            <a:tbl>
              <a:tblPr firstRow="1" firstCol="1" bandRow="1">
                <a:tableStyleId>{5C22544A-7EE6-4342-B048-85BDC9FD1C3A}</a:tableStyleId>
              </a:tblPr>
              <a:tblGrid>
                <a:gridCol w="2958430">
                  <a:extLst>
                    <a:ext uri="{9D8B030D-6E8A-4147-A177-3AD203B41FA5}">
                      <a16:colId xmlns:a16="http://schemas.microsoft.com/office/drawing/2014/main" val="45475746"/>
                    </a:ext>
                  </a:extLst>
                </a:gridCol>
                <a:gridCol w="2133346">
                  <a:extLst>
                    <a:ext uri="{9D8B030D-6E8A-4147-A177-3AD203B41FA5}">
                      <a16:colId xmlns:a16="http://schemas.microsoft.com/office/drawing/2014/main" val="4078762956"/>
                    </a:ext>
                  </a:extLst>
                </a:gridCol>
                <a:gridCol w="2606496">
                  <a:extLst>
                    <a:ext uri="{9D8B030D-6E8A-4147-A177-3AD203B41FA5}">
                      <a16:colId xmlns:a16="http://schemas.microsoft.com/office/drawing/2014/main" val="3451996660"/>
                    </a:ext>
                  </a:extLst>
                </a:gridCol>
              </a:tblGrid>
              <a:tr h="717120">
                <a:tc>
                  <a:txBody>
                    <a:bodyPr/>
                    <a:lstStyle/>
                    <a:p>
                      <a:r>
                        <a:rPr lang="en-GB" sz="1600" b="1" dirty="0">
                          <a:solidFill>
                            <a:schemeClr val="tx1"/>
                          </a:solidFill>
                          <a:effectLst/>
                          <a:latin typeface="Calibri" panose="020F0502020204030204" pitchFamily="34" charset="0"/>
                          <a:cs typeface="Calibri" panose="020F0502020204030204" pitchFamily="34" charset="0"/>
                        </a:rPr>
                        <a:t> </a:t>
                      </a:r>
                      <a:endParaRPr lang="en-ZA"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5034" marR="65034" marT="0" marB="0"/>
                </a:tc>
                <a:tc>
                  <a:txBody>
                    <a:bodyPr/>
                    <a:lstStyle/>
                    <a:p>
                      <a:pPr algn="ctr"/>
                      <a:r>
                        <a:rPr lang="en-GB" sz="1600" b="1" dirty="0">
                          <a:effectLst/>
                          <a:latin typeface="Calibri" panose="020F0502020204030204" pitchFamily="34" charset="0"/>
                          <a:cs typeface="Calibri" panose="020F0502020204030204" pitchFamily="34" charset="0"/>
                        </a:rPr>
                        <a:t>Unprocessed milk Percentage increase</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5034" marR="65034" marT="0" marB="0" anchor="ctr"/>
                </a:tc>
                <a:tc>
                  <a:txBody>
                    <a:bodyPr/>
                    <a:lstStyle/>
                    <a:p>
                      <a:pPr algn="ctr"/>
                      <a:r>
                        <a:rPr lang="en-GB" sz="1600" b="1" dirty="0">
                          <a:effectLst/>
                          <a:latin typeface="Calibri" panose="020F0502020204030204" pitchFamily="34" charset="0"/>
                          <a:cs typeface="Calibri" panose="020F0502020204030204" pitchFamily="34" charset="0"/>
                        </a:rPr>
                        <a:t>Dairy Products </a:t>
                      </a:r>
                      <a:endParaRPr lang="en-ZA" sz="1100" b="1" dirty="0">
                        <a:effectLst/>
                        <a:latin typeface="Calibri" panose="020F0502020204030204" pitchFamily="34" charset="0"/>
                        <a:cs typeface="Calibri" panose="020F0502020204030204" pitchFamily="34" charset="0"/>
                      </a:endParaRPr>
                    </a:p>
                    <a:p>
                      <a:pPr algn="ctr"/>
                      <a:r>
                        <a:rPr lang="en-GB" sz="1600" b="1" dirty="0">
                          <a:effectLst/>
                          <a:latin typeface="Calibri" panose="020F0502020204030204" pitchFamily="34" charset="0"/>
                          <a:cs typeface="Calibri" panose="020F0502020204030204" pitchFamily="34" charset="0"/>
                        </a:rPr>
                        <a:t>Percentage </a:t>
                      </a:r>
                      <a:endParaRPr lang="en-ZA" sz="1100" b="1" dirty="0">
                        <a:effectLst/>
                        <a:latin typeface="Calibri" panose="020F0502020204030204" pitchFamily="34" charset="0"/>
                        <a:cs typeface="Calibri" panose="020F0502020204030204" pitchFamily="34" charset="0"/>
                      </a:endParaRPr>
                    </a:p>
                    <a:p>
                      <a:pPr algn="ctr"/>
                      <a:r>
                        <a:rPr lang="en-GB" sz="1600" b="1" dirty="0">
                          <a:effectLst/>
                          <a:latin typeface="Calibri" panose="020F0502020204030204" pitchFamily="34" charset="0"/>
                          <a:cs typeface="Calibri" panose="020F0502020204030204" pitchFamily="34" charset="0"/>
                        </a:rPr>
                        <a:t>increase</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5034" marR="65034" marT="0" marB="0"/>
                </a:tc>
                <a:extLst>
                  <a:ext uri="{0D108BD9-81ED-4DB2-BD59-A6C34878D82A}">
                    <a16:rowId xmlns:a16="http://schemas.microsoft.com/office/drawing/2014/main" val="2127879556"/>
                  </a:ext>
                </a:extLst>
              </a:tr>
              <a:tr h="466698">
                <a:tc>
                  <a:txBody>
                    <a:bodyPr/>
                    <a:lstStyle/>
                    <a:p>
                      <a:pPr>
                        <a:buNone/>
                      </a:pPr>
                      <a:r>
                        <a:rPr lang="en-GB" sz="1400" b="1" dirty="0">
                          <a:solidFill>
                            <a:schemeClr val="tx1"/>
                          </a:solidFill>
                          <a:effectLst/>
                          <a:latin typeface="Calibri" panose="020F0502020204030204" pitchFamily="34" charset="0"/>
                          <a:cs typeface="Calibri" panose="020F0502020204030204" pitchFamily="34" charset="0"/>
                        </a:rPr>
                        <a:t>August to September 2025</a:t>
                      </a:r>
                      <a:endParaRPr lang="en-ZA"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651510" algn="r">
                        <a:buNone/>
                      </a:pPr>
                      <a:r>
                        <a:rPr lang="en-GB" sz="1400" b="1" dirty="0">
                          <a:solidFill>
                            <a:srgbClr val="EE0000"/>
                          </a:solidFill>
                          <a:effectLst/>
                          <a:latin typeface="Calibri" panose="020F0502020204030204" pitchFamily="34" charset="0"/>
                          <a:cs typeface="Calibri" panose="020F0502020204030204" pitchFamily="34" charset="0"/>
                        </a:rPr>
                        <a:t>-3.0</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832485" algn="r">
                        <a:buNone/>
                      </a:pPr>
                      <a:r>
                        <a:rPr lang="en-GB" sz="1400" b="1" dirty="0">
                          <a:solidFill>
                            <a:schemeClr val="bg1"/>
                          </a:solidFill>
                          <a:effectLst/>
                          <a:latin typeface="Calibri" panose="020F0502020204030204" pitchFamily="34" charset="0"/>
                          <a:cs typeface="Calibri" panose="020F0502020204030204" pitchFamily="34" charset="0"/>
                        </a:rPr>
                        <a:t>0.1</a:t>
                      </a:r>
                      <a:endParaRPr lang="en-ZA"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154251752"/>
                  </a:ext>
                </a:extLst>
              </a:tr>
              <a:tr h="466698">
                <a:tc>
                  <a:txBody>
                    <a:bodyPr/>
                    <a:lstStyle/>
                    <a:p>
                      <a:pPr>
                        <a:buNone/>
                      </a:pPr>
                      <a:r>
                        <a:rPr lang="en-GB" sz="1400" b="1" dirty="0">
                          <a:solidFill>
                            <a:schemeClr val="tx1"/>
                          </a:solidFill>
                          <a:effectLst/>
                          <a:latin typeface="Calibri" panose="020F0502020204030204" pitchFamily="34" charset="0"/>
                          <a:cs typeface="Calibri" panose="020F0502020204030204" pitchFamily="34" charset="0"/>
                        </a:rPr>
                        <a:t>June to September 2025</a:t>
                      </a:r>
                      <a:endParaRPr lang="en-ZA" sz="1400" dirty="0">
                        <a:solidFill>
                          <a:schemeClr val="tx1"/>
                        </a:solidFill>
                        <a:effectLst/>
                        <a:latin typeface="Calibri" panose="020F0502020204030204" pitchFamily="34" charset="0"/>
                        <a:cs typeface="Calibri" panose="020F0502020204030204" pitchFamily="34" charset="0"/>
                      </a:endParaRPr>
                    </a:p>
                    <a:p>
                      <a:pPr>
                        <a:buNone/>
                      </a:pPr>
                      <a:r>
                        <a:rPr lang="en-GB" sz="1400" b="1" dirty="0">
                          <a:solidFill>
                            <a:schemeClr val="tx1"/>
                          </a:solidFill>
                          <a:effectLst/>
                          <a:latin typeface="Calibri" panose="020F0502020204030204" pitchFamily="34" charset="0"/>
                          <a:cs typeface="Calibri" panose="020F0502020204030204" pitchFamily="34" charset="0"/>
                        </a:rPr>
                        <a:t> (3-month period)</a:t>
                      </a:r>
                      <a:endParaRPr lang="en-ZA"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651510" algn="r">
                        <a:buNone/>
                      </a:pPr>
                      <a:r>
                        <a:rPr lang="en-GB" sz="1400" b="1" dirty="0">
                          <a:solidFill>
                            <a:srgbClr val="EE0000"/>
                          </a:solidFill>
                          <a:effectLst/>
                          <a:latin typeface="Calibri" panose="020F0502020204030204" pitchFamily="34" charset="0"/>
                          <a:cs typeface="Calibri" panose="020F0502020204030204" pitchFamily="34" charset="0"/>
                        </a:rPr>
                        <a:t>-5.9</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832485" algn="r">
                        <a:buNone/>
                      </a:pPr>
                      <a:r>
                        <a:rPr lang="en-GB" sz="1400" b="1" dirty="0">
                          <a:effectLst/>
                          <a:latin typeface="Calibri" panose="020F0502020204030204" pitchFamily="34" charset="0"/>
                          <a:cs typeface="Calibri" panose="020F0502020204030204" pitchFamily="34" charset="0"/>
                        </a:rPr>
                        <a:t>0.7</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768504472"/>
                  </a:ext>
                </a:extLst>
              </a:tr>
              <a:tr h="466698">
                <a:tc>
                  <a:txBody>
                    <a:bodyPr/>
                    <a:lstStyle/>
                    <a:p>
                      <a:pPr>
                        <a:buNone/>
                      </a:pPr>
                      <a:r>
                        <a:rPr lang="en-GB" sz="1400" b="1" dirty="0">
                          <a:solidFill>
                            <a:schemeClr val="tx1"/>
                          </a:solidFill>
                          <a:effectLst/>
                          <a:latin typeface="Calibri" panose="020F0502020204030204" pitchFamily="34" charset="0"/>
                          <a:cs typeface="Calibri" panose="020F0502020204030204" pitchFamily="34" charset="0"/>
                        </a:rPr>
                        <a:t>March to September 2025</a:t>
                      </a:r>
                      <a:endParaRPr lang="en-ZA" sz="1400" dirty="0">
                        <a:solidFill>
                          <a:schemeClr val="tx1"/>
                        </a:solidFill>
                        <a:effectLst/>
                        <a:latin typeface="Calibri" panose="020F0502020204030204" pitchFamily="34" charset="0"/>
                        <a:cs typeface="Calibri" panose="020F0502020204030204" pitchFamily="34" charset="0"/>
                      </a:endParaRPr>
                    </a:p>
                    <a:p>
                      <a:pPr>
                        <a:buNone/>
                      </a:pPr>
                      <a:r>
                        <a:rPr lang="en-GB" sz="1400" b="1" dirty="0">
                          <a:solidFill>
                            <a:schemeClr val="tx1"/>
                          </a:solidFill>
                          <a:effectLst/>
                          <a:latin typeface="Calibri" panose="020F0502020204030204" pitchFamily="34" charset="0"/>
                          <a:cs typeface="Calibri" panose="020F0502020204030204" pitchFamily="34" charset="0"/>
                        </a:rPr>
                        <a:t> (6-month period)</a:t>
                      </a:r>
                      <a:endParaRPr lang="en-ZA"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651510" algn="r">
                        <a:buNone/>
                      </a:pPr>
                      <a:r>
                        <a:rPr lang="en-GB" sz="1400" b="1" dirty="0">
                          <a:solidFill>
                            <a:srgbClr val="EE0000"/>
                          </a:solidFill>
                          <a:effectLst/>
                          <a:latin typeface="Calibri" panose="020F0502020204030204" pitchFamily="34" charset="0"/>
                          <a:cs typeface="Calibri" panose="020F0502020204030204" pitchFamily="34" charset="0"/>
                        </a:rPr>
                        <a:t>-1.8</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832485" algn="r">
                        <a:buNone/>
                      </a:pPr>
                      <a:r>
                        <a:rPr lang="en-GB" sz="1400" b="1" dirty="0">
                          <a:solidFill>
                            <a:srgbClr val="000000"/>
                          </a:solidFill>
                          <a:effectLst/>
                          <a:latin typeface="Calibri" panose="020F0502020204030204" pitchFamily="34" charset="0"/>
                          <a:cs typeface="Calibri" panose="020F0502020204030204" pitchFamily="34" charset="0"/>
                        </a:rPr>
                        <a:t>1.3</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307370772"/>
                  </a:ext>
                </a:extLst>
              </a:tr>
              <a:tr h="466698">
                <a:tc>
                  <a:txBody>
                    <a:bodyPr/>
                    <a:lstStyle/>
                    <a:p>
                      <a:pPr>
                        <a:buNone/>
                      </a:pPr>
                      <a:r>
                        <a:rPr lang="en-GB" sz="1400" b="1" dirty="0">
                          <a:solidFill>
                            <a:schemeClr val="tx1"/>
                          </a:solidFill>
                          <a:effectLst/>
                          <a:latin typeface="Calibri" panose="020F0502020204030204" pitchFamily="34" charset="0"/>
                          <a:cs typeface="Calibri" panose="020F0502020204030204" pitchFamily="34" charset="0"/>
                        </a:rPr>
                        <a:t>September 2024 to September 2025</a:t>
                      </a:r>
                      <a:endParaRPr lang="en-ZA" sz="1400" dirty="0">
                        <a:solidFill>
                          <a:schemeClr val="tx1"/>
                        </a:solidFill>
                        <a:effectLst/>
                        <a:latin typeface="Calibri" panose="020F0502020204030204" pitchFamily="34" charset="0"/>
                        <a:cs typeface="Calibri" panose="020F0502020204030204" pitchFamily="34" charset="0"/>
                      </a:endParaRPr>
                    </a:p>
                    <a:p>
                      <a:pPr>
                        <a:buNone/>
                      </a:pPr>
                      <a:r>
                        <a:rPr lang="en-GB" sz="1400" b="1" dirty="0">
                          <a:solidFill>
                            <a:schemeClr val="tx1"/>
                          </a:solidFill>
                          <a:effectLst/>
                          <a:latin typeface="Calibri" panose="020F0502020204030204" pitchFamily="34" charset="0"/>
                          <a:cs typeface="Calibri" panose="020F0502020204030204" pitchFamily="34" charset="0"/>
                        </a:rPr>
                        <a:t> (12-month period)</a:t>
                      </a:r>
                      <a:endParaRPr lang="en-ZA"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651510" algn="r">
                        <a:buNone/>
                      </a:pPr>
                      <a:r>
                        <a:rPr lang="en-GB" sz="1400" b="1" dirty="0">
                          <a:effectLst/>
                          <a:latin typeface="Calibri" panose="020F0502020204030204" pitchFamily="34" charset="0"/>
                          <a:cs typeface="Calibri" panose="020F0502020204030204" pitchFamily="34" charset="0"/>
                        </a:rPr>
                        <a:t>0.1</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832485" algn="r">
                        <a:buNone/>
                      </a:pPr>
                      <a:r>
                        <a:rPr lang="en-GB" sz="1400" b="1" dirty="0">
                          <a:effectLst/>
                          <a:latin typeface="Calibri" panose="020F0502020204030204" pitchFamily="34" charset="0"/>
                          <a:cs typeface="Calibri" panose="020F0502020204030204" pitchFamily="34" charset="0"/>
                        </a:rPr>
                        <a:t>1.0</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94141610"/>
                  </a:ext>
                </a:extLst>
              </a:tr>
              <a:tr h="466698">
                <a:tc>
                  <a:txBody>
                    <a:bodyPr/>
                    <a:lstStyle/>
                    <a:p>
                      <a:pPr>
                        <a:buNone/>
                      </a:pPr>
                      <a:r>
                        <a:rPr lang="en-GB" sz="1400" b="1" dirty="0">
                          <a:solidFill>
                            <a:schemeClr val="tx1"/>
                          </a:solidFill>
                          <a:effectLst/>
                          <a:latin typeface="Calibri" panose="020F0502020204030204" pitchFamily="34" charset="0"/>
                          <a:cs typeface="Calibri" panose="020F0502020204030204" pitchFamily="34" charset="0"/>
                        </a:rPr>
                        <a:t>September 2023 to September 2025</a:t>
                      </a:r>
                      <a:endParaRPr lang="en-ZA" sz="1400" dirty="0">
                        <a:solidFill>
                          <a:schemeClr val="tx1"/>
                        </a:solidFill>
                        <a:effectLst/>
                        <a:latin typeface="Calibri" panose="020F0502020204030204" pitchFamily="34" charset="0"/>
                        <a:cs typeface="Calibri" panose="020F0502020204030204" pitchFamily="34" charset="0"/>
                      </a:endParaRPr>
                    </a:p>
                    <a:p>
                      <a:pPr>
                        <a:buNone/>
                      </a:pPr>
                      <a:r>
                        <a:rPr lang="en-GB" sz="1400" b="1" dirty="0">
                          <a:solidFill>
                            <a:schemeClr val="tx1"/>
                          </a:solidFill>
                          <a:effectLst/>
                          <a:latin typeface="Calibri" panose="020F0502020204030204" pitchFamily="34" charset="0"/>
                          <a:cs typeface="Calibri" panose="020F0502020204030204" pitchFamily="34" charset="0"/>
                        </a:rPr>
                        <a:t> (24-month period)</a:t>
                      </a:r>
                      <a:endParaRPr lang="en-ZA"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651510" algn="r">
                        <a:buNone/>
                      </a:pPr>
                      <a:r>
                        <a:rPr lang="en-GB" sz="1400" b="1" dirty="0">
                          <a:solidFill>
                            <a:srgbClr val="EE0000"/>
                          </a:solidFill>
                          <a:effectLst/>
                          <a:latin typeface="Calibri" panose="020F0502020204030204" pitchFamily="34" charset="0"/>
                          <a:cs typeface="Calibri" panose="020F0502020204030204" pitchFamily="34" charset="0"/>
                        </a:rPr>
                        <a:t>-1.1</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832485" algn="r">
                        <a:buNone/>
                      </a:pPr>
                      <a:r>
                        <a:rPr lang="en-GB" sz="1400" b="1" dirty="0">
                          <a:solidFill>
                            <a:srgbClr val="000000"/>
                          </a:solidFill>
                          <a:effectLst/>
                          <a:latin typeface="Calibri" panose="020F0502020204030204" pitchFamily="34" charset="0"/>
                          <a:cs typeface="Calibri" panose="020F0502020204030204" pitchFamily="34" charset="0"/>
                        </a:rPr>
                        <a:t>4.1</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983038245"/>
                  </a:ext>
                </a:extLst>
              </a:tr>
              <a:tr h="466698">
                <a:tc>
                  <a:txBody>
                    <a:bodyPr/>
                    <a:lstStyle/>
                    <a:p>
                      <a:pPr>
                        <a:buNone/>
                      </a:pPr>
                      <a:r>
                        <a:rPr lang="en-GB" sz="1400" b="1" dirty="0">
                          <a:solidFill>
                            <a:schemeClr val="tx1"/>
                          </a:solidFill>
                          <a:effectLst/>
                          <a:latin typeface="Calibri" panose="020F0502020204030204" pitchFamily="34" charset="0"/>
                          <a:cs typeface="Calibri" panose="020F0502020204030204" pitchFamily="34" charset="0"/>
                        </a:rPr>
                        <a:t>September 2022 to September 2025</a:t>
                      </a:r>
                      <a:endParaRPr lang="en-ZA" sz="1400" dirty="0">
                        <a:solidFill>
                          <a:schemeClr val="tx1"/>
                        </a:solidFill>
                        <a:effectLst/>
                        <a:latin typeface="Calibri" panose="020F0502020204030204" pitchFamily="34" charset="0"/>
                        <a:cs typeface="Calibri" panose="020F0502020204030204" pitchFamily="34" charset="0"/>
                      </a:endParaRPr>
                    </a:p>
                    <a:p>
                      <a:pPr>
                        <a:buNone/>
                      </a:pPr>
                      <a:r>
                        <a:rPr lang="en-GB" sz="1400" b="1" dirty="0">
                          <a:solidFill>
                            <a:schemeClr val="tx1"/>
                          </a:solidFill>
                          <a:effectLst/>
                          <a:latin typeface="Calibri" panose="020F0502020204030204" pitchFamily="34" charset="0"/>
                          <a:cs typeface="Calibri" panose="020F0502020204030204" pitchFamily="34" charset="0"/>
                        </a:rPr>
                        <a:t> (36-month period)</a:t>
                      </a:r>
                      <a:endParaRPr lang="en-ZA"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651510" algn="r">
                        <a:buNone/>
                      </a:pPr>
                      <a:r>
                        <a:rPr lang="en-GB" sz="1400" b="1" dirty="0">
                          <a:effectLst/>
                          <a:latin typeface="Calibri" panose="020F0502020204030204" pitchFamily="34" charset="0"/>
                          <a:cs typeface="Calibri" panose="020F0502020204030204" pitchFamily="34" charset="0"/>
                        </a:rPr>
                        <a:t>10.9</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832485" algn="r">
                        <a:buNone/>
                      </a:pPr>
                      <a:r>
                        <a:rPr lang="en-GB" sz="1400" b="1" dirty="0">
                          <a:effectLst/>
                          <a:latin typeface="Calibri" panose="020F0502020204030204" pitchFamily="34" charset="0"/>
                          <a:cs typeface="Calibri" panose="020F0502020204030204" pitchFamily="34" charset="0"/>
                        </a:rPr>
                        <a:t>6.7</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869192479"/>
                  </a:ext>
                </a:extLst>
              </a:tr>
              <a:tr h="466698">
                <a:tc>
                  <a:txBody>
                    <a:bodyPr/>
                    <a:lstStyle/>
                    <a:p>
                      <a:pPr>
                        <a:buNone/>
                      </a:pPr>
                      <a:r>
                        <a:rPr lang="en-GB" sz="1400" b="1" dirty="0">
                          <a:solidFill>
                            <a:schemeClr val="tx1"/>
                          </a:solidFill>
                          <a:effectLst/>
                          <a:latin typeface="Calibri" panose="020F0502020204030204" pitchFamily="34" charset="0"/>
                          <a:cs typeface="Calibri" panose="020F0502020204030204" pitchFamily="34" charset="0"/>
                        </a:rPr>
                        <a:t>September 2021 to September 2025</a:t>
                      </a:r>
                      <a:endParaRPr lang="en-ZA" sz="1400" dirty="0">
                        <a:solidFill>
                          <a:schemeClr val="tx1"/>
                        </a:solidFill>
                        <a:effectLst/>
                        <a:latin typeface="Calibri" panose="020F0502020204030204" pitchFamily="34" charset="0"/>
                        <a:cs typeface="Calibri" panose="020F0502020204030204" pitchFamily="34" charset="0"/>
                      </a:endParaRPr>
                    </a:p>
                    <a:p>
                      <a:pPr>
                        <a:buNone/>
                      </a:pPr>
                      <a:r>
                        <a:rPr lang="en-GB" sz="1400" b="1" dirty="0">
                          <a:solidFill>
                            <a:schemeClr val="tx1"/>
                          </a:solidFill>
                          <a:effectLst/>
                          <a:latin typeface="Calibri" panose="020F0502020204030204" pitchFamily="34" charset="0"/>
                          <a:cs typeface="Calibri" panose="020F0502020204030204" pitchFamily="34" charset="0"/>
                        </a:rPr>
                        <a:t> (48-month period)</a:t>
                      </a:r>
                      <a:endParaRPr lang="en-ZA"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651510" algn="r">
                        <a:buNone/>
                      </a:pPr>
                      <a:r>
                        <a:rPr lang="en-GB" sz="1400" b="1" dirty="0">
                          <a:solidFill>
                            <a:srgbClr val="000000"/>
                          </a:solidFill>
                          <a:effectLst/>
                          <a:latin typeface="Calibri" panose="020F0502020204030204" pitchFamily="34" charset="0"/>
                          <a:cs typeface="Calibri" panose="020F0502020204030204" pitchFamily="34" charset="0"/>
                        </a:rPr>
                        <a:t>28.0</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832485" algn="r">
                        <a:buNone/>
                      </a:pPr>
                      <a:r>
                        <a:rPr lang="en-GB" sz="1400" b="1" dirty="0">
                          <a:solidFill>
                            <a:srgbClr val="000000"/>
                          </a:solidFill>
                          <a:effectLst/>
                          <a:latin typeface="Calibri" panose="020F0502020204030204" pitchFamily="34" charset="0"/>
                          <a:cs typeface="Calibri" panose="020F0502020204030204" pitchFamily="34" charset="0"/>
                        </a:rPr>
                        <a:t>25.4</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52376942"/>
                  </a:ext>
                </a:extLst>
              </a:tr>
              <a:tr h="466698">
                <a:tc>
                  <a:txBody>
                    <a:bodyPr/>
                    <a:lstStyle/>
                    <a:p>
                      <a:pPr>
                        <a:buNone/>
                      </a:pPr>
                      <a:r>
                        <a:rPr lang="en-GB" sz="1400" b="1" dirty="0">
                          <a:solidFill>
                            <a:schemeClr val="tx1"/>
                          </a:solidFill>
                          <a:effectLst/>
                          <a:latin typeface="Calibri" panose="020F0502020204030204" pitchFamily="34" charset="0"/>
                          <a:cs typeface="Calibri" panose="020F0502020204030204" pitchFamily="34" charset="0"/>
                        </a:rPr>
                        <a:t>January 2012 to September 2025 </a:t>
                      </a:r>
                      <a:endParaRPr lang="en-ZA" sz="1400" dirty="0">
                        <a:solidFill>
                          <a:schemeClr val="tx1"/>
                        </a:solidFill>
                        <a:effectLst/>
                        <a:latin typeface="Calibri" panose="020F0502020204030204" pitchFamily="34" charset="0"/>
                        <a:cs typeface="Calibri" panose="020F0502020204030204" pitchFamily="34" charset="0"/>
                      </a:endParaRPr>
                    </a:p>
                    <a:p>
                      <a:pPr>
                        <a:buNone/>
                      </a:pPr>
                      <a:r>
                        <a:rPr lang="en-GB" sz="1400" b="1" dirty="0">
                          <a:solidFill>
                            <a:schemeClr val="tx1"/>
                          </a:solidFill>
                          <a:effectLst/>
                          <a:latin typeface="Calibri" panose="020F0502020204030204" pitchFamily="34" charset="0"/>
                          <a:cs typeface="Calibri" panose="020F0502020204030204" pitchFamily="34" charset="0"/>
                        </a:rPr>
                        <a:t> (164-month period)</a:t>
                      </a:r>
                      <a:endParaRPr lang="en-ZA"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651510" algn="r">
                        <a:buNone/>
                      </a:pPr>
                      <a:r>
                        <a:rPr lang="en-GB" sz="1400" b="1" dirty="0">
                          <a:effectLst/>
                          <a:latin typeface="Calibri" panose="020F0502020204030204" pitchFamily="34" charset="0"/>
                          <a:cs typeface="Calibri" panose="020F0502020204030204" pitchFamily="34" charset="0"/>
                        </a:rPr>
                        <a:t>123.6</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832485" algn="r">
                        <a:buNone/>
                      </a:pPr>
                      <a:r>
                        <a:rPr lang="en-GB" sz="1400" b="1" dirty="0">
                          <a:effectLst/>
                          <a:latin typeface="Calibri" panose="020F0502020204030204" pitchFamily="34" charset="0"/>
                          <a:cs typeface="Calibri" panose="020F0502020204030204" pitchFamily="34" charset="0"/>
                        </a:rPr>
                        <a:t>119.6</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25256702"/>
                  </a:ext>
                </a:extLst>
              </a:tr>
            </a:tbl>
          </a:graphicData>
        </a:graphic>
      </p:graphicFrame>
    </p:spTree>
    <p:extLst>
      <p:ext uri="{BB962C8B-B14F-4D97-AF65-F5344CB8AC3E}">
        <p14:creationId xmlns:p14="http://schemas.microsoft.com/office/powerpoint/2010/main" val="1318873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327209" y="6507812"/>
            <a:ext cx="8485010" cy="21544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800" b="1" dirty="0">
                <a:solidFill>
                  <a:schemeClr val="tx1"/>
                </a:solidFill>
                <a:latin typeface="Calibri" pitchFamily="34" charset="0"/>
                <a:ea typeface="Calibri" pitchFamily="34" charset="0"/>
                <a:cs typeface="Arial" charset="0"/>
              </a:rPr>
              <a:t>Graph prepared by the Office of SAMPRO based on information published by Statistics SA</a:t>
            </a: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658989" y="824698"/>
            <a:ext cx="1179141"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Graph 13</a:t>
            </a:r>
          </a:p>
        </p:txBody>
      </p:sp>
      <p:sp>
        <p:nvSpPr>
          <p:cNvPr id="3" name="Slide Number Placeholder 2">
            <a:extLst>
              <a:ext uri="{FF2B5EF4-FFF2-40B4-BE49-F238E27FC236}">
                <a16:creationId xmlns:a16="http://schemas.microsoft.com/office/drawing/2014/main" id="{7966ABCB-51B8-ED72-5992-FDAACA724850}"/>
              </a:ext>
            </a:extLst>
          </p:cNvPr>
          <p:cNvSpPr>
            <a:spLocks noGrp="1"/>
          </p:cNvSpPr>
          <p:nvPr>
            <p:ph type="sldNum" sz="quarter" idx="12"/>
          </p:nvPr>
        </p:nvSpPr>
        <p:spPr>
          <a:xfrm>
            <a:off x="8309042" y="5955569"/>
            <a:ext cx="628813" cy="767687"/>
          </a:xfrm>
        </p:spPr>
        <p:txBody>
          <a:bodyPr/>
          <a:lstStyle/>
          <a:p>
            <a:fld id="{73B850FF-6169-4056-8077-06FFA93A5366}" type="slidenum">
              <a:rPr lang="en-US" smtClean="0">
                <a:solidFill>
                  <a:schemeClr val="tx1"/>
                </a:solidFill>
              </a:rPr>
              <a:t>44</a:t>
            </a:fld>
            <a:endParaRPr lang="en-US" dirty="0">
              <a:solidFill>
                <a:schemeClr val="tx1"/>
              </a:solidFill>
            </a:endParaRPr>
          </a:p>
        </p:txBody>
      </p:sp>
      <p:pic>
        <p:nvPicPr>
          <p:cNvPr id="5" name="Picture 4">
            <a:extLst>
              <a:ext uri="{FF2B5EF4-FFF2-40B4-BE49-F238E27FC236}">
                <a16:creationId xmlns:a16="http://schemas.microsoft.com/office/drawing/2014/main" id="{BB621B49-70FF-5132-0A7F-9DC30B5DC06F}"/>
              </a:ext>
            </a:extLst>
          </p:cNvPr>
          <p:cNvPicPr>
            <a:picLocks noChangeAspect="1"/>
          </p:cNvPicPr>
          <p:nvPr/>
        </p:nvPicPr>
        <p:blipFill>
          <a:blip r:embed="rId2"/>
          <a:stretch>
            <a:fillRect/>
          </a:stretch>
        </p:blipFill>
        <p:spPr>
          <a:xfrm>
            <a:off x="198782" y="1278076"/>
            <a:ext cx="8739073" cy="4301847"/>
          </a:xfrm>
          <a:prstGeom prst="rect">
            <a:avLst/>
          </a:prstGeom>
        </p:spPr>
      </p:pic>
    </p:spTree>
    <p:extLst>
      <p:ext uri="{BB962C8B-B14F-4D97-AF65-F5344CB8AC3E}">
        <p14:creationId xmlns:p14="http://schemas.microsoft.com/office/powerpoint/2010/main" val="1813852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51B357-4B17-3865-CB4E-D56FD161CDED}"/>
              </a:ext>
            </a:extLst>
          </p:cNvPr>
          <p:cNvSpPr txBox="1"/>
          <p:nvPr/>
        </p:nvSpPr>
        <p:spPr>
          <a:xfrm>
            <a:off x="397063" y="793655"/>
            <a:ext cx="8229601" cy="5642314"/>
          </a:xfrm>
          <a:prstGeom prst="rect">
            <a:avLst/>
          </a:prstGeom>
          <a:noFill/>
        </p:spPr>
        <p:txBody>
          <a:bodyPr wrap="square">
            <a:spAutoFit/>
          </a:bodyPr>
          <a:lstStyle/>
          <a:p>
            <a:pPr marL="342900" lvl="0" indent="-342900">
              <a:lnSpc>
                <a:spcPct val="115000"/>
              </a:lnSpc>
              <a:spcAft>
                <a:spcPts val="600"/>
              </a:spcAft>
              <a:buFont typeface="Symbol" panose="05050102010706020507" pitchFamily="18" charset="2"/>
              <a:buChar char=""/>
            </a:pPr>
            <a:r>
              <a:rPr lang="en-ZA" sz="2000" b="1" dirty="0">
                <a:effectLst/>
                <a:latin typeface="Arial" panose="020B0604020202020204" pitchFamily="34" charset="0"/>
                <a:ea typeface="Calibri" panose="020F0502020204030204" pitchFamily="34" charset="0"/>
                <a:cs typeface="Arial" panose="020B0604020202020204" pitchFamily="34" charset="0"/>
              </a:rPr>
              <a:t>Production of unprocessed milk.</a:t>
            </a:r>
            <a:endParaRPr lang="en-ZA" sz="2000" b="1"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15000"/>
              </a:lnSpc>
              <a:spcAft>
                <a:spcPts val="600"/>
              </a:spcAft>
              <a:buFont typeface="Arial" panose="020B0604020202020204" pitchFamily="34" charset="0"/>
              <a:buChar char="-"/>
            </a:pPr>
            <a:r>
              <a:rPr lang="en-ZA" sz="2000" b="1" dirty="0">
                <a:effectLst/>
                <a:latin typeface="Arial" panose="020B0604020202020204" pitchFamily="34" charset="0"/>
                <a:ea typeface="Calibri" panose="020F0502020204030204" pitchFamily="34" charset="0"/>
                <a:cs typeface="Times New Roman" panose="02020603050405020304" pitchFamily="18" charset="0"/>
              </a:rPr>
              <a:t>Decreased in the 4 years (2020 – 2023);</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Aft>
                <a:spcPts val="600"/>
              </a:spcAft>
              <a:buFont typeface="Arial" panose="020B0604020202020204" pitchFamily="34" charset="0"/>
              <a:buChar char="-"/>
            </a:pPr>
            <a:r>
              <a:rPr lang="en-ZA" sz="2000" b="1" dirty="0">
                <a:effectLst/>
                <a:latin typeface="Arial" panose="020B0604020202020204" pitchFamily="34" charset="0"/>
                <a:ea typeface="Calibri" panose="020F0502020204030204" pitchFamily="34" charset="0"/>
                <a:cs typeface="Times New Roman" panose="02020603050405020304" pitchFamily="18" charset="0"/>
              </a:rPr>
              <a:t>In 2023, lower than in the previous 5 years (2018 – 2022);</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Aft>
                <a:spcPts val="600"/>
              </a:spcAft>
              <a:buFont typeface="Arial" panose="020B0604020202020204" pitchFamily="34" charset="0"/>
              <a:buChar char="-"/>
            </a:pPr>
            <a:r>
              <a:rPr lang="en-ZA" sz="2000" b="1" dirty="0">
                <a:effectLst/>
                <a:latin typeface="Arial" panose="020B0604020202020204" pitchFamily="34" charset="0"/>
                <a:ea typeface="Calibri" panose="020F0502020204030204" pitchFamily="34" charset="0"/>
                <a:cs typeface="Times New Roman" panose="02020603050405020304" pitchFamily="18" charset="0"/>
              </a:rPr>
              <a:t>In 2024, higher than in each of the previous 16 years; and</a:t>
            </a:r>
          </a:p>
          <a:p>
            <a:pPr marL="800100" lvl="1" indent="-342900">
              <a:lnSpc>
                <a:spcPct val="115000"/>
              </a:lnSpc>
              <a:spcAft>
                <a:spcPts val="600"/>
              </a:spcAft>
              <a:buFont typeface="Arial" panose="020B0604020202020204" pitchFamily="34" charset="0"/>
              <a:buChar char="-"/>
            </a:pPr>
            <a:r>
              <a:rPr lang="en-ZA" sz="2000" b="1" dirty="0">
                <a:latin typeface="Arial" panose="020B0604020202020204" pitchFamily="34" charset="0"/>
                <a:ea typeface="Calibri" panose="020F0502020204030204" pitchFamily="34" charset="0"/>
                <a:cs typeface="Times New Roman" panose="02020603050405020304" pitchFamily="18" charset="0"/>
              </a:rPr>
              <a:t>In 6 of the first 9 months of 2025, higher;</a:t>
            </a:r>
          </a:p>
          <a:p>
            <a:pPr marL="800100" lvl="1" indent="-342900">
              <a:lnSpc>
                <a:spcPct val="115000"/>
              </a:lnSpc>
              <a:spcAft>
                <a:spcPts val="600"/>
              </a:spcAft>
              <a:buFont typeface="Arial" panose="020B0604020202020204" pitchFamily="34" charset="0"/>
              <a:buChar char="-"/>
            </a:pPr>
            <a:r>
              <a:rPr lang="en-ZA" sz="2000" b="1" dirty="0">
                <a:effectLst/>
                <a:latin typeface="Arial" panose="020B0604020202020204" pitchFamily="34" charset="0"/>
                <a:ea typeface="Calibri" panose="020F0502020204030204" pitchFamily="34" charset="0"/>
                <a:cs typeface="Times New Roman" panose="02020603050405020304" pitchFamily="18" charset="0"/>
              </a:rPr>
              <a:t>In 20 of the last 23 months, higher; and</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Aft>
                <a:spcPts val="600"/>
              </a:spcAft>
              <a:buFont typeface="Arial" panose="020B0604020202020204" pitchFamily="34" charset="0"/>
              <a:buChar char="-"/>
            </a:pPr>
            <a:r>
              <a:rPr lang="en-ZA" sz="2000" b="1" dirty="0">
                <a:effectLst/>
                <a:latin typeface="Arial" panose="020B0604020202020204" pitchFamily="34" charset="0"/>
                <a:ea typeface="Calibri" panose="020F0502020204030204" pitchFamily="34" charset="0"/>
                <a:cs typeface="Times New Roman" panose="02020603050405020304" pitchFamily="18" charset="0"/>
              </a:rPr>
              <a:t>Seasonal increase from July 2025 to </a:t>
            </a:r>
            <a:r>
              <a:rPr lang="en-ZA" sz="2000" b="1" dirty="0">
                <a:latin typeface="Arial" panose="020B0604020202020204" pitchFamily="34" charset="0"/>
                <a:ea typeface="Calibri" panose="020F0502020204030204" pitchFamily="34" charset="0"/>
                <a:cs typeface="Times New Roman" panose="02020603050405020304" pitchFamily="18" charset="0"/>
              </a:rPr>
              <a:t>September</a:t>
            </a:r>
            <a:r>
              <a:rPr lang="en-ZA" sz="2000" b="1" dirty="0">
                <a:effectLst/>
                <a:latin typeface="Arial" panose="020B0604020202020204" pitchFamily="34" charset="0"/>
                <a:ea typeface="Calibri" panose="020F0502020204030204" pitchFamily="34" charset="0"/>
                <a:cs typeface="Times New Roman" panose="02020603050405020304" pitchFamily="18" charset="0"/>
              </a:rPr>
              <a:t> 2025 of 35.0% (estimated figures)higher than the average of </a:t>
            </a:r>
            <a:r>
              <a:rPr lang="en-ZA" sz="2000" b="1" dirty="0">
                <a:latin typeface="Arial" panose="020B0604020202020204" pitchFamily="34" charset="0"/>
                <a:ea typeface="Calibri" panose="020F0502020204030204" pitchFamily="34" charset="0"/>
                <a:cs typeface="Times New Roman" panose="02020603050405020304" pitchFamily="18" charset="0"/>
              </a:rPr>
              <a:t>26,2</a:t>
            </a:r>
            <a:r>
              <a:rPr lang="en-ZA" sz="2000" b="1" dirty="0">
                <a:effectLst/>
                <a:latin typeface="Arial" panose="020B0604020202020204" pitchFamily="34" charset="0"/>
                <a:ea typeface="Calibri" panose="020F0502020204030204" pitchFamily="34" charset="0"/>
                <a:cs typeface="Times New Roman" panose="02020603050405020304" pitchFamily="18" charset="0"/>
              </a:rPr>
              <a:t>% in the 17 years (2008 to 2024) and the highest in the 17 years (2008 to 2023).</a:t>
            </a:r>
          </a:p>
          <a:p>
            <a:pPr marL="342900" indent="-342900">
              <a:lnSpc>
                <a:spcPct val="115000"/>
              </a:lnSpc>
              <a:spcAft>
                <a:spcPts val="600"/>
              </a:spcAft>
              <a:buFont typeface="Symbol" panose="05050102010706020507" pitchFamily="18" charset="2"/>
              <a:buChar char=""/>
            </a:pPr>
            <a:r>
              <a:rPr lang="en-ZA" sz="2000" b="1" dirty="0">
                <a:latin typeface="Calibri" panose="020F0502020204030204" pitchFamily="34" charset="0"/>
                <a:ea typeface="Calibri" panose="020F0502020204030204" pitchFamily="34" charset="0"/>
                <a:cs typeface="Calibri" panose="020F0502020204030204" pitchFamily="34" charset="0"/>
              </a:rPr>
              <a:t>Producer price index increased in the first 6 months of 2025, but decreased in the 3 months up to September 2025.</a:t>
            </a:r>
          </a:p>
          <a:p>
            <a:pPr marL="342900" indent="-342900">
              <a:lnSpc>
                <a:spcPct val="115000"/>
              </a:lnSpc>
              <a:spcAft>
                <a:spcPts val="600"/>
              </a:spcAft>
              <a:buFont typeface="Symbol" panose="05050102010706020507" pitchFamily="18" charset="2"/>
              <a:buChar char=""/>
            </a:pPr>
            <a:r>
              <a:rPr lang="en-ZA" sz="2000" b="1" dirty="0">
                <a:latin typeface="Calibri" panose="020F0502020204030204" pitchFamily="34" charset="0"/>
                <a:ea typeface="Calibri" panose="020F0502020204030204" pitchFamily="34" charset="0"/>
                <a:cs typeface="Calibri" panose="020F0502020204030204" pitchFamily="34" charset="0"/>
              </a:rPr>
              <a:t>Producer price index in the first 9 months of 2025, moved close to indices in 2023 and 2024, which suggests slight supply side pressure.</a:t>
            </a:r>
          </a:p>
        </p:txBody>
      </p:sp>
      <p:sp>
        <p:nvSpPr>
          <p:cNvPr id="7" name="TextBox 6">
            <a:extLst>
              <a:ext uri="{FF2B5EF4-FFF2-40B4-BE49-F238E27FC236}">
                <a16:creationId xmlns:a16="http://schemas.microsoft.com/office/drawing/2014/main" id="{03E8D14C-DBED-1201-5F30-E208F6410974}"/>
              </a:ext>
            </a:extLst>
          </p:cNvPr>
          <p:cNvSpPr txBox="1"/>
          <p:nvPr/>
        </p:nvSpPr>
        <p:spPr>
          <a:xfrm>
            <a:off x="1385084" y="199663"/>
            <a:ext cx="7361853" cy="461665"/>
          </a:xfrm>
          <a:prstGeom prst="rect">
            <a:avLst/>
          </a:prstGeom>
          <a:noFill/>
        </p:spPr>
        <p:txBody>
          <a:bodyPr wrap="square">
            <a:spAutoFit/>
          </a:bodyPr>
          <a:lstStyle/>
          <a:p>
            <a:pPr>
              <a:spcAft>
                <a:spcPts val="450"/>
              </a:spcAft>
            </a:pPr>
            <a:r>
              <a:rPr lang="en-GB" sz="2400" b="1" u="sng" cap="all" dirty="0">
                <a:latin typeface="Calibri" panose="020F0502020204030204" pitchFamily="34" charset="0"/>
                <a:ea typeface="Calibri" panose="020F0502020204030204" pitchFamily="34" charset="0"/>
                <a:cs typeface="Calibri" panose="020F0502020204030204" pitchFamily="34" charset="0"/>
              </a:rPr>
              <a:t>Summary of unprocessed milk market in </a:t>
            </a:r>
            <a:r>
              <a:rPr lang="en-GB" sz="2400" b="1" u="sng" cap="all" dirty="0" err="1">
                <a:latin typeface="Calibri" panose="020F0502020204030204" pitchFamily="34" charset="0"/>
                <a:ea typeface="Calibri" panose="020F0502020204030204" pitchFamily="34" charset="0"/>
                <a:cs typeface="Calibri" panose="020F0502020204030204" pitchFamily="34" charset="0"/>
              </a:rPr>
              <a:t>sa</a:t>
            </a:r>
            <a:endParaRPr lang="en-GB" sz="2400" b="1" u="sng" cap="all"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7F17B8AD-34EA-330C-FA97-3DD041AAC503}"/>
              </a:ext>
            </a:extLst>
          </p:cNvPr>
          <p:cNvSpPr>
            <a:spLocks noGrp="1"/>
          </p:cNvSpPr>
          <p:nvPr>
            <p:ph type="sldNum" sz="quarter" idx="12"/>
          </p:nvPr>
        </p:nvSpPr>
        <p:spPr>
          <a:xfrm>
            <a:off x="8118124" y="5754603"/>
            <a:ext cx="628813" cy="767687"/>
          </a:xfrm>
        </p:spPr>
        <p:txBody>
          <a:bodyPr/>
          <a:lstStyle/>
          <a:p>
            <a:fld id="{73B850FF-6169-4056-8077-06FFA93A5366}" type="slidenum">
              <a:rPr lang="en-US" smtClean="0">
                <a:solidFill>
                  <a:schemeClr val="tx1"/>
                </a:solidFill>
              </a:rPr>
              <a:t>45</a:t>
            </a:fld>
            <a:endParaRPr lang="en-US" dirty="0">
              <a:solidFill>
                <a:schemeClr val="tx1"/>
              </a:solidFill>
            </a:endParaRPr>
          </a:p>
        </p:txBody>
      </p:sp>
    </p:spTree>
    <p:extLst>
      <p:ext uri="{BB962C8B-B14F-4D97-AF65-F5344CB8AC3E}">
        <p14:creationId xmlns:p14="http://schemas.microsoft.com/office/powerpoint/2010/main" val="21875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F773EF9-D2D6-788F-2C9E-BA25471CDEB9}"/>
              </a:ext>
            </a:extLst>
          </p:cNvPr>
          <p:cNvSpPr txBox="1"/>
          <p:nvPr/>
        </p:nvSpPr>
        <p:spPr>
          <a:xfrm>
            <a:off x="212036" y="121515"/>
            <a:ext cx="8931964" cy="7041928"/>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342900" indent="-342900">
              <a:lnSpc>
                <a:spcPct val="115000"/>
              </a:lnSpc>
              <a:spcAft>
                <a:spcPts val="600"/>
              </a:spcAft>
              <a:buFont typeface="Symbol" panose="05050102010706020507" pitchFamily="18" charset="2"/>
              <a:buChar char=""/>
            </a:pPr>
            <a:r>
              <a:rPr lang="en-ZA"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Prices of maize and soybeans, which are a major source of ingredients for concentrated feed, decreased significantly.</a:t>
            </a:r>
          </a:p>
          <a:p>
            <a:pPr marL="342900" indent="-342900">
              <a:buFont typeface="Symbol" panose="05050102010706020507" pitchFamily="18" charset="2"/>
              <a:buChar char=""/>
            </a:pPr>
            <a:endParaRPr lang="en-ZA" sz="2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ZA" sz="2200" b="1" dirty="0">
                <a:solidFill>
                  <a:schemeClr val="tx1"/>
                </a:solidFill>
                <a:latin typeface="Calibri" panose="020F0502020204030204" pitchFamily="34" charset="0"/>
                <a:ea typeface="Calibri" panose="020F0502020204030204" pitchFamily="34" charset="0"/>
                <a:cs typeface="Calibri" panose="020F0502020204030204" pitchFamily="34" charset="0"/>
              </a:rPr>
              <a:t>Favourable relationship between producer price index of unprocessed milk and the index of the combined yellow maize and soybean price, disappeared at the end of 2024, but appeared again in 2025 and moved to a more favourable position. </a:t>
            </a:r>
          </a:p>
          <a:p>
            <a:endParaRPr lang="en-ZA"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ZA"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High increase in electricity and water prices and increased fertilizer prices.</a:t>
            </a:r>
          </a:p>
          <a:p>
            <a:endParaRPr lang="en-ZA"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ZA"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Prevention of the spread of Foot and Mouth Disease is of critical importance.</a:t>
            </a:r>
          </a:p>
          <a:p>
            <a:pPr marL="342900" indent="-342900">
              <a:buFont typeface="Symbol" panose="05050102010706020507" pitchFamily="18" charset="2"/>
              <a:buChar char=""/>
            </a:pPr>
            <a:endParaRPr lang="en-ZA"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en-ZA"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Uncertainty about future weather conditions and the impact of it on the production of unprocessed milk.</a:t>
            </a:r>
          </a:p>
          <a:p>
            <a:pPr marL="342900" indent="-342900">
              <a:buFont typeface="Symbol" panose="05050102010706020507" pitchFamily="18" charset="2"/>
              <a:buChar char=""/>
            </a:pPr>
            <a:endParaRPr lang="en-ZA"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ZA"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Future demand for unprocessed milk will be determined by future sales of dairy products.</a:t>
            </a:r>
          </a:p>
          <a:p>
            <a:endParaRPr lang="en-ZA"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141EBC2-9328-EB5A-4BDF-46C6F4C568D8}"/>
              </a:ext>
            </a:extLst>
          </p:cNvPr>
          <p:cNvSpPr>
            <a:spLocks noGrp="1"/>
          </p:cNvSpPr>
          <p:nvPr>
            <p:ph type="sldNum" sz="quarter" idx="12"/>
          </p:nvPr>
        </p:nvSpPr>
        <p:spPr>
          <a:xfrm>
            <a:off x="8419573" y="6090313"/>
            <a:ext cx="628813" cy="767687"/>
          </a:xfrm>
        </p:spPr>
        <p:txBody>
          <a:bodyPr/>
          <a:lstStyle/>
          <a:p>
            <a:fld id="{73B850FF-6169-4056-8077-06FFA93A5366}" type="slidenum">
              <a:rPr lang="en-US" smtClean="0">
                <a:solidFill>
                  <a:schemeClr val="tx1"/>
                </a:solidFill>
              </a:rPr>
              <a:t>46</a:t>
            </a:fld>
            <a:endParaRPr lang="en-US" dirty="0">
              <a:solidFill>
                <a:schemeClr val="tx1"/>
              </a:solidFill>
            </a:endParaRPr>
          </a:p>
        </p:txBody>
      </p:sp>
    </p:spTree>
    <p:extLst>
      <p:ext uri="{BB962C8B-B14F-4D97-AF65-F5344CB8AC3E}">
        <p14:creationId xmlns:p14="http://schemas.microsoft.com/office/powerpoint/2010/main" val="38548461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57045" y="6418513"/>
            <a:ext cx="8614796" cy="215444"/>
          </a:xfrm>
          <a:prstGeom prst="rect">
            <a:avLst/>
          </a:prstGeom>
          <a:noFill/>
          <a:ln>
            <a:noFill/>
          </a:ln>
        </p:spPr>
        <p:txBody>
          <a:bodyPr wrap="square" anchor="ctr">
            <a:spAutoFit/>
          </a:bodyPr>
          <a:lstStyle/>
          <a:p>
            <a:r>
              <a:rPr lang="en-GB" sz="800" b="1" i="1" dirty="0">
                <a:latin typeface="Calibri" pitchFamily="34" charset="0"/>
                <a:cs typeface="Calibri" pitchFamily="34" charset="0"/>
              </a:rPr>
              <a:t>Table prepared by the Office of SAMPRO based on information published by SARS and estimated figures calculated by the Office of SAMPRO.</a:t>
            </a: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58990" y="824698"/>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Table 21</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601823" y="1186632"/>
            <a:ext cx="7968343" cy="33855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ZA" sz="1600" b="1" dirty="0">
                <a:ln w="1905"/>
                <a:solidFill>
                  <a:schemeClr val="tx1"/>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MASS OF IMPORT IN 2021, 2022, 2023, 2024 AND 2025 (Est)</a:t>
            </a:r>
          </a:p>
        </p:txBody>
      </p:sp>
      <p:sp>
        <p:nvSpPr>
          <p:cNvPr id="3" name="TextBox 2">
            <a:extLst>
              <a:ext uri="{FF2B5EF4-FFF2-40B4-BE49-F238E27FC236}">
                <a16:creationId xmlns:a16="http://schemas.microsoft.com/office/drawing/2014/main" id="{62FC32AE-DDAB-2496-8FA0-4BF5B6888E00}"/>
              </a:ext>
            </a:extLst>
          </p:cNvPr>
          <p:cNvSpPr txBox="1"/>
          <p:nvPr/>
        </p:nvSpPr>
        <p:spPr>
          <a:xfrm>
            <a:off x="1487055" y="331765"/>
            <a:ext cx="6768704" cy="46166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defRPr/>
            </a:pPr>
            <a:r>
              <a:rPr lang="en-US" sz="2400" b="1" dirty="0">
                <a:solidFill>
                  <a:schemeClr val="tx1"/>
                </a:solidFill>
                <a:latin typeface="Calibri" pitchFamily="34" charset="0"/>
              </a:rPr>
              <a:t>SOUTH AFRICAN MARKETS FOR DAIRY PRODUCTS</a:t>
            </a:r>
          </a:p>
        </p:txBody>
      </p:sp>
      <p:graphicFrame>
        <p:nvGraphicFramePr>
          <p:cNvPr id="5" name="Table 4">
            <a:extLst>
              <a:ext uri="{FF2B5EF4-FFF2-40B4-BE49-F238E27FC236}">
                <a16:creationId xmlns:a16="http://schemas.microsoft.com/office/drawing/2014/main" id="{B29C498A-B048-CC2C-4980-5E53FE41737B}"/>
              </a:ext>
            </a:extLst>
          </p:cNvPr>
          <p:cNvGraphicFramePr>
            <a:graphicFrameLocks noGrp="1"/>
          </p:cNvGraphicFramePr>
          <p:nvPr>
            <p:extLst>
              <p:ext uri="{D42A27DB-BD31-4B8C-83A1-F6EECF244321}">
                <p14:modId xmlns:p14="http://schemas.microsoft.com/office/powerpoint/2010/main" val="3665290073"/>
              </p:ext>
            </p:extLst>
          </p:nvPr>
        </p:nvGraphicFramePr>
        <p:xfrm>
          <a:off x="707969" y="1828041"/>
          <a:ext cx="7756049" cy="3980918"/>
        </p:xfrm>
        <a:graphic>
          <a:graphicData uri="http://schemas.openxmlformats.org/drawingml/2006/table">
            <a:tbl>
              <a:tblPr firstRow="1" bandRow="1">
                <a:tableStyleId>{69C7853C-536D-4A76-A0AE-DD22124D55A5}</a:tableStyleId>
              </a:tblPr>
              <a:tblGrid>
                <a:gridCol w="2662614">
                  <a:extLst>
                    <a:ext uri="{9D8B030D-6E8A-4147-A177-3AD203B41FA5}">
                      <a16:colId xmlns:a16="http://schemas.microsoft.com/office/drawing/2014/main" val="20000"/>
                    </a:ext>
                  </a:extLst>
                </a:gridCol>
                <a:gridCol w="1018687">
                  <a:extLst>
                    <a:ext uri="{9D8B030D-6E8A-4147-A177-3AD203B41FA5}">
                      <a16:colId xmlns:a16="http://schemas.microsoft.com/office/drawing/2014/main" val="20001"/>
                    </a:ext>
                  </a:extLst>
                </a:gridCol>
                <a:gridCol w="1018687">
                  <a:extLst>
                    <a:ext uri="{9D8B030D-6E8A-4147-A177-3AD203B41FA5}">
                      <a16:colId xmlns:a16="http://schemas.microsoft.com/office/drawing/2014/main" val="20002"/>
                    </a:ext>
                  </a:extLst>
                </a:gridCol>
                <a:gridCol w="1018687">
                  <a:extLst>
                    <a:ext uri="{9D8B030D-6E8A-4147-A177-3AD203B41FA5}">
                      <a16:colId xmlns:a16="http://schemas.microsoft.com/office/drawing/2014/main" val="972409379"/>
                    </a:ext>
                  </a:extLst>
                </a:gridCol>
                <a:gridCol w="1018687">
                  <a:extLst>
                    <a:ext uri="{9D8B030D-6E8A-4147-A177-3AD203B41FA5}">
                      <a16:colId xmlns:a16="http://schemas.microsoft.com/office/drawing/2014/main" val="939003946"/>
                    </a:ext>
                  </a:extLst>
                </a:gridCol>
                <a:gridCol w="1018687">
                  <a:extLst>
                    <a:ext uri="{9D8B030D-6E8A-4147-A177-3AD203B41FA5}">
                      <a16:colId xmlns:a16="http://schemas.microsoft.com/office/drawing/2014/main" val="1931241820"/>
                    </a:ext>
                  </a:extLst>
                </a:gridCol>
              </a:tblGrid>
              <a:tr h="906338">
                <a:tc>
                  <a:txBody>
                    <a:bodyPr/>
                    <a:lstStyle/>
                    <a:p>
                      <a:pPr algn="ctr">
                        <a:spcAft>
                          <a:spcPts val="0"/>
                        </a:spcAft>
                      </a:pPr>
                      <a:r>
                        <a:rPr lang="en-ZA" sz="1400" b="1" dirty="0">
                          <a:solidFill>
                            <a:schemeClr val="bg1"/>
                          </a:solidFill>
                          <a:effectLst/>
                          <a:latin typeface="Calibri" panose="020F0502020204030204" pitchFamily="34" charset="0"/>
                          <a:cs typeface="Calibri" panose="020F0502020204030204" pitchFamily="34" charset="0"/>
                        </a:rPr>
                        <a:t>Product</a:t>
                      </a:r>
                      <a:endParaRPr lang="en-ZA" sz="1400" b="1" dirty="0">
                        <a:solidFill>
                          <a:schemeClr val="bg1"/>
                        </a:solidFill>
                        <a:effectLst/>
                        <a:latin typeface="Calibri" panose="020F0502020204030204" pitchFamily="34" charset="0"/>
                        <a:ea typeface="Times New Roman"/>
                        <a:cs typeface="Calibri" panose="020F0502020204030204" pitchFamily="34" charset="0"/>
                      </a:endParaRPr>
                    </a:p>
                  </a:txBody>
                  <a:tcPr marL="38576" marR="38576" marT="0" marB="0" anchor="ctr"/>
                </a:tc>
                <a:tc>
                  <a:txBody>
                    <a:bodyPr/>
                    <a:lstStyle/>
                    <a:p>
                      <a:pPr algn="ctr"/>
                      <a:r>
                        <a:rPr lang="en-ZA" sz="1400" b="1" dirty="0">
                          <a:solidFill>
                            <a:schemeClr val="bg1"/>
                          </a:solidFill>
                          <a:latin typeface="Calibri" panose="020F0502020204030204" pitchFamily="34" charset="0"/>
                          <a:cs typeface="Calibri" panose="020F0502020204030204" pitchFamily="34" charset="0"/>
                        </a:rPr>
                        <a:t>A</a:t>
                      </a:r>
                    </a:p>
                    <a:p>
                      <a:pPr algn="ctr"/>
                      <a:r>
                        <a:rPr lang="en-ZA" sz="1400" b="1" dirty="0">
                          <a:solidFill>
                            <a:schemeClr val="bg1"/>
                          </a:solidFill>
                          <a:latin typeface="Calibri" panose="020F0502020204030204" pitchFamily="34" charset="0"/>
                          <a:cs typeface="Calibri" panose="020F0502020204030204" pitchFamily="34" charset="0"/>
                        </a:rPr>
                        <a:t>2021 </a:t>
                      </a:r>
                    </a:p>
                    <a:p>
                      <a:pPr algn="ctr"/>
                      <a:r>
                        <a:rPr lang="en-ZA" sz="1400" b="1" dirty="0">
                          <a:solidFill>
                            <a:schemeClr val="bg1"/>
                          </a:solidFill>
                          <a:latin typeface="Calibri" panose="020F0502020204030204" pitchFamily="34" charset="0"/>
                          <a:cs typeface="Calibri" panose="020F0502020204030204" pitchFamily="34" charset="0"/>
                        </a:rPr>
                        <a:t>Ton</a:t>
                      </a:r>
                    </a:p>
                  </a:txBody>
                  <a:tcPr marL="51435" marR="51435" marT="25718" marB="25718" anchor="ctr"/>
                </a:tc>
                <a:tc>
                  <a:txBody>
                    <a:bodyPr/>
                    <a:lstStyle/>
                    <a:p>
                      <a:pPr algn="ctr"/>
                      <a:r>
                        <a:rPr lang="en-ZA" sz="1400" b="1" dirty="0">
                          <a:solidFill>
                            <a:schemeClr val="bg1"/>
                          </a:solidFill>
                          <a:latin typeface="Calibri" panose="020F0502020204030204" pitchFamily="34" charset="0"/>
                          <a:cs typeface="Calibri" panose="020F0502020204030204" pitchFamily="34" charset="0"/>
                        </a:rPr>
                        <a:t>B</a:t>
                      </a:r>
                    </a:p>
                    <a:p>
                      <a:pPr algn="ctr"/>
                      <a:r>
                        <a:rPr lang="en-ZA" sz="1400" b="1" dirty="0">
                          <a:solidFill>
                            <a:schemeClr val="bg1"/>
                          </a:solidFill>
                          <a:latin typeface="Calibri" panose="020F0502020204030204" pitchFamily="34" charset="0"/>
                          <a:cs typeface="Calibri" panose="020F0502020204030204" pitchFamily="34" charset="0"/>
                        </a:rPr>
                        <a:t>2022</a:t>
                      </a:r>
                    </a:p>
                    <a:p>
                      <a:pPr algn="ctr"/>
                      <a:r>
                        <a:rPr lang="en-ZA" sz="1400" b="1" dirty="0">
                          <a:solidFill>
                            <a:schemeClr val="bg1"/>
                          </a:solidFill>
                          <a:latin typeface="Calibri" panose="020F0502020204030204" pitchFamily="34" charset="0"/>
                          <a:cs typeface="Calibri" panose="020F0502020204030204" pitchFamily="34" charset="0"/>
                        </a:rPr>
                        <a:t>Ton</a:t>
                      </a:r>
                    </a:p>
                  </a:txBody>
                  <a:tcPr marL="51435" marR="51435" marT="25718" marB="25718" anchor="ctr"/>
                </a:tc>
                <a:tc>
                  <a:txBody>
                    <a:bodyPr/>
                    <a:lstStyle/>
                    <a:p>
                      <a:pPr algn="ctr"/>
                      <a:r>
                        <a:rPr lang="en-ZA" sz="1400" b="1" dirty="0">
                          <a:solidFill>
                            <a:schemeClr val="bg1"/>
                          </a:solidFill>
                          <a:latin typeface="Calibri" panose="020F0502020204030204" pitchFamily="34" charset="0"/>
                          <a:cs typeface="Calibri" panose="020F0502020204030204" pitchFamily="34" charset="0"/>
                        </a:rPr>
                        <a:t>C</a:t>
                      </a:r>
                    </a:p>
                    <a:p>
                      <a:pPr algn="ctr"/>
                      <a:r>
                        <a:rPr lang="en-ZA" sz="1400" b="1" dirty="0">
                          <a:solidFill>
                            <a:schemeClr val="bg1"/>
                          </a:solidFill>
                          <a:latin typeface="Calibri" panose="020F0502020204030204" pitchFamily="34" charset="0"/>
                          <a:cs typeface="Calibri" panose="020F0502020204030204" pitchFamily="34" charset="0"/>
                        </a:rPr>
                        <a:t>2023</a:t>
                      </a:r>
                    </a:p>
                    <a:p>
                      <a:pPr algn="ctr"/>
                      <a:r>
                        <a:rPr lang="en-ZA" sz="1400" b="1" dirty="0">
                          <a:solidFill>
                            <a:schemeClr val="bg1"/>
                          </a:solidFill>
                          <a:latin typeface="Calibri" panose="020F0502020204030204" pitchFamily="34" charset="0"/>
                          <a:cs typeface="Calibri" panose="020F0502020204030204" pitchFamily="34" charset="0"/>
                        </a:rPr>
                        <a:t>Ton</a:t>
                      </a:r>
                    </a:p>
                  </a:txBody>
                  <a:tcPr marL="51435" marR="51435" marT="25718" marB="25718" anchor="ctr"/>
                </a:tc>
                <a:tc>
                  <a:txBody>
                    <a:bodyPr/>
                    <a:lstStyle/>
                    <a:p>
                      <a:pPr algn="ctr"/>
                      <a:r>
                        <a:rPr lang="en-ZA" sz="1400" b="1" dirty="0">
                          <a:solidFill>
                            <a:schemeClr val="bg1"/>
                          </a:solidFill>
                          <a:latin typeface="Calibri" panose="020F0502020204030204" pitchFamily="34" charset="0"/>
                          <a:cs typeface="Calibri" panose="020F0502020204030204" pitchFamily="34" charset="0"/>
                        </a:rPr>
                        <a:t>D</a:t>
                      </a:r>
                    </a:p>
                    <a:p>
                      <a:pPr algn="ctr"/>
                      <a:r>
                        <a:rPr lang="en-ZA" sz="1400" b="1" dirty="0">
                          <a:solidFill>
                            <a:schemeClr val="bg1"/>
                          </a:solidFill>
                          <a:latin typeface="Calibri" panose="020F0502020204030204" pitchFamily="34" charset="0"/>
                          <a:cs typeface="Calibri" panose="020F0502020204030204" pitchFamily="34" charset="0"/>
                        </a:rPr>
                        <a:t>2024 </a:t>
                      </a:r>
                    </a:p>
                    <a:p>
                      <a:pPr algn="ctr"/>
                      <a:r>
                        <a:rPr lang="en-ZA" sz="1400" b="1" dirty="0">
                          <a:solidFill>
                            <a:schemeClr val="bg1"/>
                          </a:solidFill>
                          <a:latin typeface="Calibri" panose="020F0502020204030204" pitchFamily="34" charset="0"/>
                          <a:cs typeface="Calibri" panose="020F0502020204030204" pitchFamily="34" charset="0"/>
                        </a:rPr>
                        <a:t>Ton</a:t>
                      </a:r>
                    </a:p>
                  </a:txBody>
                  <a:tcPr marL="51435" marR="51435" marT="25718" marB="25718" anchor="ctr"/>
                </a:tc>
                <a:tc>
                  <a:txBody>
                    <a:bodyPr/>
                    <a:lstStyle/>
                    <a:p>
                      <a:pPr algn="ctr"/>
                      <a:r>
                        <a:rPr lang="en-ZA" sz="1400" b="1" dirty="0">
                          <a:solidFill>
                            <a:srgbClr val="0033CC"/>
                          </a:solidFill>
                          <a:latin typeface="Calibri" panose="020F0502020204030204" pitchFamily="34" charset="0"/>
                          <a:cs typeface="Calibri" panose="020F0502020204030204" pitchFamily="34" charset="0"/>
                        </a:rPr>
                        <a:t>E</a:t>
                      </a:r>
                    </a:p>
                    <a:p>
                      <a:pPr algn="ctr"/>
                      <a:r>
                        <a:rPr lang="en-ZA" sz="1400" b="1" dirty="0">
                          <a:solidFill>
                            <a:srgbClr val="0033CC"/>
                          </a:solidFill>
                          <a:latin typeface="Calibri" panose="020F0502020204030204" pitchFamily="34" charset="0"/>
                          <a:cs typeface="Calibri" panose="020F0502020204030204" pitchFamily="34" charset="0"/>
                        </a:rPr>
                        <a:t>2025</a:t>
                      </a:r>
                    </a:p>
                    <a:p>
                      <a:pPr algn="ctr"/>
                      <a:r>
                        <a:rPr lang="en-ZA" sz="1400" b="1" dirty="0">
                          <a:solidFill>
                            <a:srgbClr val="0033CC"/>
                          </a:solidFill>
                          <a:latin typeface="Calibri" panose="020F0502020204030204" pitchFamily="34" charset="0"/>
                          <a:cs typeface="Calibri" panose="020F0502020204030204" pitchFamily="34" charset="0"/>
                        </a:rPr>
                        <a:t>(Est) </a:t>
                      </a:r>
                    </a:p>
                    <a:p>
                      <a:pPr algn="ctr"/>
                      <a:r>
                        <a:rPr lang="en-ZA" sz="1400" b="1" dirty="0">
                          <a:solidFill>
                            <a:srgbClr val="0033CC"/>
                          </a:solidFill>
                          <a:latin typeface="Calibri" panose="020F0502020204030204" pitchFamily="34" charset="0"/>
                          <a:cs typeface="Calibri" panose="020F0502020204030204" pitchFamily="34" charset="0"/>
                        </a:rPr>
                        <a:t>Ton</a:t>
                      </a:r>
                    </a:p>
                  </a:txBody>
                  <a:tcPr marL="51435" marR="51435" marT="25718" marB="25718" anchor="ctr"/>
                </a:tc>
                <a:extLst>
                  <a:ext uri="{0D108BD9-81ED-4DB2-BD59-A6C34878D82A}">
                    <a16:rowId xmlns:a16="http://schemas.microsoft.com/office/drawing/2014/main" val="10000"/>
                  </a:ext>
                </a:extLst>
              </a:tr>
              <a:tr h="512430">
                <a:tc>
                  <a:txBody>
                    <a:bodyPr/>
                    <a:lstStyle/>
                    <a:p>
                      <a:pPr>
                        <a:spcAft>
                          <a:spcPts val="0"/>
                        </a:spcAft>
                      </a:pPr>
                      <a:r>
                        <a:rPr lang="en-GB" sz="1400" b="1" dirty="0">
                          <a:solidFill>
                            <a:schemeClr val="bg1"/>
                          </a:solidFill>
                          <a:effectLst/>
                          <a:latin typeface="Calibri" panose="020F0502020204030204" pitchFamily="34" charset="0"/>
                          <a:cs typeface="Calibri" panose="020F0502020204030204" pitchFamily="34" charset="0"/>
                        </a:rPr>
                        <a:t>(04.01) Milk and cream</a:t>
                      </a:r>
                      <a:endParaRPr lang="en-ZA" sz="14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marL="0" indent="0" algn="r" fontAlgn="ctr"/>
                      <a:r>
                        <a:rPr lang="en-ZA" sz="1400" b="1" u="none" strike="noStrike" dirty="0">
                          <a:solidFill>
                            <a:schemeClr val="bg1"/>
                          </a:solidFill>
                          <a:effectLst/>
                          <a:latin typeface="Calibri" panose="020F0502020204030204" pitchFamily="34" charset="0"/>
                          <a:cs typeface="Calibri" panose="020F0502020204030204" pitchFamily="34" charset="0"/>
                        </a:rPr>
                        <a:t>22 918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u="none" strike="noStrike" dirty="0">
                          <a:solidFill>
                            <a:schemeClr val="bg1"/>
                          </a:solidFill>
                          <a:effectLst/>
                          <a:latin typeface="Calibri" panose="020F0502020204030204" pitchFamily="34" charset="0"/>
                          <a:cs typeface="Calibri" panose="020F0502020204030204" pitchFamily="34" charset="0"/>
                        </a:rPr>
                        <a:t>3 965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u="none" strike="noStrike" dirty="0">
                          <a:solidFill>
                            <a:schemeClr val="bg1"/>
                          </a:solidFill>
                          <a:effectLst/>
                          <a:latin typeface="Calibri" panose="020F0502020204030204" pitchFamily="34" charset="0"/>
                          <a:cs typeface="Calibri" panose="020F0502020204030204" pitchFamily="34" charset="0"/>
                        </a:rPr>
                        <a:t>5 760</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GB" sz="1400" b="1" u="none" strike="noStrike" dirty="0">
                          <a:solidFill>
                            <a:schemeClr val="bg1"/>
                          </a:solidFill>
                          <a:effectLst/>
                          <a:latin typeface="Calibri" panose="020F0502020204030204" pitchFamily="34" charset="0"/>
                          <a:cs typeface="Calibri" panose="020F0502020204030204" pitchFamily="34" charset="0"/>
                        </a:rPr>
                        <a:t>329</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buNone/>
                      </a:pPr>
                      <a:r>
                        <a:rPr lang="en-ZA" sz="1400" b="1" u="none" strike="noStrike" dirty="0">
                          <a:solidFill>
                            <a:srgbClr val="0033CC"/>
                          </a:solidFill>
                          <a:effectLst/>
                          <a:latin typeface="Calibri" panose="020F0502020204030204" pitchFamily="34" charset="0"/>
                          <a:cs typeface="Calibri" panose="020F0502020204030204" pitchFamily="34" charset="0"/>
                        </a:rPr>
                        <a:t>              160</a:t>
                      </a:r>
                      <a:endParaRPr lang="en-ZA" sz="1400" b="1" i="0" u="none" strike="noStrike" dirty="0">
                        <a:solidFill>
                          <a:srgbClr val="0033CC"/>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01"/>
                  </a:ext>
                </a:extLst>
              </a:tr>
              <a:tr h="512430">
                <a:tc>
                  <a:txBody>
                    <a:bodyPr/>
                    <a:lstStyle/>
                    <a:p>
                      <a:pPr>
                        <a:spcAft>
                          <a:spcPts val="0"/>
                        </a:spcAft>
                      </a:pPr>
                      <a:r>
                        <a:rPr lang="en-GB" sz="1400" b="1" dirty="0">
                          <a:solidFill>
                            <a:schemeClr val="bg1"/>
                          </a:solidFill>
                          <a:effectLst/>
                          <a:latin typeface="Calibri" panose="020F0502020204030204" pitchFamily="34" charset="0"/>
                          <a:cs typeface="Calibri" panose="020F0502020204030204" pitchFamily="34" charset="0"/>
                        </a:rPr>
                        <a:t>(04.02) Concentrated milk</a:t>
                      </a:r>
                      <a:endParaRPr lang="en-ZA" sz="14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fontAlgn="ctr"/>
                      <a:r>
                        <a:rPr lang="en-ZA" sz="1400" b="1" u="none" strike="noStrike" dirty="0">
                          <a:solidFill>
                            <a:schemeClr val="bg1"/>
                          </a:solidFill>
                          <a:effectLst/>
                          <a:latin typeface="Calibri" panose="020F0502020204030204" pitchFamily="34" charset="0"/>
                          <a:cs typeface="Calibri" panose="020F0502020204030204" pitchFamily="34" charset="0"/>
                        </a:rPr>
                        <a:t>19 393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u="none" strike="noStrike" dirty="0">
                          <a:solidFill>
                            <a:schemeClr val="bg1"/>
                          </a:solidFill>
                          <a:effectLst/>
                          <a:latin typeface="Calibri" panose="020F0502020204030204" pitchFamily="34" charset="0"/>
                          <a:cs typeface="Calibri" panose="020F0502020204030204" pitchFamily="34" charset="0"/>
                        </a:rPr>
                        <a:t>15 988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u="none" strike="noStrike" dirty="0">
                          <a:solidFill>
                            <a:schemeClr val="bg1"/>
                          </a:solidFill>
                          <a:effectLst/>
                          <a:latin typeface="Calibri" panose="020F0502020204030204" pitchFamily="34" charset="0"/>
                          <a:cs typeface="Calibri" panose="020F0502020204030204" pitchFamily="34" charset="0"/>
                        </a:rPr>
                        <a:t>18 881</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GB" sz="1400" b="1" u="none" strike="noStrike" dirty="0">
                          <a:solidFill>
                            <a:schemeClr val="bg1"/>
                          </a:solidFill>
                          <a:effectLst/>
                          <a:latin typeface="Calibri" panose="020F0502020204030204" pitchFamily="34" charset="0"/>
                          <a:cs typeface="Calibri" panose="020F0502020204030204" pitchFamily="34" charset="0"/>
                        </a:rPr>
                        <a:t>12 174</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buNone/>
                      </a:pPr>
                      <a:r>
                        <a:rPr lang="en-ZA" sz="1400" b="1" u="none" strike="noStrike" dirty="0">
                          <a:solidFill>
                            <a:srgbClr val="0033CC"/>
                          </a:solidFill>
                          <a:effectLst/>
                          <a:latin typeface="Calibri" panose="020F0502020204030204" pitchFamily="34" charset="0"/>
                          <a:cs typeface="Calibri" panose="020F0502020204030204" pitchFamily="34" charset="0"/>
                        </a:rPr>
                        <a:t>12 758 </a:t>
                      </a:r>
                      <a:endParaRPr lang="en-ZA" sz="1400" b="1" i="0" u="none" strike="noStrike" dirty="0">
                        <a:solidFill>
                          <a:srgbClr val="0033CC"/>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02"/>
                  </a:ext>
                </a:extLst>
              </a:tr>
              <a:tr h="512430">
                <a:tc>
                  <a:txBody>
                    <a:bodyPr/>
                    <a:lstStyle/>
                    <a:p>
                      <a:pPr>
                        <a:spcAft>
                          <a:spcPts val="0"/>
                        </a:spcAft>
                      </a:pPr>
                      <a:r>
                        <a:rPr lang="en-GB" sz="1400" b="1" dirty="0">
                          <a:solidFill>
                            <a:schemeClr val="bg1"/>
                          </a:solidFill>
                          <a:effectLst/>
                          <a:latin typeface="Calibri" panose="020F0502020204030204" pitchFamily="34" charset="0"/>
                          <a:cs typeface="Calibri" panose="020F0502020204030204" pitchFamily="34" charset="0"/>
                        </a:rPr>
                        <a:t>(04.03) Buttermilk and yoghurt</a:t>
                      </a:r>
                      <a:endParaRPr lang="en-ZA" sz="14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fontAlgn="ctr"/>
                      <a:r>
                        <a:rPr lang="en-ZA" sz="1400" b="1" u="none" strike="noStrike" dirty="0">
                          <a:solidFill>
                            <a:schemeClr val="bg1"/>
                          </a:solidFill>
                          <a:effectLst/>
                          <a:latin typeface="Calibri" panose="020F0502020204030204" pitchFamily="34" charset="0"/>
                          <a:cs typeface="Calibri" panose="020F0502020204030204" pitchFamily="34" charset="0"/>
                        </a:rPr>
                        <a:t>3 362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u="none" strike="noStrike" dirty="0">
                          <a:solidFill>
                            <a:schemeClr val="bg1"/>
                          </a:solidFill>
                          <a:effectLst/>
                          <a:latin typeface="Calibri" panose="020F0502020204030204" pitchFamily="34" charset="0"/>
                          <a:cs typeface="Calibri" panose="020F0502020204030204" pitchFamily="34" charset="0"/>
                        </a:rPr>
                        <a:t>3 387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u="none" strike="noStrike" dirty="0">
                          <a:solidFill>
                            <a:schemeClr val="bg1"/>
                          </a:solidFill>
                          <a:effectLst/>
                          <a:latin typeface="Calibri" panose="020F0502020204030204" pitchFamily="34" charset="0"/>
                          <a:cs typeface="Calibri" panose="020F0502020204030204" pitchFamily="34" charset="0"/>
                        </a:rPr>
                        <a:t>4 041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GB" sz="1400" b="1" u="none" strike="noStrike" dirty="0">
                          <a:solidFill>
                            <a:schemeClr val="bg1"/>
                          </a:solidFill>
                          <a:effectLst/>
                          <a:latin typeface="Calibri" panose="020F0502020204030204" pitchFamily="34" charset="0"/>
                          <a:cs typeface="Calibri" panose="020F0502020204030204" pitchFamily="34" charset="0"/>
                        </a:rPr>
                        <a:t>4 745</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buNone/>
                      </a:pPr>
                      <a:r>
                        <a:rPr lang="en-ZA" sz="1400" b="1" u="none" strike="noStrike" dirty="0">
                          <a:solidFill>
                            <a:srgbClr val="0033CC"/>
                          </a:solidFill>
                          <a:effectLst/>
                          <a:latin typeface="Calibri" panose="020F0502020204030204" pitchFamily="34" charset="0"/>
                          <a:cs typeface="Calibri" panose="020F0502020204030204" pitchFamily="34" charset="0"/>
                        </a:rPr>
                        <a:t>5 014</a:t>
                      </a:r>
                      <a:endParaRPr lang="en-ZA" sz="1400" b="1" i="0" u="none" strike="noStrike" dirty="0">
                        <a:solidFill>
                          <a:srgbClr val="0033CC"/>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03"/>
                  </a:ext>
                </a:extLst>
              </a:tr>
              <a:tr h="512430">
                <a:tc>
                  <a:txBody>
                    <a:bodyPr/>
                    <a:lstStyle/>
                    <a:p>
                      <a:pPr>
                        <a:spcAft>
                          <a:spcPts val="0"/>
                        </a:spcAft>
                      </a:pPr>
                      <a:r>
                        <a:rPr lang="en-GB" sz="1400" b="1" dirty="0">
                          <a:solidFill>
                            <a:schemeClr val="bg1"/>
                          </a:solidFill>
                          <a:effectLst/>
                          <a:latin typeface="Calibri" panose="020F0502020204030204" pitchFamily="34" charset="0"/>
                          <a:cs typeface="Calibri" panose="020F0502020204030204" pitchFamily="34" charset="0"/>
                        </a:rPr>
                        <a:t>(04.04) Whey</a:t>
                      </a:r>
                      <a:endParaRPr lang="en-ZA" sz="14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fontAlgn="ctr"/>
                      <a:r>
                        <a:rPr lang="en-ZA" sz="1400" b="1" u="none" strike="noStrike" dirty="0">
                          <a:solidFill>
                            <a:schemeClr val="bg1"/>
                          </a:solidFill>
                          <a:effectLst/>
                          <a:latin typeface="Calibri" panose="020F0502020204030204" pitchFamily="34" charset="0"/>
                          <a:cs typeface="Calibri" panose="020F0502020204030204" pitchFamily="34" charset="0"/>
                        </a:rPr>
                        <a:t>17 056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u="none" strike="noStrike" dirty="0">
                          <a:solidFill>
                            <a:schemeClr val="bg1"/>
                          </a:solidFill>
                          <a:effectLst/>
                          <a:latin typeface="Calibri" panose="020F0502020204030204" pitchFamily="34" charset="0"/>
                          <a:cs typeface="Calibri" panose="020F0502020204030204" pitchFamily="34" charset="0"/>
                        </a:rPr>
                        <a:t>       18 436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u="none" strike="noStrike" dirty="0">
                          <a:solidFill>
                            <a:schemeClr val="bg1"/>
                          </a:solidFill>
                          <a:effectLst/>
                          <a:latin typeface="Calibri" panose="020F0502020204030204" pitchFamily="34" charset="0"/>
                          <a:cs typeface="Calibri" panose="020F0502020204030204" pitchFamily="34" charset="0"/>
                        </a:rPr>
                        <a:t>11 589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GB" sz="1400" b="1" u="none" strike="noStrike" dirty="0">
                          <a:solidFill>
                            <a:schemeClr val="bg1"/>
                          </a:solidFill>
                          <a:effectLst/>
                          <a:latin typeface="Calibri" panose="020F0502020204030204" pitchFamily="34" charset="0"/>
                          <a:cs typeface="Calibri" panose="020F0502020204030204" pitchFamily="34" charset="0"/>
                        </a:rPr>
                        <a:t>10 995</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buNone/>
                      </a:pPr>
                      <a:r>
                        <a:rPr lang="en-ZA" sz="1400" b="1" u="none" strike="noStrike" dirty="0">
                          <a:solidFill>
                            <a:srgbClr val="0033CC"/>
                          </a:solidFill>
                          <a:effectLst/>
                          <a:latin typeface="Calibri" panose="020F0502020204030204" pitchFamily="34" charset="0"/>
                          <a:cs typeface="Calibri" panose="020F0502020204030204" pitchFamily="34" charset="0"/>
                        </a:rPr>
                        <a:t>8 671</a:t>
                      </a:r>
                      <a:endParaRPr lang="en-ZA" sz="1400" b="1" i="0" u="none" strike="noStrike" dirty="0">
                        <a:solidFill>
                          <a:srgbClr val="0033CC"/>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04"/>
                  </a:ext>
                </a:extLst>
              </a:tr>
              <a:tr h="512430">
                <a:tc>
                  <a:txBody>
                    <a:bodyPr/>
                    <a:lstStyle/>
                    <a:p>
                      <a:pPr>
                        <a:spcAft>
                          <a:spcPts val="0"/>
                        </a:spcAft>
                      </a:pPr>
                      <a:r>
                        <a:rPr lang="en-GB" sz="1400" b="1" dirty="0">
                          <a:solidFill>
                            <a:schemeClr val="bg1"/>
                          </a:solidFill>
                          <a:effectLst/>
                          <a:latin typeface="Calibri" panose="020F0502020204030204" pitchFamily="34" charset="0"/>
                          <a:cs typeface="Calibri" panose="020F0502020204030204" pitchFamily="34" charset="0"/>
                        </a:rPr>
                        <a:t>(04.05)</a:t>
                      </a:r>
                      <a:r>
                        <a:rPr lang="en-GB" sz="1400" b="1" baseline="0" dirty="0">
                          <a:solidFill>
                            <a:schemeClr val="bg1"/>
                          </a:solidFill>
                          <a:effectLst/>
                          <a:latin typeface="Calibri" panose="020F0502020204030204" pitchFamily="34" charset="0"/>
                          <a:cs typeface="Calibri" panose="020F0502020204030204" pitchFamily="34" charset="0"/>
                        </a:rPr>
                        <a:t> </a:t>
                      </a:r>
                      <a:r>
                        <a:rPr lang="en-GB" sz="1400" b="1" dirty="0">
                          <a:solidFill>
                            <a:schemeClr val="bg1"/>
                          </a:solidFill>
                          <a:effectLst/>
                          <a:latin typeface="Calibri" panose="020F0502020204030204" pitchFamily="34" charset="0"/>
                          <a:cs typeface="Calibri" panose="020F0502020204030204" pitchFamily="34" charset="0"/>
                        </a:rPr>
                        <a:t>Butter</a:t>
                      </a:r>
                      <a:endParaRPr lang="en-ZA" sz="14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fontAlgn="ctr"/>
                      <a:r>
                        <a:rPr lang="en-ZA" sz="1400" b="1" u="none" strike="noStrike" dirty="0">
                          <a:solidFill>
                            <a:schemeClr val="bg1"/>
                          </a:solidFill>
                          <a:effectLst/>
                          <a:latin typeface="Calibri" panose="020F0502020204030204" pitchFamily="34" charset="0"/>
                          <a:cs typeface="Calibri" panose="020F0502020204030204" pitchFamily="34" charset="0"/>
                        </a:rPr>
                        <a:t>4 419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u="none" strike="noStrike" dirty="0">
                          <a:solidFill>
                            <a:schemeClr val="bg1"/>
                          </a:solidFill>
                          <a:effectLst/>
                          <a:latin typeface="Calibri" panose="020F0502020204030204" pitchFamily="34" charset="0"/>
                          <a:cs typeface="Calibri" panose="020F0502020204030204" pitchFamily="34" charset="0"/>
                        </a:rPr>
                        <a:t>3 602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u="none" strike="noStrike" dirty="0">
                          <a:solidFill>
                            <a:schemeClr val="bg1"/>
                          </a:solidFill>
                          <a:effectLst/>
                          <a:latin typeface="Calibri" panose="020F0502020204030204" pitchFamily="34" charset="0"/>
                          <a:cs typeface="Calibri" panose="020F0502020204030204" pitchFamily="34" charset="0"/>
                        </a:rPr>
                        <a:t>1 527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GB" sz="1400" b="1" u="none" strike="noStrike" dirty="0">
                          <a:solidFill>
                            <a:schemeClr val="bg1"/>
                          </a:solidFill>
                          <a:effectLst/>
                          <a:latin typeface="Calibri" panose="020F0502020204030204" pitchFamily="34" charset="0"/>
                          <a:cs typeface="Calibri" panose="020F0502020204030204" pitchFamily="34" charset="0"/>
                        </a:rPr>
                        <a:t>1 237</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buNone/>
                      </a:pPr>
                      <a:r>
                        <a:rPr lang="en-ZA" sz="1400" b="1" u="none" strike="noStrike">
                          <a:solidFill>
                            <a:srgbClr val="0033CC"/>
                          </a:solidFill>
                          <a:effectLst/>
                          <a:latin typeface="Calibri" panose="020F0502020204030204" pitchFamily="34" charset="0"/>
                          <a:cs typeface="Calibri" panose="020F0502020204030204" pitchFamily="34" charset="0"/>
                        </a:rPr>
                        <a:t>              341</a:t>
                      </a:r>
                      <a:endParaRPr lang="en-ZA" sz="1400" b="1" i="0" u="none" strike="noStrike" dirty="0">
                        <a:solidFill>
                          <a:srgbClr val="0033CC"/>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05"/>
                  </a:ext>
                </a:extLst>
              </a:tr>
              <a:tr h="512430">
                <a:tc>
                  <a:txBody>
                    <a:bodyPr/>
                    <a:lstStyle/>
                    <a:p>
                      <a:pPr>
                        <a:spcAft>
                          <a:spcPts val="0"/>
                        </a:spcAft>
                      </a:pPr>
                      <a:r>
                        <a:rPr lang="en-GB" sz="1400" b="1" dirty="0">
                          <a:solidFill>
                            <a:schemeClr val="bg1"/>
                          </a:solidFill>
                          <a:effectLst/>
                          <a:latin typeface="Calibri" panose="020F0502020204030204" pitchFamily="34" charset="0"/>
                          <a:cs typeface="Calibri" panose="020F0502020204030204" pitchFamily="34" charset="0"/>
                        </a:rPr>
                        <a:t>(04.06) Cheese</a:t>
                      </a:r>
                      <a:endParaRPr lang="en-ZA" sz="14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fontAlgn="ctr"/>
                      <a:r>
                        <a:rPr lang="en-ZA" sz="1400" b="1" u="none" strike="noStrike" dirty="0">
                          <a:solidFill>
                            <a:schemeClr val="bg1"/>
                          </a:solidFill>
                          <a:effectLst/>
                          <a:latin typeface="Calibri" panose="020F0502020204030204" pitchFamily="34" charset="0"/>
                          <a:cs typeface="Calibri" panose="020F0502020204030204" pitchFamily="34" charset="0"/>
                        </a:rPr>
                        <a:t>8 471</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u="none" strike="noStrike" dirty="0">
                          <a:solidFill>
                            <a:schemeClr val="bg1"/>
                          </a:solidFill>
                          <a:effectLst/>
                          <a:latin typeface="Calibri" panose="020F0502020204030204" pitchFamily="34" charset="0"/>
                          <a:cs typeface="Calibri" panose="020F0502020204030204" pitchFamily="34" charset="0"/>
                        </a:rPr>
                        <a:t>7 540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u="none" strike="noStrike" dirty="0">
                          <a:solidFill>
                            <a:schemeClr val="bg1"/>
                          </a:solidFill>
                          <a:effectLst/>
                          <a:latin typeface="Calibri" panose="020F0502020204030204" pitchFamily="34" charset="0"/>
                          <a:cs typeface="Calibri" panose="020F0502020204030204" pitchFamily="34" charset="0"/>
                        </a:rPr>
                        <a:t>6 670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GB" sz="1400" b="1" u="none" strike="noStrike" dirty="0">
                          <a:solidFill>
                            <a:schemeClr val="bg1"/>
                          </a:solidFill>
                          <a:effectLst/>
                          <a:latin typeface="Calibri" panose="020F0502020204030204" pitchFamily="34" charset="0"/>
                          <a:cs typeface="Calibri" panose="020F0502020204030204" pitchFamily="34" charset="0"/>
                        </a:rPr>
                        <a:t>4 429</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buNone/>
                      </a:pPr>
                      <a:r>
                        <a:rPr lang="en-ZA" sz="1400" b="1" u="none" strike="noStrike" dirty="0">
                          <a:solidFill>
                            <a:srgbClr val="0033CC"/>
                          </a:solidFill>
                          <a:effectLst/>
                          <a:latin typeface="Calibri" panose="020F0502020204030204" pitchFamily="34" charset="0"/>
                          <a:cs typeface="Calibri" panose="020F0502020204030204" pitchFamily="34" charset="0"/>
                        </a:rPr>
                        <a:t>    3 846 </a:t>
                      </a:r>
                      <a:endParaRPr lang="en-ZA" sz="1400" b="1" i="0" u="none" strike="noStrike" dirty="0">
                        <a:solidFill>
                          <a:srgbClr val="0033CC"/>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06"/>
                  </a:ext>
                </a:extLst>
              </a:tr>
            </a:tbl>
          </a:graphicData>
        </a:graphic>
      </p:graphicFrame>
      <p:sp>
        <p:nvSpPr>
          <p:cNvPr id="4" name="Slide Number Placeholder 3">
            <a:extLst>
              <a:ext uri="{FF2B5EF4-FFF2-40B4-BE49-F238E27FC236}">
                <a16:creationId xmlns:a16="http://schemas.microsoft.com/office/drawing/2014/main" id="{EE5CA1F6-7545-3EBB-8D41-25E0DF6DCF44}"/>
              </a:ext>
            </a:extLst>
          </p:cNvPr>
          <p:cNvSpPr>
            <a:spLocks noGrp="1"/>
          </p:cNvSpPr>
          <p:nvPr>
            <p:ph type="sldNum" sz="quarter" idx="12"/>
          </p:nvPr>
        </p:nvSpPr>
        <p:spPr>
          <a:xfrm>
            <a:off x="8255759" y="5808959"/>
            <a:ext cx="628813" cy="767687"/>
          </a:xfrm>
        </p:spPr>
        <p:txBody>
          <a:bodyPr/>
          <a:lstStyle/>
          <a:p>
            <a:fld id="{73B850FF-6169-4056-8077-06FFA93A5366}" type="slidenum">
              <a:rPr lang="en-US" smtClean="0">
                <a:solidFill>
                  <a:schemeClr val="tx1"/>
                </a:solidFill>
              </a:rPr>
              <a:t>47</a:t>
            </a:fld>
            <a:endParaRPr lang="en-US" dirty="0">
              <a:solidFill>
                <a:schemeClr val="tx1"/>
              </a:solidFill>
            </a:endParaRPr>
          </a:p>
        </p:txBody>
      </p:sp>
    </p:spTree>
    <p:extLst>
      <p:ext uri="{BB962C8B-B14F-4D97-AF65-F5344CB8AC3E}">
        <p14:creationId xmlns:p14="http://schemas.microsoft.com/office/powerpoint/2010/main" val="1422583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17237" y="6528469"/>
            <a:ext cx="8614796" cy="200055"/>
          </a:xfrm>
          <a:prstGeom prst="rect">
            <a:avLst/>
          </a:prstGeom>
          <a:noFill/>
          <a:ln>
            <a:noFill/>
          </a:ln>
        </p:spPr>
        <p:txBody>
          <a:bodyPr wrap="square" anchor="ctr">
            <a:spAutoFit/>
          </a:bodyPr>
          <a:lstStyle/>
          <a:p>
            <a:r>
              <a:rPr lang="en-GB" sz="700" b="1" i="1" dirty="0">
                <a:latin typeface="Calibri" pitchFamily="34" charset="0"/>
                <a:cs typeface="Calibri" pitchFamily="34" charset="0"/>
              </a:rPr>
              <a:t>Table prepared by the Office of SAMPRO based on information published by SARS and estimated figures calculated by the Office of SAMPRO.</a:t>
            </a: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58990" y="824698"/>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Table 22</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658990" y="1245660"/>
            <a:ext cx="8892074" cy="33855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ZA" sz="1600" b="1" dirty="0">
                <a:ln w="1905"/>
                <a:solidFill>
                  <a:schemeClr val="tx1"/>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MASS OF EXPORT IN 2021, 2022, 2023, 2024 AND 2025 (Est)</a:t>
            </a:r>
          </a:p>
        </p:txBody>
      </p:sp>
      <p:graphicFrame>
        <p:nvGraphicFramePr>
          <p:cNvPr id="5" name="Table 4">
            <a:extLst>
              <a:ext uri="{FF2B5EF4-FFF2-40B4-BE49-F238E27FC236}">
                <a16:creationId xmlns:a16="http://schemas.microsoft.com/office/drawing/2014/main" id="{B29C498A-B048-CC2C-4980-5E53FE41737B}"/>
              </a:ext>
            </a:extLst>
          </p:cNvPr>
          <p:cNvGraphicFramePr>
            <a:graphicFrameLocks noGrp="1"/>
          </p:cNvGraphicFramePr>
          <p:nvPr>
            <p:extLst>
              <p:ext uri="{D42A27DB-BD31-4B8C-83A1-F6EECF244321}">
                <p14:modId xmlns:p14="http://schemas.microsoft.com/office/powerpoint/2010/main" val="1780665510"/>
              </p:ext>
            </p:extLst>
          </p:nvPr>
        </p:nvGraphicFramePr>
        <p:xfrm>
          <a:off x="517490" y="1855402"/>
          <a:ext cx="8109020" cy="3980918"/>
        </p:xfrm>
        <a:graphic>
          <a:graphicData uri="http://schemas.openxmlformats.org/drawingml/2006/table">
            <a:tbl>
              <a:tblPr firstRow="1" bandRow="1">
                <a:tableStyleId>{69C7853C-536D-4A76-A0AE-DD22124D55A5}</a:tableStyleId>
              </a:tblPr>
              <a:tblGrid>
                <a:gridCol w="2713055">
                  <a:extLst>
                    <a:ext uri="{9D8B030D-6E8A-4147-A177-3AD203B41FA5}">
                      <a16:colId xmlns:a16="http://schemas.microsoft.com/office/drawing/2014/main" val="20000"/>
                    </a:ext>
                  </a:extLst>
                </a:gridCol>
                <a:gridCol w="1079193">
                  <a:extLst>
                    <a:ext uri="{9D8B030D-6E8A-4147-A177-3AD203B41FA5}">
                      <a16:colId xmlns:a16="http://schemas.microsoft.com/office/drawing/2014/main" val="20001"/>
                    </a:ext>
                  </a:extLst>
                </a:gridCol>
                <a:gridCol w="1079193">
                  <a:extLst>
                    <a:ext uri="{9D8B030D-6E8A-4147-A177-3AD203B41FA5}">
                      <a16:colId xmlns:a16="http://schemas.microsoft.com/office/drawing/2014/main" val="20002"/>
                    </a:ext>
                  </a:extLst>
                </a:gridCol>
                <a:gridCol w="1079193">
                  <a:extLst>
                    <a:ext uri="{9D8B030D-6E8A-4147-A177-3AD203B41FA5}">
                      <a16:colId xmlns:a16="http://schemas.microsoft.com/office/drawing/2014/main" val="20003"/>
                    </a:ext>
                  </a:extLst>
                </a:gridCol>
                <a:gridCol w="1079193">
                  <a:extLst>
                    <a:ext uri="{9D8B030D-6E8A-4147-A177-3AD203B41FA5}">
                      <a16:colId xmlns:a16="http://schemas.microsoft.com/office/drawing/2014/main" val="4212992945"/>
                    </a:ext>
                  </a:extLst>
                </a:gridCol>
                <a:gridCol w="1079193">
                  <a:extLst>
                    <a:ext uri="{9D8B030D-6E8A-4147-A177-3AD203B41FA5}">
                      <a16:colId xmlns:a16="http://schemas.microsoft.com/office/drawing/2014/main" val="3834071064"/>
                    </a:ext>
                  </a:extLst>
                </a:gridCol>
              </a:tblGrid>
              <a:tr h="906338">
                <a:tc>
                  <a:txBody>
                    <a:bodyPr/>
                    <a:lstStyle/>
                    <a:p>
                      <a:pPr algn="ctr">
                        <a:spcAft>
                          <a:spcPts val="0"/>
                        </a:spcAft>
                      </a:pPr>
                      <a:r>
                        <a:rPr lang="en-ZA" sz="1400" b="1" dirty="0">
                          <a:solidFill>
                            <a:schemeClr val="bg1"/>
                          </a:solidFill>
                          <a:effectLst/>
                          <a:latin typeface="Calibri" panose="020F0502020204030204" pitchFamily="34" charset="0"/>
                          <a:cs typeface="Calibri" panose="020F0502020204030204" pitchFamily="34" charset="0"/>
                        </a:rPr>
                        <a:t>Product</a:t>
                      </a:r>
                      <a:endParaRPr lang="en-ZA" sz="1400" b="1" dirty="0">
                        <a:solidFill>
                          <a:schemeClr val="bg1"/>
                        </a:solidFill>
                        <a:effectLst/>
                        <a:latin typeface="Calibri" panose="020F0502020204030204" pitchFamily="34" charset="0"/>
                        <a:ea typeface="Times New Roman"/>
                        <a:cs typeface="Calibri" panose="020F0502020204030204" pitchFamily="34" charset="0"/>
                      </a:endParaRPr>
                    </a:p>
                  </a:txBody>
                  <a:tcPr marL="38576" marR="38576" marT="0" marB="0" anchor="ctr"/>
                </a:tc>
                <a:tc>
                  <a:txBody>
                    <a:bodyPr/>
                    <a:lstStyle/>
                    <a:p>
                      <a:pPr algn="ctr"/>
                      <a:r>
                        <a:rPr lang="en-ZA" sz="1400" b="1" dirty="0">
                          <a:solidFill>
                            <a:schemeClr val="bg1"/>
                          </a:solidFill>
                          <a:latin typeface="Calibri" panose="020F0502020204030204" pitchFamily="34" charset="0"/>
                          <a:cs typeface="Calibri" panose="020F0502020204030204" pitchFamily="34" charset="0"/>
                        </a:rPr>
                        <a:t>A</a:t>
                      </a:r>
                    </a:p>
                    <a:p>
                      <a:pPr algn="ctr"/>
                      <a:r>
                        <a:rPr lang="en-ZA" sz="1400" b="1" dirty="0">
                          <a:solidFill>
                            <a:schemeClr val="bg1"/>
                          </a:solidFill>
                          <a:latin typeface="Calibri" panose="020F0502020204030204" pitchFamily="34" charset="0"/>
                          <a:cs typeface="Calibri" panose="020F0502020204030204" pitchFamily="34" charset="0"/>
                        </a:rPr>
                        <a:t>2021 </a:t>
                      </a:r>
                    </a:p>
                    <a:p>
                      <a:pPr algn="ctr"/>
                      <a:r>
                        <a:rPr lang="en-ZA" sz="1400" b="1" dirty="0">
                          <a:solidFill>
                            <a:schemeClr val="bg1"/>
                          </a:solidFill>
                          <a:latin typeface="Calibri" panose="020F0502020204030204" pitchFamily="34" charset="0"/>
                          <a:cs typeface="Calibri" panose="020F0502020204030204" pitchFamily="34" charset="0"/>
                        </a:rPr>
                        <a:t>Ton</a:t>
                      </a:r>
                    </a:p>
                  </a:txBody>
                  <a:tcPr marL="51435" marR="51435" marT="25718" marB="25718" anchor="ctr"/>
                </a:tc>
                <a:tc>
                  <a:txBody>
                    <a:bodyPr/>
                    <a:lstStyle/>
                    <a:p>
                      <a:pPr algn="ctr"/>
                      <a:r>
                        <a:rPr lang="en-ZA" sz="1400" b="1" dirty="0">
                          <a:solidFill>
                            <a:schemeClr val="bg1"/>
                          </a:solidFill>
                          <a:latin typeface="Calibri" panose="020F0502020204030204" pitchFamily="34" charset="0"/>
                          <a:cs typeface="Calibri" panose="020F0502020204030204" pitchFamily="34" charset="0"/>
                        </a:rPr>
                        <a:t>B</a:t>
                      </a:r>
                    </a:p>
                    <a:p>
                      <a:pPr algn="ctr"/>
                      <a:r>
                        <a:rPr lang="en-ZA" sz="1400" b="1" dirty="0">
                          <a:solidFill>
                            <a:schemeClr val="bg1"/>
                          </a:solidFill>
                          <a:latin typeface="Calibri" panose="020F0502020204030204" pitchFamily="34" charset="0"/>
                          <a:cs typeface="Calibri" panose="020F0502020204030204" pitchFamily="34" charset="0"/>
                        </a:rPr>
                        <a:t>2022</a:t>
                      </a:r>
                    </a:p>
                    <a:p>
                      <a:pPr algn="ctr"/>
                      <a:r>
                        <a:rPr lang="en-ZA" sz="1400" b="1" dirty="0">
                          <a:solidFill>
                            <a:schemeClr val="bg1"/>
                          </a:solidFill>
                          <a:latin typeface="Calibri" panose="020F0502020204030204" pitchFamily="34" charset="0"/>
                          <a:cs typeface="Calibri" panose="020F0502020204030204" pitchFamily="34" charset="0"/>
                        </a:rPr>
                        <a:t>Ton</a:t>
                      </a:r>
                    </a:p>
                  </a:txBody>
                  <a:tcPr marL="51435" marR="51435" marT="25718" marB="25718" anchor="ctr"/>
                </a:tc>
                <a:tc>
                  <a:txBody>
                    <a:bodyPr/>
                    <a:lstStyle/>
                    <a:p>
                      <a:pPr algn="ctr"/>
                      <a:r>
                        <a:rPr lang="en-ZA" sz="1400" b="1" dirty="0">
                          <a:solidFill>
                            <a:schemeClr val="bg1"/>
                          </a:solidFill>
                          <a:latin typeface="Calibri" panose="020F0502020204030204" pitchFamily="34" charset="0"/>
                          <a:cs typeface="Calibri" panose="020F0502020204030204" pitchFamily="34" charset="0"/>
                        </a:rPr>
                        <a:t>C</a:t>
                      </a:r>
                    </a:p>
                    <a:p>
                      <a:pPr algn="ctr"/>
                      <a:r>
                        <a:rPr lang="en-ZA" sz="1400" b="1" dirty="0">
                          <a:solidFill>
                            <a:schemeClr val="bg1"/>
                          </a:solidFill>
                          <a:latin typeface="Calibri" panose="020F0502020204030204" pitchFamily="34" charset="0"/>
                          <a:cs typeface="Calibri" panose="020F0502020204030204" pitchFamily="34" charset="0"/>
                        </a:rPr>
                        <a:t>2023</a:t>
                      </a:r>
                    </a:p>
                    <a:p>
                      <a:pPr algn="ctr"/>
                      <a:r>
                        <a:rPr lang="en-ZA" sz="1400" b="1" dirty="0">
                          <a:solidFill>
                            <a:schemeClr val="bg1"/>
                          </a:solidFill>
                          <a:latin typeface="Calibri" panose="020F0502020204030204" pitchFamily="34" charset="0"/>
                          <a:cs typeface="Calibri" panose="020F0502020204030204" pitchFamily="34" charset="0"/>
                        </a:rPr>
                        <a:t>Ton</a:t>
                      </a:r>
                    </a:p>
                  </a:txBody>
                  <a:tcPr marL="51435" marR="51435" marT="25718" marB="25718" anchor="ctr"/>
                </a:tc>
                <a:tc>
                  <a:txBody>
                    <a:bodyPr/>
                    <a:lstStyle/>
                    <a:p>
                      <a:pPr algn="ctr"/>
                      <a:r>
                        <a:rPr lang="en-ZA" sz="1400" b="1" dirty="0">
                          <a:solidFill>
                            <a:schemeClr val="bg1"/>
                          </a:solidFill>
                          <a:latin typeface="Calibri" panose="020F0502020204030204" pitchFamily="34" charset="0"/>
                          <a:cs typeface="Calibri" panose="020F0502020204030204" pitchFamily="34" charset="0"/>
                        </a:rPr>
                        <a:t>D</a:t>
                      </a:r>
                    </a:p>
                    <a:p>
                      <a:pPr algn="ctr"/>
                      <a:r>
                        <a:rPr lang="en-ZA" sz="1400" b="1" dirty="0">
                          <a:solidFill>
                            <a:schemeClr val="bg1"/>
                          </a:solidFill>
                          <a:latin typeface="Calibri" panose="020F0502020204030204" pitchFamily="34" charset="0"/>
                          <a:cs typeface="Calibri" panose="020F0502020204030204" pitchFamily="34" charset="0"/>
                        </a:rPr>
                        <a:t>2024 </a:t>
                      </a:r>
                    </a:p>
                    <a:p>
                      <a:pPr algn="ctr"/>
                      <a:r>
                        <a:rPr lang="en-ZA" sz="1400" b="1" dirty="0">
                          <a:solidFill>
                            <a:schemeClr val="bg1"/>
                          </a:solidFill>
                          <a:latin typeface="Calibri" panose="020F0502020204030204" pitchFamily="34" charset="0"/>
                          <a:cs typeface="Calibri" panose="020F0502020204030204" pitchFamily="34" charset="0"/>
                        </a:rPr>
                        <a:t>Ton</a:t>
                      </a:r>
                    </a:p>
                  </a:txBody>
                  <a:tcPr marL="51435" marR="51435" marT="25718" marB="25718" anchor="ctr"/>
                </a:tc>
                <a:tc>
                  <a:txBody>
                    <a:bodyPr/>
                    <a:lstStyle/>
                    <a:p>
                      <a:pPr algn="ctr"/>
                      <a:r>
                        <a:rPr lang="en-ZA" sz="1400" b="1" dirty="0">
                          <a:solidFill>
                            <a:srgbClr val="0000FF"/>
                          </a:solidFill>
                          <a:latin typeface="Calibri" panose="020F0502020204030204" pitchFamily="34" charset="0"/>
                          <a:cs typeface="Calibri" panose="020F0502020204030204" pitchFamily="34" charset="0"/>
                        </a:rPr>
                        <a:t>E</a:t>
                      </a:r>
                    </a:p>
                    <a:p>
                      <a:pPr algn="ctr"/>
                      <a:r>
                        <a:rPr lang="en-ZA" sz="1400" b="1" dirty="0">
                          <a:solidFill>
                            <a:srgbClr val="0000FF"/>
                          </a:solidFill>
                          <a:latin typeface="Calibri" panose="020F0502020204030204" pitchFamily="34" charset="0"/>
                          <a:cs typeface="Calibri" panose="020F0502020204030204" pitchFamily="34" charset="0"/>
                        </a:rPr>
                        <a:t>2025</a:t>
                      </a:r>
                    </a:p>
                    <a:p>
                      <a:pPr algn="ctr"/>
                      <a:r>
                        <a:rPr lang="en-ZA" sz="1400" b="1" dirty="0">
                          <a:solidFill>
                            <a:srgbClr val="0000FF"/>
                          </a:solidFill>
                          <a:latin typeface="Calibri" panose="020F0502020204030204" pitchFamily="34" charset="0"/>
                          <a:cs typeface="Calibri" panose="020F0502020204030204" pitchFamily="34" charset="0"/>
                        </a:rPr>
                        <a:t>(Est) </a:t>
                      </a:r>
                    </a:p>
                    <a:p>
                      <a:pPr algn="ctr"/>
                      <a:r>
                        <a:rPr lang="en-ZA" sz="1400" b="1" dirty="0">
                          <a:solidFill>
                            <a:srgbClr val="0000FF"/>
                          </a:solidFill>
                          <a:latin typeface="Calibri" panose="020F0502020204030204" pitchFamily="34" charset="0"/>
                          <a:cs typeface="Calibri" panose="020F0502020204030204" pitchFamily="34" charset="0"/>
                        </a:rPr>
                        <a:t>Ton</a:t>
                      </a:r>
                    </a:p>
                  </a:txBody>
                  <a:tcPr marL="51435" marR="51435" marT="25718" marB="25718" anchor="ctr"/>
                </a:tc>
                <a:extLst>
                  <a:ext uri="{0D108BD9-81ED-4DB2-BD59-A6C34878D82A}">
                    <a16:rowId xmlns:a16="http://schemas.microsoft.com/office/drawing/2014/main" val="10000"/>
                  </a:ext>
                </a:extLst>
              </a:tr>
              <a:tr h="512430">
                <a:tc>
                  <a:txBody>
                    <a:bodyPr/>
                    <a:lstStyle/>
                    <a:p>
                      <a:pPr>
                        <a:spcAft>
                          <a:spcPts val="0"/>
                        </a:spcAft>
                      </a:pPr>
                      <a:r>
                        <a:rPr lang="en-GB" sz="1400" b="1" dirty="0">
                          <a:solidFill>
                            <a:schemeClr val="bg1"/>
                          </a:solidFill>
                          <a:effectLst/>
                          <a:latin typeface="Calibri" panose="020F0502020204030204" pitchFamily="34" charset="0"/>
                          <a:cs typeface="Calibri" panose="020F0502020204030204" pitchFamily="34" charset="0"/>
                        </a:rPr>
                        <a:t>(04.01) Milk and cream</a:t>
                      </a:r>
                      <a:endParaRPr lang="en-ZA" sz="14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fontAlgn="ctr"/>
                      <a:r>
                        <a:rPr lang="en-ZA" sz="1400" b="1" u="none" strike="noStrike" dirty="0">
                          <a:solidFill>
                            <a:schemeClr val="bg1"/>
                          </a:solidFill>
                          <a:effectLst/>
                          <a:latin typeface="Calibri" panose="020F0502020204030204" pitchFamily="34" charset="0"/>
                          <a:cs typeface="Calibri" panose="020F0502020204030204" pitchFamily="34" charset="0"/>
                        </a:rPr>
                        <a:t>24 062</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l" fontAlgn="ctr"/>
                      <a:r>
                        <a:rPr lang="en-ZA" sz="1400" b="1" u="none" strike="noStrike" dirty="0">
                          <a:solidFill>
                            <a:schemeClr val="bg1"/>
                          </a:solidFill>
                          <a:effectLst/>
                          <a:latin typeface="Calibri" panose="020F0502020204030204" pitchFamily="34" charset="0"/>
                          <a:cs typeface="Calibri" panose="020F0502020204030204" pitchFamily="34" charset="0"/>
                        </a:rPr>
                        <a:t>          21 544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u="none" strike="noStrike" dirty="0">
                          <a:solidFill>
                            <a:schemeClr val="bg1"/>
                          </a:solidFill>
                          <a:effectLst/>
                          <a:latin typeface="Calibri" panose="020F0502020204030204" pitchFamily="34" charset="0"/>
                          <a:cs typeface="Calibri" panose="020F0502020204030204" pitchFamily="34" charset="0"/>
                        </a:rPr>
                        <a:t>23 039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GB" sz="1400" b="1" u="none" strike="noStrike" dirty="0">
                          <a:solidFill>
                            <a:schemeClr val="bg1"/>
                          </a:solidFill>
                          <a:effectLst/>
                          <a:latin typeface="Calibri" panose="020F0502020204030204" pitchFamily="34" charset="0"/>
                          <a:cs typeface="Calibri" panose="020F0502020204030204" pitchFamily="34" charset="0"/>
                        </a:rPr>
                        <a:t>20 166</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buNone/>
                      </a:pPr>
                      <a:r>
                        <a:rPr lang="en-ZA" sz="1400" b="1" u="none" strike="noStrike" dirty="0">
                          <a:solidFill>
                            <a:srgbClr val="0000FF"/>
                          </a:solidFill>
                          <a:effectLst/>
                          <a:latin typeface="Calibri" panose="020F0502020204030204" pitchFamily="34" charset="0"/>
                          <a:cs typeface="Calibri" panose="020F0502020204030204" pitchFamily="34" charset="0"/>
                        </a:rPr>
                        <a:t>20 535 </a:t>
                      </a:r>
                      <a:endParaRPr lang="en-ZA" sz="1400" b="1" i="0" u="none" strike="noStrike" dirty="0">
                        <a:solidFill>
                          <a:srgbClr val="0000FF"/>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01"/>
                  </a:ext>
                </a:extLst>
              </a:tr>
              <a:tr h="512430">
                <a:tc>
                  <a:txBody>
                    <a:bodyPr/>
                    <a:lstStyle/>
                    <a:p>
                      <a:pPr>
                        <a:spcAft>
                          <a:spcPts val="0"/>
                        </a:spcAft>
                      </a:pPr>
                      <a:r>
                        <a:rPr lang="en-GB" sz="1400" b="1" dirty="0">
                          <a:solidFill>
                            <a:schemeClr val="bg1"/>
                          </a:solidFill>
                          <a:effectLst/>
                          <a:latin typeface="Calibri" panose="020F0502020204030204" pitchFamily="34" charset="0"/>
                          <a:cs typeface="Calibri" panose="020F0502020204030204" pitchFamily="34" charset="0"/>
                        </a:rPr>
                        <a:t>(04.02) Concentrated milk</a:t>
                      </a:r>
                      <a:endParaRPr lang="en-ZA" sz="14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fontAlgn="ctr"/>
                      <a:r>
                        <a:rPr lang="en-ZA" sz="1400" b="1" u="none" strike="noStrike" dirty="0">
                          <a:solidFill>
                            <a:schemeClr val="bg1"/>
                          </a:solidFill>
                          <a:effectLst/>
                          <a:latin typeface="Calibri" panose="020F0502020204030204" pitchFamily="34" charset="0"/>
                          <a:cs typeface="Calibri" panose="020F0502020204030204" pitchFamily="34" charset="0"/>
                        </a:rPr>
                        <a:t>7 528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l" fontAlgn="ctr"/>
                      <a:r>
                        <a:rPr lang="en-ZA" sz="1400" b="1" u="none" strike="noStrike" dirty="0">
                          <a:solidFill>
                            <a:schemeClr val="bg1"/>
                          </a:solidFill>
                          <a:effectLst/>
                          <a:latin typeface="Calibri" panose="020F0502020204030204" pitchFamily="34" charset="0"/>
                          <a:cs typeface="Calibri" panose="020F0502020204030204" pitchFamily="34" charset="0"/>
                        </a:rPr>
                        <a:t>          10 422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u="none" strike="noStrike" dirty="0">
                          <a:solidFill>
                            <a:schemeClr val="bg1"/>
                          </a:solidFill>
                          <a:effectLst/>
                          <a:latin typeface="Calibri" panose="020F0502020204030204" pitchFamily="34" charset="0"/>
                          <a:cs typeface="Calibri" panose="020F0502020204030204" pitchFamily="34" charset="0"/>
                        </a:rPr>
                        <a:t>10 844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GB" sz="1400" b="1" u="none" strike="noStrike" dirty="0">
                          <a:solidFill>
                            <a:schemeClr val="bg1"/>
                          </a:solidFill>
                          <a:effectLst/>
                          <a:latin typeface="Calibri" panose="020F0502020204030204" pitchFamily="34" charset="0"/>
                          <a:cs typeface="Calibri" panose="020F0502020204030204" pitchFamily="34" charset="0"/>
                        </a:rPr>
                        <a:t>11 736</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buNone/>
                      </a:pPr>
                      <a:r>
                        <a:rPr lang="en-ZA" sz="1400" b="1" u="none" strike="noStrike" dirty="0">
                          <a:solidFill>
                            <a:srgbClr val="0000FF"/>
                          </a:solidFill>
                          <a:effectLst/>
                          <a:latin typeface="Calibri" panose="020F0502020204030204" pitchFamily="34" charset="0"/>
                          <a:cs typeface="Calibri" panose="020F0502020204030204" pitchFamily="34" charset="0"/>
                        </a:rPr>
                        <a:t>   17 838 </a:t>
                      </a:r>
                      <a:endParaRPr lang="en-ZA" sz="1400" b="1" i="0" u="none" strike="noStrike" dirty="0">
                        <a:solidFill>
                          <a:srgbClr val="0000FF"/>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02"/>
                  </a:ext>
                </a:extLst>
              </a:tr>
              <a:tr h="512430">
                <a:tc>
                  <a:txBody>
                    <a:bodyPr/>
                    <a:lstStyle/>
                    <a:p>
                      <a:pPr>
                        <a:spcAft>
                          <a:spcPts val="0"/>
                        </a:spcAft>
                      </a:pPr>
                      <a:r>
                        <a:rPr lang="en-GB" sz="1400" b="1" dirty="0">
                          <a:solidFill>
                            <a:schemeClr val="bg1"/>
                          </a:solidFill>
                          <a:effectLst/>
                          <a:latin typeface="Calibri" panose="020F0502020204030204" pitchFamily="34" charset="0"/>
                          <a:cs typeface="Calibri" panose="020F0502020204030204" pitchFamily="34" charset="0"/>
                        </a:rPr>
                        <a:t>(04.03) Buttermilk and yoghurt</a:t>
                      </a:r>
                      <a:endParaRPr lang="en-ZA" sz="14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fontAlgn="ctr"/>
                      <a:r>
                        <a:rPr lang="en-ZA" sz="1400" b="1" u="none" strike="noStrike" dirty="0">
                          <a:solidFill>
                            <a:schemeClr val="bg1"/>
                          </a:solidFill>
                          <a:effectLst/>
                          <a:latin typeface="Calibri" panose="020F0502020204030204" pitchFamily="34" charset="0"/>
                          <a:cs typeface="Calibri" panose="020F0502020204030204" pitchFamily="34" charset="0"/>
                        </a:rPr>
                        <a:t>10 325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l" fontAlgn="ctr"/>
                      <a:r>
                        <a:rPr lang="en-ZA" sz="1400" b="1" u="none" strike="noStrike" dirty="0">
                          <a:solidFill>
                            <a:schemeClr val="bg1"/>
                          </a:solidFill>
                          <a:effectLst/>
                          <a:latin typeface="Calibri" panose="020F0502020204030204" pitchFamily="34" charset="0"/>
                          <a:cs typeface="Calibri" panose="020F0502020204030204" pitchFamily="34" charset="0"/>
                        </a:rPr>
                        <a:t>          10 472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u="none" strike="noStrike" dirty="0">
                          <a:solidFill>
                            <a:schemeClr val="bg1"/>
                          </a:solidFill>
                          <a:effectLst/>
                          <a:latin typeface="Calibri" panose="020F0502020204030204" pitchFamily="34" charset="0"/>
                          <a:cs typeface="Calibri" panose="020F0502020204030204" pitchFamily="34" charset="0"/>
                        </a:rPr>
                        <a:t>11 669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GB" sz="1400" b="1" u="none" strike="noStrike" dirty="0">
                          <a:solidFill>
                            <a:schemeClr val="bg1"/>
                          </a:solidFill>
                          <a:effectLst/>
                          <a:latin typeface="Calibri" panose="020F0502020204030204" pitchFamily="34" charset="0"/>
                          <a:cs typeface="Calibri" panose="020F0502020204030204" pitchFamily="34" charset="0"/>
                        </a:rPr>
                        <a:t>9 726</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buNone/>
                      </a:pPr>
                      <a:r>
                        <a:rPr lang="en-ZA" sz="1400" b="1" u="none" strike="noStrike" dirty="0">
                          <a:solidFill>
                            <a:srgbClr val="0000FF"/>
                          </a:solidFill>
                          <a:effectLst/>
                          <a:latin typeface="Calibri" panose="020F0502020204030204" pitchFamily="34" charset="0"/>
                          <a:cs typeface="Calibri" panose="020F0502020204030204" pitchFamily="34" charset="0"/>
                        </a:rPr>
                        <a:t>   10 295 </a:t>
                      </a:r>
                      <a:endParaRPr lang="en-ZA" sz="1400" b="1" i="0" u="none" strike="noStrike" dirty="0">
                        <a:solidFill>
                          <a:srgbClr val="0000FF"/>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03"/>
                  </a:ext>
                </a:extLst>
              </a:tr>
              <a:tr h="512430">
                <a:tc>
                  <a:txBody>
                    <a:bodyPr/>
                    <a:lstStyle/>
                    <a:p>
                      <a:pPr>
                        <a:spcAft>
                          <a:spcPts val="0"/>
                        </a:spcAft>
                      </a:pPr>
                      <a:r>
                        <a:rPr lang="en-GB" sz="1400" b="1" dirty="0">
                          <a:solidFill>
                            <a:schemeClr val="bg1"/>
                          </a:solidFill>
                          <a:effectLst/>
                          <a:latin typeface="Calibri" panose="020F0502020204030204" pitchFamily="34" charset="0"/>
                          <a:cs typeface="Calibri" panose="020F0502020204030204" pitchFamily="34" charset="0"/>
                        </a:rPr>
                        <a:t>(04.04) Whey</a:t>
                      </a:r>
                      <a:endParaRPr lang="en-ZA" sz="14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fontAlgn="ctr"/>
                      <a:r>
                        <a:rPr lang="en-ZA" sz="1400" b="1" u="none" strike="noStrike" dirty="0">
                          <a:solidFill>
                            <a:schemeClr val="bg1"/>
                          </a:solidFill>
                          <a:effectLst/>
                          <a:latin typeface="Calibri" panose="020F0502020204030204" pitchFamily="34" charset="0"/>
                          <a:cs typeface="Calibri" panose="020F0502020204030204" pitchFamily="34" charset="0"/>
                        </a:rPr>
                        <a:t>1 920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l" fontAlgn="ctr"/>
                      <a:r>
                        <a:rPr lang="en-ZA" sz="1400" b="1" u="none" strike="noStrike" dirty="0">
                          <a:solidFill>
                            <a:schemeClr val="bg1"/>
                          </a:solidFill>
                          <a:effectLst/>
                          <a:latin typeface="Calibri" panose="020F0502020204030204" pitchFamily="34" charset="0"/>
                          <a:cs typeface="Calibri" panose="020F0502020204030204" pitchFamily="34" charset="0"/>
                        </a:rPr>
                        <a:t>            1 931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u="none" strike="noStrike" dirty="0">
                          <a:solidFill>
                            <a:schemeClr val="bg1"/>
                          </a:solidFill>
                          <a:effectLst/>
                          <a:latin typeface="Calibri" panose="020F0502020204030204" pitchFamily="34" charset="0"/>
                          <a:cs typeface="Calibri" panose="020F0502020204030204" pitchFamily="34" charset="0"/>
                        </a:rPr>
                        <a:t>1 811</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GB" sz="1400" b="1" u="none" strike="noStrike" dirty="0">
                          <a:solidFill>
                            <a:schemeClr val="bg1"/>
                          </a:solidFill>
                          <a:effectLst/>
                          <a:latin typeface="Calibri" panose="020F0502020204030204" pitchFamily="34" charset="0"/>
                          <a:cs typeface="Calibri" panose="020F0502020204030204" pitchFamily="34" charset="0"/>
                        </a:rPr>
                        <a:t>1 752</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buNone/>
                      </a:pPr>
                      <a:r>
                        <a:rPr lang="en-ZA" sz="1400" b="1" u="none" strike="noStrike" dirty="0">
                          <a:solidFill>
                            <a:srgbClr val="0000FF"/>
                          </a:solidFill>
                          <a:effectLst/>
                          <a:latin typeface="Calibri" panose="020F0502020204030204" pitchFamily="34" charset="0"/>
                          <a:cs typeface="Calibri" panose="020F0502020204030204" pitchFamily="34" charset="0"/>
                        </a:rPr>
                        <a:t>     2 378 </a:t>
                      </a:r>
                      <a:endParaRPr lang="en-ZA" sz="1400" b="1" i="0" u="none" strike="noStrike" dirty="0">
                        <a:solidFill>
                          <a:srgbClr val="0000FF"/>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04"/>
                  </a:ext>
                </a:extLst>
              </a:tr>
              <a:tr h="512430">
                <a:tc>
                  <a:txBody>
                    <a:bodyPr/>
                    <a:lstStyle/>
                    <a:p>
                      <a:pPr>
                        <a:spcAft>
                          <a:spcPts val="0"/>
                        </a:spcAft>
                      </a:pPr>
                      <a:r>
                        <a:rPr lang="en-GB" sz="1400" b="1" dirty="0">
                          <a:solidFill>
                            <a:schemeClr val="bg1"/>
                          </a:solidFill>
                          <a:effectLst/>
                          <a:latin typeface="Calibri" panose="020F0502020204030204" pitchFamily="34" charset="0"/>
                          <a:cs typeface="Calibri" panose="020F0502020204030204" pitchFamily="34" charset="0"/>
                        </a:rPr>
                        <a:t>(04.05)</a:t>
                      </a:r>
                      <a:r>
                        <a:rPr lang="en-GB" sz="1400" b="1" baseline="0" dirty="0">
                          <a:solidFill>
                            <a:schemeClr val="bg1"/>
                          </a:solidFill>
                          <a:effectLst/>
                          <a:latin typeface="Calibri" panose="020F0502020204030204" pitchFamily="34" charset="0"/>
                          <a:cs typeface="Calibri" panose="020F0502020204030204" pitchFamily="34" charset="0"/>
                        </a:rPr>
                        <a:t> </a:t>
                      </a:r>
                      <a:r>
                        <a:rPr lang="en-GB" sz="1400" b="1" dirty="0">
                          <a:solidFill>
                            <a:schemeClr val="bg1"/>
                          </a:solidFill>
                          <a:effectLst/>
                          <a:latin typeface="Calibri" panose="020F0502020204030204" pitchFamily="34" charset="0"/>
                          <a:cs typeface="Calibri" panose="020F0502020204030204" pitchFamily="34" charset="0"/>
                        </a:rPr>
                        <a:t>Butter</a:t>
                      </a:r>
                      <a:endParaRPr lang="en-ZA" sz="14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fontAlgn="ctr"/>
                      <a:r>
                        <a:rPr lang="en-ZA" sz="1400" b="1" u="none" strike="noStrike" dirty="0">
                          <a:solidFill>
                            <a:schemeClr val="bg1"/>
                          </a:solidFill>
                          <a:effectLst/>
                          <a:latin typeface="Calibri" panose="020F0502020204030204" pitchFamily="34" charset="0"/>
                          <a:cs typeface="Calibri" panose="020F0502020204030204" pitchFamily="34" charset="0"/>
                        </a:rPr>
                        <a:t>1 298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l" fontAlgn="ctr"/>
                      <a:r>
                        <a:rPr lang="en-ZA" sz="1400" b="1" u="none" strike="noStrike" dirty="0">
                          <a:solidFill>
                            <a:schemeClr val="bg1"/>
                          </a:solidFill>
                          <a:effectLst/>
                          <a:latin typeface="Calibri" panose="020F0502020204030204" pitchFamily="34" charset="0"/>
                          <a:cs typeface="Calibri" panose="020F0502020204030204" pitchFamily="34" charset="0"/>
                        </a:rPr>
                        <a:t>            1 226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u="none" strike="noStrike" dirty="0">
                          <a:solidFill>
                            <a:schemeClr val="bg1"/>
                          </a:solidFill>
                          <a:effectLst/>
                          <a:latin typeface="Calibri" panose="020F0502020204030204" pitchFamily="34" charset="0"/>
                          <a:cs typeface="Calibri" panose="020F0502020204030204" pitchFamily="34" charset="0"/>
                        </a:rPr>
                        <a:t>1 049</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GB" sz="1400" b="1" u="none" strike="noStrike" dirty="0">
                          <a:solidFill>
                            <a:schemeClr val="bg1"/>
                          </a:solidFill>
                          <a:effectLst/>
                          <a:latin typeface="Calibri" panose="020F0502020204030204" pitchFamily="34" charset="0"/>
                          <a:cs typeface="Calibri" panose="020F0502020204030204" pitchFamily="34" charset="0"/>
                        </a:rPr>
                        <a:t>1 395</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buNone/>
                      </a:pPr>
                      <a:r>
                        <a:rPr lang="en-ZA" sz="1400" b="1" u="none" strike="noStrike" dirty="0">
                          <a:solidFill>
                            <a:srgbClr val="0000FF"/>
                          </a:solidFill>
                          <a:effectLst/>
                          <a:latin typeface="Calibri" panose="020F0502020204030204" pitchFamily="34" charset="0"/>
                          <a:cs typeface="Calibri" panose="020F0502020204030204" pitchFamily="34" charset="0"/>
                        </a:rPr>
                        <a:t>     2 372 </a:t>
                      </a:r>
                      <a:endParaRPr lang="en-ZA" sz="1400" b="1" i="0" u="none" strike="noStrike" dirty="0">
                        <a:solidFill>
                          <a:srgbClr val="0000FF"/>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05"/>
                  </a:ext>
                </a:extLst>
              </a:tr>
              <a:tr h="512430">
                <a:tc>
                  <a:txBody>
                    <a:bodyPr/>
                    <a:lstStyle/>
                    <a:p>
                      <a:pPr>
                        <a:spcAft>
                          <a:spcPts val="0"/>
                        </a:spcAft>
                      </a:pPr>
                      <a:r>
                        <a:rPr lang="en-GB" sz="1400" b="1" dirty="0">
                          <a:solidFill>
                            <a:schemeClr val="bg1"/>
                          </a:solidFill>
                          <a:effectLst/>
                          <a:latin typeface="Calibri" panose="020F0502020204030204" pitchFamily="34" charset="0"/>
                          <a:cs typeface="Calibri" panose="020F0502020204030204" pitchFamily="34" charset="0"/>
                        </a:rPr>
                        <a:t>(04.06) Cheese</a:t>
                      </a:r>
                      <a:endParaRPr lang="en-ZA" sz="1400" b="1" dirty="0">
                        <a:solidFill>
                          <a:schemeClr val="bg1"/>
                        </a:solidFill>
                        <a:effectLst/>
                        <a:latin typeface="Calibri" panose="020F0502020204030204" pitchFamily="34" charset="0"/>
                        <a:ea typeface="Calibri"/>
                        <a:cs typeface="Calibri" panose="020F0502020204030204" pitchFamily="34" charset="0"/>
                      </a:endParaRPr>
                    </a:p>
                  </a:txBody>
                  <a:tcPr marL="38576" marR="38576" marT="0" marB="0" anchor="ctr"/>
                </a:tc>
                <a:tc>
                  <a:txBody>
                    <a:bodyPr/>
                    <a:lstStyle/>
                    <a:p>
                      <a:pPr algn="r" fontAlgn="ctr"/>
                      <a:r>
                        <a:rPr lang="en-ZA" sz="1400" b="1" u="none" strike="noStrike" dirty="0">
                          <a:solidFill>
                            <a:schemeClr val="bg1"/>
                          </a:solidFill>
                          <a:effectLst/>
                          <a:latin typeface="Calibri" panose="020F0502020204030204" pitchFamily="34" charset="0"/>
                          <a:cs typeface="Calibri" panose="020F0502020204030204" pitchFamily="34" charset="0"/>
                        </a:rPr>
                        <a:t>5 857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l" fontAlgn="ctr"/>
                      <a:r>
                        <a:rPr lang="en-ZA" sz="1400" b="1" u="none" strike="noStrike" dirty="0">
                          <a:solidFill>
                            <a:schemeClr val="bg1"/>
                          </a:solidFill>
                          <a:effectLst/>
                          <a:latin typeface="Calibri" panose="020F0502020204030204" pitchFamily="34" charset="0"/>
                          <a:cs typeface="Calibri" panose="020F0502020204030204" pitchFamily="34" charset="0"/>
                        </a:rPr>
                        <a:t>            6 349</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ZA" sz="1400" b="1" u="none" strike="noStrike" dirty="0">
                          <a:solidFill>
                            <a:schemeClr val="bg1"/>
                          </a:solidFill>
                          <a:effectLst/>
                          <a:latin typeface="Calibri" panose="020F0502020204030204" pitchFamily="34" charset="0"/>
                          <a:cs typeface="Calibri" panose="020F0502020204030204" pitchFamily="34" charset="0"/>
                        </a:rPr>
                        <a:t>7 662 </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r>
                        <a:rPr lang="en-GB" sz="1400" b="1" u="none" strike="noStrike" dirty="0">
                          <a:solidFill>
                            <a:schemeClr val="bg1"/>
                          </a:solidFill>
                          <a:effectLst/>
                          <a:latin typeface="Calibri" panose="020F0502020204030204" pitchFamily="34" charset="0"/>
                          <a:cs typeface="Calibri" panose="020F0502020204030204" pitchFamily="34" charset="0"/>
                        </a:rPr>
                        <a:t>8 773</a:t>
                      </a:r>
                      <a:endParaRPr lang="en-ZA"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tc>
                <a:tc>
                  <a:txBody>
                    <a:bodyPr/>
                    <a:lstStyle/>
                    <a:p>
                      <a:pPr algn="r" fontAlgn="ctr">
                        <a:buNone/>
                      </a:pPr>
                      <a:r>
                        <a:rPr lang="en-ZA" sz="1400" b="1" u="none" strike="noStrike" dirty="0">
                          <a:solidFill>
                            <a:srgbClr val="0000FF"/>
                          </a:solidFill>
                          <a:effectLst/>
                          <a:latin typeface="Calibri" panose="020F0502020204030204" pitchFamily="34" charset="0"/>
                          <a:cs typeface="Calibri" panose="020F0502020204030204" pitchFamily="34" charset="0"/>
                        </a:rPr>
                        <a:t>   12 648 </a:t>
                      </a:r>
                      <a:endParaRPr lang="en-ZA" sz="1400" b="1" i="0" u="none" strike="noStrike" dirty="0">
                        <a:solidFill>
                          <a:srgbClr val="0000FF"/>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006"/>
                  </a:ext>
                </a:extLst>
              </a:tr>
            </a:tbl>
          </a:graphicData>
        </a:graphic>
      </p:graphicFrame>
      <p:sp>
        <p:nvSpPr>
          <p:cNvPr id="3" name="Slide Number Placeholder 2">
            <a:extLst>
              <a:ext uri="{FF2B5EF4-FFF2-40B4-BE49-F238E27FC236}">
                <a16:creationId xmlns:a16="http://schemas.microsoft.com/office/drawing/2014/main" id="{62739500-2A8B-EA13-4825-983453D41EBF}"/>
              </a:ext>
            </a:extLst>
          </p:cNvPr>
          <p:cNvSpPr>
            <a:spLocks noGrp="1"/>
          </p:cNvSpPr>
          <p:nvPr>
            <p:ph type="sldNum" sz="quarter" idx="12"/>
          </p:nvPr>
        </p:nvSpPr>
        <p:spPr>
          <a:xfrm>
            <a:off x="8035884" y="5775591"/>
            <a:ext cx="856907" cy="669925"/>
          </a:xfrm>
        </p:spPr>
        <p:txBody>
          <a:bodyPr/>
          <a:lstStyle/>
          <a:p>
            <a:fld id="{73B850FF-6169-4056-8077-06FFA93A5366}" type="slidenum">
              <a:rPr lang="en-US" smtClean="0">
                <a:solidFill>
                  <a:schemeClr val="tx1"/>
                </a:solidFill>
              </a:rPr>
              <a:t>48</a:t>
            </a:fld>
            <a:endParaRPr lang="en-US" dirty="0">
              <a:solidFill>
                <a:schemeClr val="tx1"/>
              </a:solidFill>
            </a:endParaRPr>
          </a:p>
        </p:txBody>
      </p:sp>
    </p:spTree>
    <p:extLst>
      <p:ext uri="{BB962C8B-B14F-4D97-AF65-F5344CB8AC3E}">
        <p14:creationId xmlns:p14="http://schemas.microsoft.com/office/powerpoint/2010/main" val="42876794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17237" y="6528468"/>
            <a:ext cx="8614796" cy="200055"/>
          </a:xfrm>
          <a:prstGeom prst="rect">
            <a:avLst/>
          </a:prstGeom>
          <a:noFill/>
          <a:ln>
            <a:noFill/>
          </a:ln>
        </p:spPr>
        <p:txBody>
          <a:bodyPr wrap="square" anchor="ctr">
            <a:spAutoFit/>
          </a:bodyPr>
          <a:lstStyle/>
          <a:p>
            <a:r>
              <a:rPr lang="en-GB" sz="700" b="1" i="1" dirty="0">
                <a:latin typeface="Calibri" pitchFamily="34" charset="0"/>
                <a:cs typeface="Calibri" pitchFamily="34" charset="0"/>
              </a:rPr>
              <a:t>Table prepared by the Office of SAMPRO based on information published by SARS</a:t>
            </a:r>
            <a:endParaRPr lang="en-GB" sz="900" b="1" i="1" dirty="0">
              <a:latin typeface="Calibri" pitchFamily="34" charset="0"/>
            </a:endParaRP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58990" y="824698"/>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Table 23</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39959" y="1150658"/>
            <a:ext cx="8892074"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solidFill>
                  <a:schemeClr val="tx1"/>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AVERAGE IMPORT AND EXPORT PRICES (F.O.B.) OF THE DIFFERENT TYPES OF DAIRY PRODUCTS, BY SOUTH AFRICA, IN 2024 AND 2025 (JANUARY TO SEPTEMBER)</a:t>
            </a:r>
          </a:p>
        </p:txBody>
      </p:sp>
      <p:graphicFrame>
        <p:nvGraphicFramePr>
          <p:cNvPr id="3" name="Table 2">
            <a:extLst>
              <a:ext uri="{FF2B5EF4-FFF2-40B4-BE49-F238E27FC236}">
                <a16:creationId xmlns:a16="http://schemas.microsoft.com/office/drawing/2014/main" id="{D3122C03-04FA-1CAE-8BE0-8621C3692EF9}"/>
              </a:ext>
            </a:extLst>
          </p:cNvPr>
          <p:cNvGraphicFramePr>
            <a:graphicFrameLocks noGrp="1"/>
          </p:cNvGraphicFramePr>
          <p:nvPr>
            <p:extLst>
              <p:ext uri="{D42A27DB-BD31-4B8C-83A1-F6EECF244321}">
                <p14:modId xmlns:p14="http://schemas.microsoft.com/office/powerpoint/2010/main" val="4255253892"/>
              </p:ext>
            </p:extLst>
          </p:nvPr>
        </p:nvGraphicFramePr>
        <p:xfrm>
          <a:off x="658990" y="1934562"/>
          <a:ext cx="7661046" cy="4021726"/>
        </p:xfrm>
        <a:graphic>
          <a:graphicData uri="http://schemas.openxmlformats.org/drawingml/2006/table">
            <a:tbl>
              <a:tblPr firstRow="1" firstCol="1" bandRow="1">
                <a:tableStyleId>{D7AC3CCA-C797-4891-BE02-D94E43425B78}</a:tableStyleId>
              </a:tblPr>
              <a:tblGrid>
                <a:gridCol w="3432237">
                  <a:extLst>
                    <a:ext uri="{9D8B030D-6E8A-4147-A177-3AD203B41FA5}">
                      <a16:colId xmlns:a16="http://schemas.microsoft.com/office/drawing/2014/main" val="3069156879"/>
                    </a:ext>
                  </a:extLst>
                </a:gridCol>
                <a:gridCol w="1008670">
                  <a:extLst>
                    <a:ext uri="{9D8B030D-6E8A-4147-A177-3AD203B41FA5}">
                      <a16:colId xmlns:a16="http://schemas.microsoft.com/office/drawing/2014/main" val="2803114799"/>
                    </a:ext>
                  </a:extLst>
                </a:gridCol>
                <a:gridCol w="1105736">
                  <a:extLst>
                    <a:ext uri="{9D8B030D-6E8A-4147-A177-3AD203B41FA5}">
                      <a16:colId xmlns:a16="http://schemas.microsoft.com/office/drawing/2014/main" val="2617291335"/>
                    </a:ext>
                  </a:extLst>
                </a:gridCol>
                <a:gridCol w="1079002">
                  <a:extLst>
                    <a:ext uri="{9D8B030D-6E8A-4147-A177-3AD203B41FA5}">
                      <a16:colId xmlns:a16="http://schemas.microsoft.com/office/drawing/2014/main" val="1453278256"/>
                    </a:ext>
                  </a:extLst>
                </a:gridCol>
                <a:gridCol w="1035401">
                  <a:extLst>
                    <a:ext uri="{9D8B030D-6E8A-4147-A177-3AD203B41FA5}">
                      <a16:colId xmlns:a16="http://schemas.microsoft.com/office/drawing/2014/main" val="996014481"/>
                    </a:ext>
                  </a:extLst>
                </a:gridCol>
              </a:tblGrid>
              <a:tr h="1122362">
                <a:tc>
                  <a:txBody>
                    <a:bodyPr/>
                    <a:lstStyle/>
                    <a:p>
                      <a:pPr>
                        <a:spcAft>
                          <a:spcPts val="0"/>
                        </a:spcAft>
                      </a:pPr>
                      <a:r>
                        <a:rPr lang="en-GB" sz="1600" b="1" dirty="0">
                          <a:solidFill>
                            <a:schemeClr val="tx1"/>
                          </a:solidFill>
                          <a:effectLst/>
                          <a:latin typeface="Calibri" panose="020F0502020204030204" pitchFamily="34" charset="0"/>
                          <a:cs typeface="Calibri" panose="020F0502020204030204" pitchFamily="34" charset="0"/>
                        </a:rPr>
                        <a:t> </a:t>
                      </a:r>
                      <a:endParaRPr lang="en-ZA" sz="1600" b="1" dirty="0">
                        <a:solidFill>
                          <a:schemeClr val="tx1"/>
                        </a:solidFill>
                        <a:effectLst/>
                        <a:latin typeface="Calibri" panose="020F0502020204030204" pitchFamily="34" charset="0"/>
                        <a:cs typeface="Calibri" panose="020F0502020204030204" pitchFamily="34" charset="0"/>
                      </a:endParaRPr>
                    </a:p>
                    <a:p>
                      <a:pPr algn="ctr">
                        <a:spcAft>
                          <a:spcPts val="0"/>
                        </a:spcAft>
                      </a:pPr>
                      <a:r>
                        <a:rPr lang="en-GB" sz="1600" b="1" dirty="0">
                          <a:solidFill>
                            <a:schemeClr val="tx1"/>
                          </a:solidFill>
                          <a:effectLst/>
                          <a:latin typeface="Calibri" panose="020F0502020204030204" pitchFamily="34" charset="0"/>
                          <a:cs typeface="Calibri" panose="020F0502020204030204" pitchFamily="34" charset="0"/>
                        </a:rPr>
                        <a:t>PRODUCT</a:t>
                      </a:r>
                      <a:endParaRPr lang="en-ZA" sz="1600" b="1" dirty="0">
                        <a:solidFill>
                          <a:schemeClr val="tx1"/>
                        </a:solidFill>
                        <a:effectLst/>
                        <a:latin typeface="Calibri" panose="020F0502020204030204" pitchFamily="34" charset="0"/>
                        <a:cs typeface="Calibri" panose="020F0502020204030204" pitchFamily="34" charset="0"/>
                      </a:endParaRPr>
                    </a:p>
                    <a:p>
                      <a:pPr>
                        <a:spcAft>
                          <a:spcPts val="0"/>
                        </a:spcAft>
                      </a:pPr>
                      <a:r>
                        <a:rPr lang="en-GB" sz="1600" b="1" dirty="0">
                          <a:solidFill>
                            <a:schemeClr val="tx1"/>
                          </a:solidFill>
                          <a:effectLst/>
                          <a:latin typeface="Calibri" panose="020F0502020204030204" pitchFamily="34" charset="0"/>
                          <a:cs typeface="Calibri" panose="020F0502020204030204" pitchFamily="34" charset="0"/>
                        </a:rPr>
                        <a:t> </a:t>
                      </a:r>
                      <a:endParaRPr lang="en-ZA"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solidFill>
                      <a:srgbClr val="C00000"/>
                    </a:solidFill>
                  </a:tcPr>
                </a:tc>
                <a:tc gridSpan="2">
                  <a:txBody>
                    <a:bodyPr/>
                    <a:lstStyle/>
                    <a:p>
                      <a:pPr algn="ctr">
                        <a:spcAft>
                          <a:spcPts val="0"/>
                        </a:spcAft>
                      </a:pPr>
                      <a:r>
                        <a:rPr lang="en-GB" sz="1600" b="1" dirty="0">
                          <a:solidFill>
                            <a:schemeClr val="tx1"/>
                          </a:solidFill>
                          <a:effectLst/>
                          <a:latin typeface="Calibri" panose="020F0502020204030204" pitchFamily="34" charset="0"/>
                          <a:cs typeface="Calibri" panose="020F0502020204030204" pitchFamily="34" charset="0"/>
                        </a:rPr>
                        <a:t>Import Price (f.o.b.)</a:t>
                      </a:r>
                    </a:p>
                    <a:p>
                      <a:pPr algn="ctr">
                        <a:spcAft>
                          <a:spcPts val="0"/>
                        </a:spcAft>
                      </a:pPr>
                      <a:r>
                        <a:rPr lang="en-GB" sz="1600" b="1" dirty="0">
                          <a:solidFill>
                            <a:schemeClr val="tx1"/>
                          </a:solidFill>
                          <a:effectLst/>
                          <a:latin typeface="Calibri" panose="020F0502020204030204" pitchFamily="34" charset="0"/>
                          <a:cs typeface="Calibri" panose="020F0502020204030204" pitchFamily="34" charset="0"/>
                        </a:rPr>
                        <a:t>R/kg</a:t>
                      </a:r>
                      <a:endParaRPr lang="en-ZA"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solidFill>
                      <a:srgbClr val="C00000"/>
                    </a:solidFill>
                  </a:tcPr>
                </a:tc>
                <a:tc hMerge="1">
                  <a:txBody>
                    <a:bodyPr/>
                    <a:lstStyle/>
                    <a:p>
                      <a:endParaRPr lang="en-ZA"/>
                    </a:p>
                  </a:txBody>
                  <a:tcPr/>
                </a:tc>
                <a:tc gridSpan="2">
                  <a:txBody>
                    <a:bodyPr/>
                    <a:lstStyle/>
                    <a:p>
                      <a:pPr algn="ctr">
                        <a:spcAft>
                          <a:spcPts val="0"/>
                        </a:spcAft>
                      </a:pPr>
                      <a:r>
                        <a:rPr lang="en-GB" sz="1600" b="1" dirty="0">
                          <a:solidFill>
                            <a:schemeClr val="tx1"/>
                          </a:solidFill>
                          <a:effectLst/>
                          <a:latin typeface="Calibri" panose="020F0502020204030204" pitchFamily="34" charset="0"/>
                          <a:cs typeface="Calibri" panose="020F0502020204030204" pitchFamily="34" charset="0"/>
                        </a:rPr>
                        <a:t>Export Price (f.o.b.) </a:t>
                      </a:r>
                      <a:endParaRPr lang="en-ZA" sz="1600" b="1" dirty="0">
                        <a:solidFill>
                          <a:schemeClr val="tx1"/>
                        </a:solidFill>
                        <a:effectLst/>
                        <a:latin typeface="Calibri" panose="020F0502020204030204" pitchFamily="34" charset="0"/>
                        <a:cs typeface="Calibri" panose="020F0502020204030204" pitchFamily="34" charset="0"/>
                      </a:endParaRPr>
                    </a:p>
                    <a:p>
                      <a:pPr algn="ctr">
                        <a:spcAft>
                          <a:spcPts val="0"/>
                        </a:spcAft>
                      </a:pPr>
                      <a:r>
                        <a:rPr lang="en-GB" sz="1600" b="1" dirty="0">
                          <a:solidFill>
                            <a:schemeClr val="tx1"/>
                          </a:solidFill>
                          <a:effectLst/>
                          <a:latin typeface="Calibri" panose="020F0502020204030204" pitchFamily="34" charset="0"/>
                          <a:cs typeface="Calibri" panose="020F0502020204030204" pitchFamily="34" charset="0"/>
                        </a:rPr>
                        <a:t>R/kg</a:t>
                      </a:r>
                      <a:endParaRPr lang="en-ZA"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solidFill>
                      <a:srgbClr val="C00000"/>
                    </a:solidFill>
                  </a:tcPr>
                </a:tc>
                <a:tc hMerge="1">
                  <a:txBody>
                    <a:bodyPr/>
                    <a:lstStyle/>
                    <a:p>
                      <a:endParaRPr lang="en-ZA"/>
                    </a:p>
                  </a:txBody>
                  <a:tcPr/>
                </a:tc>
                <a:extLst>
                  <a:ext uri="{0D108BD9-81ED-4DB2-BD59-A6C34878D82A}">
                    <a16:rowId xmlns:a16="http://schemas.microsoft.com/office/drawing/2014/main" val="2393144031"/>
                  </a:ext>
                </a:extLst>
              </a:tr>
              <a:tr h="483176">
                <a:tc>
                  <a:txBody>
                    <a:bodyPr/>
                    <a:lstStyle/>
                    <a:p>
                      <a:pPr>
                        <a:spcAft>
                          <a:spcPts val="0"/>
                        </a:spcAft>
                      </a:pPr>
                      <a:r>
                        <a:rPr lang="en-GB" sz="1400" b="1" dirty="0">
                          <a:solidFill>
                            <a:schemeClr val="tx1"/>
                          </a:solidFill>
                          <a:effectLst/>
                          <a:latin typeface="Calibri" panose="020F0502020204030204" pitchFamily="34" charset="0"/>
                          <a:cs typeface="Calibri" panose="020F0502020204030204" pitchFamily="34" charset="0"/>
                        </a:rPr>
                        <a:t> </a:t>
                      </a:r>
                      <a:endParaRPr lang="en-ZA"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solidFill>
                      <a:srgbClr val="C00000"/>
                    </a:solidFill>
                  </a:tcPr>
                </a:tc>
                <a:tc>
                  <a:txBody>
                    <a:bodyPr/>
                    <a:lstStyle/>
                    <a:p>
                      <a:pPr algn="ctr">
                        <a:buNone/>
                      </a:pPr>
                      <a:r>
                        <a:rPr lang="en-GB"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2024</a:t>
                      </a:r>
                      <a:endParaRPr lang="en-ZA"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2025</a:t>
                      </a:r>
                      <a:endParaRPr lang="en-ZA"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buNone/>
                      </a:pPr>
                      <a:r>
                        <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(Jan to Sep)</a:t>
                      </a:r>
                      <a:endParaRPr lang="en-ZA"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2024</a:t>
                      </a:r>
                      <a:endParaRPr lang="en-ZA"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GB"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2025</a:t>
                      </a:r>
                      <a:endParaRPr lang="en-ZA"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buNone/>
                      </a:pPr>
                      <a:r>
                        <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(Jan to Sep)</a:t>
                      </a:r>
                      <a:endParaRPr lang="en-ZA"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677249967"/>
                  </a:ext>
                </a:extLst>
              </a:tr>
              <a:tr h="402698">
                <a:tc>
                  <a:txBody>
                    <a:bodyPr/>
                    <a:lstStyle/>
                    <a:p>
                      <a:pPr>
                        <a:spcAft>
                          <a:spcPts val="0"/>
                        </a:spcAft>
                      </a:pPr>
                      <a:r>
                        <a:rPr lang="en-GB" sz="1600" b="1" dirty="0">
                          <a:solidFill>
                            <a:schemeClr val="tx1"/>
                          </a:solidFill>
                          <a:effectLst/>
                          <a:latin typeface="Calibri" panose="020F0502020204030204" pitchFamily="34" charset="0"/>
                          <a:cs typeface="Calibri" panose="020F0502020204030204" pitchFamily="34" charset="0"/>
                        </a:rPr>
                        <a:t>(04.01) Milk and Cream </a:t>
                      </a:r>
                      <a:endParaRPr lang="en-ZA"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solidFill>
                      <a:srgbClr val="C00000"/>
                    </a:solidFill>
                  </a:tcPr>
                </a:tc>
                <a:tc>
                  <a:txBody>
                    <a:bodyPr/>
                    <a:lstStyle/>
                    <a:p>
                      <a:pPr algn="ctr">
                        <a:buNone/>
                      </a:pPr>
                      <a:r>
                        <a:rPr lang="en-US"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48.22</a:t>
                      </a:r>
                      <a:endParaRPr lang="en-ZA"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buNone/>
                      </a:pPr>
                      <a:r>
                        <a:rPr lang="en-ZA" sz="1600" b="1" i="0" u="none" strike="noStrike" dirty="0">
                          <a:solidFill>
                            <a:schemeClr val="bg1"/>
                          </a:solidFill>
                          <a:effectLst/>
                          <a:latin typeface="Calibri" panose="020F0502020204030204" pitchFamily="34" charset="0"/>
                          <a:cs typeface="Calibri" panose="020F0502020204030204" pitchFamily="34" charset="0"/>
                        </a:rPr>
                        <a:t>53.66</a:t>
                      </a:r>
                    </a:p>
                  </a:txBody>
                  <a:tcPr marL="0" marR="0" marT="0" marB="0" anchor="ctr"/>
                </a:tc>
                <a:tc>
                  <a:txBody>
                    <a:bodyPr/>
                    <a:lstStyle/>
                    <a:p>
                      <a:pPr algn="ctr">
                        <a:buNone/>
                      </a:pPr>
                      <a:r>
                        <a:rPr lang="en-US"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18.42</a:t>
                      </a:r>
                      <a:endParaRPr lang="en-ZA"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buNone/>
                      </a:pPr>
                      <a:r>
                        <a:rPr lang="en-ZA" sz="1600" b="1" i="0" u="none" strike="noStrike" dirty="0">
                          <a:solidFill>
                            <a:schemeClr val="bg1"/>
                          </a:solidFill>
                          <a:effectLst/>
                          <a:latin typeface="Calibri" panose="020F0502020204030204" pitchFamily="34" charset="0"/>
                          <a:cs typeface="Calibri" panose="020F0502020204030204" pitchFamily="34" charset="0"/>
                        </a:rPr>
                        <a:t>17.88</a:t>
                      </a:r>
                    </a:p>
                  </a:txBody>
                  <a:tcPr marL="0" marR="0" marT="0" marB="0" anchor="ctr"/>
                </a:tc>
                <a:extLst>
                  <a:ext uri="{0D108BD9-81ED-4DB2-BD59-A6C34878D82A}">
                    <a16:rowId xmlns:a16="http://schemas.microsoft.com/office/drawing/2014/main" val="1033782122"/>
                  </a:ext>
                </a:extLst>
              </a:tr>
              <a:tr h="402698">
                <a:tc>
                  <a:txBody>
                    <a:bodyPr/>
                    <a:lstStyle/>
                    <a:p>
                      <a:pPr>
                        <a:spcAft>
                          <a:spcPts val="0"/>
                        </a:spcAft>
                      </a:pPr>
                      <a:r>
                        <a:rPr lang="en-GB" sz="1600" b="1" dirty="0">
                          <a:solidFill>
                            <a:schemeClr val="tx1"/>
                          </a:solidFill>
                          <a:effectLst/>
                          <a:latin typeface="Calibri" panose="020F0502020204030204" pitchFamily="34" charset="0"/>
                          <a:cs typeface="Calibri" panose="020F0502020204030204" pitchFamily="34" charset="0"/>
                        </a:rPr>
                        <a:t>(04.02) Concentrated Milk </a:t>
                      </a:r>
                      <a:endParaRPr lang="en-ZA"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solidFill>
                      <a:srgbClr val="C00000"/>
                    </a:solidFill>
                  </a:tcPr>
                </a:tc>
                <a:tc>
                  <a:txBody>
                    <a:bodyPr/>
                    <a:lstStyle/>
                    <a:p>
                      <a:pPr algn="ctr">
                        <a:buNone/>
                      </a:pP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55.25</a:t>
                      </a:r>
                      <a:endParaRPr lang="en-ZA"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buNone/>
                      </a:pPr>
                      <a:r>
                        <a:rPr lang="en-ZA" sz="1600" b="1" i="0" u="none" strike="noStrike" dirty="0">
                          <a:solidFill>
                            <a:schemeClr val="bg1"/>
                          </a:solidFill>
                          <a:effectLst/>
                          <a:latin typeface="Calibri" panose="020F0502020204030204" pitchFamily="34" charset="0"/>
                          <a:cs typeface="Calibri" panose="020F0502020204030204" pitchFamily="34" charset="0"/>
                        </a:rPr>
                        <a:t>61.48</a:t>
                      </a:r>
                    </a:p>
                  </a:txBody>
                  <a:tcPr marL="0" marR="0" marT="0" marB="0" anchor="ctr"/>
                </a:tc>
                <a:tc>
                  <a:txBody>
                    <a:bodyPr/>
                    <a:lstStyle/>
                    <a:p>
                      <a:pPr algn="ctr">
                        <a:buNone/>
                      </a:pPr>
                      <a:r>
                        <a:rPr lang="en-US"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66.69</a:t>
                      </a:r>
                      <a:endParaRPr lang="en-ZA"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buNone/>
                      </a:pPr>
                      <a:r>
                        <a:rPr lang="en-ZA" sz="1600" b="1" i="0" u="none" strike="noStrike" dirty="0">
                          <a:solidFill>
                            <a:schemeClr val="bg1"/>
                          </a:solidFill>
                          <a:effectLst/>
                          <a:latin typeface="Calibri" panose="020F0502020204030204" pitchFamily="34" charset="0"/>
                          <a:cs typeface="Calibri" panose="020F0502020204030204" pitchFamily="34" charset="0"/>
                        </a:rPr>
                        <a:t>66.43</a:t>
                      </a:r>
                    </a:p>
                  </a:txBody>
                  <a:tcPr marL="0" marR="0" marT="0" marB="0" anchor="ctr"/>
                </a:tc>
                <a:extLst>
                  <a:ext uri="{0D108BD9-81ED-4DB2-BD59-A6C34878D82A}">
                    <a16:rowId xmlns:a16="http://schemas.microsoft.com/office/drawing/2014/main" val="811910272"/>
                  </a:ext>
                </a:extLst>
              </a:tr>
              <a:tr h="402698">
                <a:tc>
                  <a:txBody>
                    <a:bodyPr/>
                    <a:lstStyle/>
                    <a:p>
                      <a:pPr>
                        <a:spcAft>
                          <a:spcPts val="0"/>
                        </a:spcAft>
                      </a:pPr>
                      <a:r>
                        <a:rPr lang="en-GB" sz="1600" b="1" dirty="0">
                          <a:solidFill>
                            <a:schemeClr val="tx1"/>
                          </a:solidFill>
                          <a:effectLst/>
                          <a:latin typeface="Calibri" panose="020F0502020204030204" pitchFamily="34" charset="0"/>
                          <a:cs typeface="Calibri" panose="020F0502020204030204" pitchFamily="34" charset="0"/>
                        </a:rPr>
                        <a:t>(04.03) Buttermilk and Yoghurt </a:t>
                      </a:r>
                      <a:endParaRPr lang="en-ZA"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solidFill>
                      <a:srgbClr val="C00000"/>
                    </a:solidFill>
                  </a:tcPr>
                </a:tc>
                <a:tc>
                  <a:txBody>
                    <a:bodyPr/>
                    <a:lstStyle/>
                    <a:p>
                      <a:pPr algn="ctr">
                        <a:buNone/>
                      </a:pPr>
                      <a:r>
                        <a:rPr lang="en-US"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43.81</a:t>
                      </a:r>
                      <a:endParaRPr lang="en-ZA"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buNone/>
                      </a:pPr>
                      <a:r>
                        <a:rPr lang="en-ZA" sz="1600" b="1" i="0" u="none" strike="noStrike" dirty="0">
                          <a:solidFill>
                            <a:schemeClr val="bg1"/>
                          </a:solidFill>
                          <a:effectLst/>
                          <a:latin typeface="Calibri" panose="020F0502020204030204" pitchFamily="34" charset="0"/>
                          <a:cs typeface="Calibri" panose="020F0502020204030204" pitchFamily="34" charset="0"/>
                        </a:rPr>
                        <a:t>48.00</a:t>
                      </a:r>
                    </a:p>
                  </a:txBody>
                  <a:tcPr marL="0" marR="0" marT="0" marB="0" anchor="ctr"/>
                </a:tc>
                <a:tc>
                  <a:txBody>
                    <a:bodyPr/>
                    <a:lstStyle/>
                    <a:p>
                      <a:pPr algn="ctr">
                        <a:buNone/>
                      </a:pP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29.27</a:t>
                      </a:r>
                      <a:endParaRPr lang="en-ZA"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buNone/>
                      </a:pPr>
                      <a:r>
                        <a:rPr lang="en-ZA" sz="1600" b="1" i="0" u="none" strike="noStrike" dirty="0">
                          <a:solidFill>
                            <a:schemeClr val="bg1"/>
                          </a:solidFill>
                          <a:effectLst/>
                          <a:latin typeface="Calibri" panose="020F0502020204030204" pitchFamily="34" charset="0"/>
                          <a:cs typeface="Calibri" panose="020F0502020204030204" pitchFamily="34" charset="0"/>
                        </a:rPr>
                        <a:t>29.75</a:t>
                      </a:r>
                    </a:p>
                  </a:txBody>
                  <a:tcPr marL="0" marR="0" marT="0" marB="0" anchor="ctr"/>
                </a:tc>
                <a:extLst>
                  <a:ext uri="{0D108BD9-81ED-4DB2-BD59-A6C34878D82A}">
                    <a16:rowId xmlns:a16="http://schemas.microsoft.com/office/drawing/2014/main" val="3065620864"/>
                  </a:ext>
                </a:extLst>
              </a:tr>
              <a:tr h="402698">
                <a:tc>
                  <a:txBody>
                    <a:bodyPr/>
                    <a:lstStyle/>
                    <a:p>
                      <a:pPr>
                        <a:spcAft>
                          <a:spcPts val="0"/>
                        </a:spcAft>
                      </a:pPr>
                      <a:r>
                        <a:rPr lang="en-GB" sz="1600" b="1" dirty="0">
                          <a:solidFill>
                            <a:schemeClr val="tx1"/>
                          </a:solidFill>
                          <a:effectLst/>
                          <a:latin typeface="Calibri" panose="020F0502020204030204" pitchFamily="34" charset="0"/>
                          <a:cs typeface="Calibri" panose="020F0502020204030204" pitchFamily="34" charset="0"/>
                        </a:rPr>
                        <a:t>(04.04) Whey </a:t>
                      </a:r>
                      <a:endParaRPr lang="en-ZA"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solidFill>
                      <a:srgbClr val="C00000"/>
                    </a:solidFill>
                  </a:tcPr>
                </a:tc>
                <a:tc>
                  <a:txBody>
                    <a:bodyPr/>
                    <a:lstStyle/>
                    <a:p>
                      <a:pPr algn="ctr">
                        <a:buNone/>
                      </a:pPr>
                      <a:r>
                        <a:rPr lang="en-US"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34.42</a:t>
                      </a:r>
                      <a:endParaRPr lang="en-ZA"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buNone/>
                      </a:pPr>
                      <a:r>
                        <a:rPr lang="en-ZA" sz="1600" b="1" i="0" u="none" strike="noStrike" dirty="0">
                          <a:solidFill>
                            <a:schemeClr val="bg1"/>
                          </a:solidFill>
                          <a:effectLst/>
                          <a:latin typeface="Calibri" panose="020F0502020204030204" pitchFamily="34" charset="0"/>
                          <a:cs typeface="Calibri" panose="020F0502020204030204" pitchFamily="34" charset="0"/>
                        </a:rPr>
                        <a:t>40.37</a:t>
                      </a:r>
                    </a:p>
                  </a:txBody>
                  <a:tcPr marL="0" marR="0" marT="0" marB="0" anchor="ctr"/>
                </a:tc>
                <a:tc>
                  <a:txBody>
                    <a:bodyPr/>
                    <a:lstStyle/>
                    <a:p>
                      <a:pPr algn="ctr">
                        <a:buNone/>
                      </a:pP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24.25</a:t>
                      </a:r>
                      <a:endParaRPr lang="en-ZA"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buNone/>
                      </a:pPr>
                      <a:r>
                        <a:rPr lang="en-ZA" sz="1600" b="1" i="0" u="none" strike="noStrike" dirty="0">
                          <a:solidFill>
                            <a:schemeClr val="bg1"/>
                          </a:solidFill>
                          <a:effectLst/>
                          <a:latin typeface="Calibri" panose="020F0502020204030204" pitchFamily="34" charset="0"/>
                          <a:cs typeface="Calibri" panose="020F0502020204030204" pitchFamily="34" charset="0"/>
                        </a:rPr>
                        <a:t>23.05</a:t>
                      </a:r>
                    </a:p>
                  </a:txBody>
                  <a:tcPr marL="0" marR="0" marT="0" marB="0" anchor="ctr"/>
                </a:tc>
                <a:extLst>
                  <a:ext uri="{0D108BD9-81ED-4DB2-BD59-A6C34878D82A}">
                    <a16:rowId xmlns:a16="http://schemas.microsoft.com/office/drawing/2014/main" val="3067767390"/>
                  </a:ext>
                </a:extLst>
              </a:tr>
              <a:tr h="402698">
                <a:tc>
                  <a:txBody>
                    <a:bodyPr/>
                    <a:lstStyle/>
                    <a:p>
                      <a:pPr>
                        <a:spcAft>
                          <a:spcPts val="0"/>
                        </a:spcAft>
                      </a:pPr>
                      <a:r>
                        <a:rPr lang="en-GB" sz="1600" b="1" dirty="0">
                          <a:solidFill>
                            <a:schemeClr val="tx1"/>
                          </a:solidFill>
                          <a:effectLst/>
                          <a:latin typeface="Calibri" panose="020F0502020204030204" pitchFamily="34" charset="0"/>
                          <a:cs typeface="Calibri" panose="020F0502020204030204" pitchFamily="34" charset="0"/>
                        </a:rPr>
                        <a:t>(04.05) Butter and Oils </a:t>
                      </a:r>
                      <a:endParaRPr lang="en-ZA"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solidFill>
                      <a:srgbClr val="C00000"/>
                    </a:solidFill>
                  </a:tcPr>
                </a:tc>
                <a:tc>
                  <a:txBody>
                    <a:bodyPr/>
                    <a:lstStyle/>
                    <a:p>
                      <a:pPr algn="ctr">
                        <a:buNone/>
                      </a:pPr>
                      <a:r>
                        <a:rPr lang="en-US" sz="1600" b="1">
                          <a:solidFill>
                            <a:schemeClr val="bg1"/>
                          </a:solidFill>
                          <a:effectLst/>
                          <a:latin typeface="Calibri" panose="020F0502020204030204" pitchFamily="34" charset="0"/>
                          <a:ea typeface="Calibri" panose="020F0502020204030204" pitchFamily="34" charset="0"/>
                          <a:cs typeface="Calibri" panose="020F0502020204030204" pitchFamily="34" charset="0"/>
                        </a:rPr>
                        <a:t>115.25</a:t>
                      </a:r>
                      <a:endParaRPr lang="en-ZA" sz="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buNone/>
                      </a:pPr>
                      <a:r>
                        <a:rPr lang="en-ZA" sz="1600" b="1" i="0" u="none" strike="noStrike" dirty="0">
                          <a:solidFill>
                            <a:schemeClr val="bg1"/>
                          </a:solidFill>
                          <a:effectLst/>
                          <a:latin typeface="Calibri" panose="020F0502020204030204" pitchFamily="34" charset="0"/>
                          <a:cs typeface="Calibri" panose="020F0502020204030204" pitchFamily="34" charset="0"/>
                        </a:rPr>
                        <a:t>168.73</a:t>
                      </a:r>
                    </a:p>
                  </a:txBody>
                  <a:tcPr marL="0" marR="0" marT="0" marB="0" anchor="ctr"/>
                </a:tc>
                <a:tc>
                  <a:txBody>
                    <a:bodyPr/>
                    <a:lstStyle/>
                    <a:p>
                      <a:pPr algn="ctr">
                        <a:buNone/>
                      </a:pP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96.97</a:t>
                      </a:r>
                      <a:endParaRPr lang="en-ZA"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buNone/>
                      </a:pPr>
                      <a:r>
                        <a:rPr lang="en-ZA" sz="1600" b="1" i="0" u="none" strike="noStrike" dirty="0">
                          <a:solidFill>
                            <a:schemeClr val="bg1"/>
                          </a:solidFill>
                          <a:effectLst/>
                          <a:latin typeface="Calibri" panose="020F0502020204030204" pitchFamily="34" charset="0"/>
                          <a:cs typeface="Calibri" panose="020F0502020204030204" pitchFamily="34" charset="0"/>
                        </a:rPr>
                        <a:t>104.82</a:t>
                      </a:r>
                    </a:p>
                  </a:txBody>
                  <a:tcPr marL="0" marR="0" marT="0" marB="0" anchor="ctr"/>
                </a:tc>
                <a:extLst>
                  <a:ext uri="{0D108BD9-81ED-4DB2-BD59-A6C34878D82A}">
                    <a16:rowId xmlns:a16="http://schemas.microsoft.com/office/drawing/2014/main" val="2347766515"/>
                  </a:ext>
                </a:extLst>
              </a:tr>
              <a:tr h="402698">
                <a:tc>
                  <a:txBody>
                    <a:bodyPr/>
                    <a:lstStyle/>
                    <a:p>
                      <a:pPr>
                        <a:spcAft>
                          <a:spcPts val="0"/>
                        </a:spcAft>
                      </a:pPr>
                      <a:r>
                        <a:rPr lang="en-GB" sz="1600" b="1" dirty="0">
                          <a:solidFill>
                            <a:schemeClr val="tx1"/>
                          </a:solidFill>
                          <a:effectLst/>
                          <a:latin typeface="Calibri" panose="020F0502020204030204" pitchFamily="34" charset="0"/>
                          <a:cs typeface="Calibri" panose="020F0502020204030204" pitchFamily="34" charset="0"/>
                        </a:rPr>
                        <a:t>(04.06) Cheese</a:t>
                      </a:r>
                      <a:endParaRPr lang="en-ZA"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8576" marR="38576" marT="0" marB="0" anchor="ctr">
                    <a:solidFill>
                      <a:srgbClr val="C00000"/>
                    </a:solidFill>
                  </a:tcPr>
                </a:tc>
                <a:tc>
                  <a:txBody>
                    <a:bodyPr/>
                    <a:lstStyle/>
                    <a:p>
                      <a:pPr algn="ctr">
                        <a:buNone/>
                      </a:pP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129.17</a:t>
                      </a:r>
                      <a:endParaRPr lang="en-ZA"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buNone/>
                      </a:pPr>
                      <a:r>
                        <a:rPr lang="en-ZA" sz="1600" b="1" i="0" u="none" strike="noStrike" dirty="0">
                          <a:solidFill>
                            <a:schemeClr val="bg1"/>
                          </a:solidFill>
                          <a:effectLst/>
                          <a:latin typeface="Calibri" panose="020F0502020204030204" pitchFamily="34" charset="0"/>
                          <a:cs typeface="Calibri" panose="020F0502020204030204" pitchFamily="34" charset="0"/>
                        </a:rPr>
                        <a:t>137.65</a:t>
                      </a:r>
                    </a:p>
                  </a:txBody>
                  <a:tcPr marL="0" marR="0" marT="0" marB="0" anchor="ctr"/>
                </a:tc>
                <a:tc>
                  <a:txBody>
                    <a:bodyPr/>
                    <a:lstStyle/>
                    <a:p>
                      <a:pPr algn="ctr">
                        <a:buNone/>
                      </a:pP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78.31</a:t>
                      </a:r>
                      <a:endParaRPr lang="en-ZA"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buNone/>
                      </a:pPr>
                      <a:r>
                        <a:rPr lang="en-ZA" sz="1600" b="1" i="0" u="none" strike="noStrike" dirty="0">
                          <a:solidFill>
                            <a:schemeClr val="bg1"/>
                          </a:solidFill>
                          <a:effectLst/>
                          <a:latin typeface="Calibri" panose="020F0502020204030204" pitchFamily="34" charset="0"/>
                          <a:cs typeface="Calibri" panose="020F0502020204030204" pitchFamily="34" charset="0"/>
                        </a:rPr>
                        <a:t>81.64</a:t>
                      </a:r>
                    </a:p>
                  </a:txBody>
                  <a:tcPr marL="0" marR="0" marT="0" marB="0" anchor="ctr"/>
                </a:tc>
                <a:extLst>
                  <a:ext uri="{0D108BD9-81ED-4DB2-BD59-A6C34878D82A}">
                    <a16:rowId xmlns:a16="http://schemas.microsoft.com/office/drawing/2014/main" val="3461473783"/>
                  </a:ext>
                </a:extLst>
              </a:tr>
            </a:tbl>
          </a:graphicData>
        </a:graphic>
      </p:graphicFrame>
      <p:sp>
        <p:nvSpPr>
          <p:cNvPr id="4" name="Slide Number Placeholder 3">
            <a:extLst>
              <a:ext uri="{FF2B5EF4-FFF2-40B4-BE49-F238E27FC236}">
                <a16:creationId xmlns:a16="http://schemas.microsoft.com/office/drawing/2014/main" id="{1532AD39-306C-BC7C-B27F-E6D569BACDC2}"/>
              </a:ext>
            </a:extLst>
          </p:cNvPr>
          <p:cNvSpPr>
            <a:spLocks noGrp="1"/>
          </p:cNvSpPr>
          <p:nvPr>
            <p:ph type="sldNum" sz="quarter" idx="12"/>
          </p:nvPr>
        </p:nvSpPr>
        <p:spPr>
          <a:xfrm>
            <a:off x="8026352" y="5659414"/>
            <a:ext cx="856907" cy="669925"/>
          </a:xfrm>
        </p:spPr>
        <p:txBody>
          <a:bodyPr/>
          <a:lstStyle/>
          <a:p>
            <a:fld id="{73B850FF-6169-4056-8077-06FFA93A5366}" type="slidenum">
              <a:rPr lang="en-US" smtClean="0">
                <a:solidFill>
                  <a:schemeClr val="tx1"/>
                </a:solidFill>
              </a:rPr>
              <a:t>49</a:t>
            </a:fld>
            <a:endParaRPr lang="en-US">
              <a:solidFill>
                <a:schemeClr val="tx1"/>
              </a:solidFill>
            </a:endParaRPr>
          </a:p>
        </p:txBody>
      </p:sp>
    </p:spTree>
    <p:extLst>
      <p:ext uri="{BB962C8B-B14F-4D97-AF65-F5344CB8AC3E}">
        <p14:creationId xmlns:p14="http://schemas.microsoft.com/office/powerpoint/2010/main" val="2352261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42FCDC-9869-8AF9-F6AB-E6C4994E1547}"/>
              </a:ext>
            </a:extLst>
          </p:cNvPr>
          <p:cNvSpPr>
            <a:spLocks noGrp="1"/>
          </p:cNvSpPr>
          <p:nvPr>
            <p:ph type="sldNum" sz="quarter" idx="12"/>
          </p:nvPr>
        </p:nvSpPr>
        <p:spPr>
          <a:xfrm>
            <a:off x="8202879" y="6188075"/>
            <a:ext cx="856907" cy="669925"/>
          </a:xfrm>
        </p:spPr>
        <p:txBody>
          <a:bodyPr/>
          <a:lstStyle/>
          <a:p>
            <a:fld id="{33290A25-E19E-4E23-AE0D-FD856260839F}" type="slidenum">
              <a:rPr lang="en-US" smtClean="0">
                <a:solidFill>
                  <a:schemeClr val="tx1"/>
                </a:solidFill>
              </a:rPr>
              <a:t>5</a:t>
            </a:fld>
            <a:endParaRPr lang="en-US" dirty="0">
              <a:solidFill>
                <a:schemeClr val="tx1"/>
              </a:solidFill>
            </a:endParaRPr>
          </a:p>
        </p:txBody>
      </p:sp>
      <p:sp>
        <p:nvSpPr>
          <p:cNvPr id="4" name="Rectangle 1">
            <a:extLst>
              <a:ext uri="{FF2B5EF4-FFF2-40B4-BE49-F238E27FC236}">
                <a16:creationId xmlns:a16="http://schemas.microsoft.com/office/drawing/2014/main" id="{EA4CC222-01DE-363F-D777-46E5757A1DC6}"/>
              </a:ext>
            </a:extLst>
          </p:cNvPr>
          <p:cNvSpPr>
            <a:spLocks noChangeArrowheads="1"/>
          </p:cNvSpPr>
          <p:nvPr/>
        </p:nvSpPr>
        <p:spPr bwMode="auto">
          <a:xfrm>
            <a:off x="507353" y="999080"/>
            <a:ext cx="8892074" cy="33855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noFill/>
                </a:ln>
                <a:solidFill>
                  <a:schemeClr val="tx1"/>
                </a:solidFill>
                <a:effectLst>
                  <a:innerShdw blurRad="69850" dist="43180" dir="5400000">
                    <a:srgbClr val="000000">
                      <a:alpha val="65000"/>
                    </a:srgbClr>
                  </a:innerShdw>
                </a:effectLst>
                <a:latin typeface="Calibri" pitchFamily="34" charset="0"/>
                <a:cs typeface="Calibri" pitchFamily="34" charset="0"/>
              </a:rPr>
              <a:t>ECONOMIC GROWTH RATES AND EXPECTED GROWTH RATES IN SELECTED COUNTRIES</a:t>
            </a:r>
          </a:p>
        </p:txBody>
      </p:sp>
      <p:graphicFrame>
        <p:nvGraphicFramePr>
          <p:cNvPr id="5" name="Table 4">
            <a:extLst>
              <a:ext uri="{FF2B5EF4-FFF2-40B4-BE49-F238E27FC236}">
                <a16:creationId xmlns:a16="http://schemas.microsoft.com/office/drawing/2014/main" id="{EA6BD670-8694-7844-3434-2229F38C4C99}"/>
              </a:ext>
            </a:extLst>
          </p:cNvPr>
          <p:cNvGraphicFramePr>
            <a:graphicFrameLocks noGrp="1"/>
          </p:cNvGraphicFramePr>
          <p:nvPr>
            <p:extLst>
              <p:ext uri="{D42A27DB-BD31-4B8C-83A1-F6EECF244321}">
                <p14:modId xmlns:p14="http://schemas.microsoft.com/office/powerpoint/2010/main" val="3399872467"/>
              </p:ext>
            </p:extLst>
          </p:nvPr>
        </p:nvGraphicFramePr>
        <p:xfrm>
          <a:off x="628651" y="1833824"/>
          <a:ext cx="7886698" cy="3190352"/>
        </p:xfrm>
        <a:graphic>
          <a:graphicData uri="http://schemas.openxmlformats.org/drawingml/2006/table">
            <a:tbl>
              <a:tblPr firstRow="1" firstCol="1" bandRow="1">
                <a:tableStyleId>{5C22544A-7EE6-4342-B048-85BDC9FD1C3A}</a:tableStyleId>
              </a:tblPr>
              <a:tblGrid>
                <a:gridCol w="2628711">
                  <a:extLst>
                    <a:ext uri="{9D8B030D-6E8A-4147-A177-3AD203B41FA5}">
                      <a16:colId xmlns:a16="http://schemas.microsoft.com/office/drawing/2014/main" val="2364166597"/>
                    </a:ext>
                  </a:extLst>
                </a:gridCol>
                <a:gridCol w="1314073">
                  <a:extLst>
                    <a:ext uri="{9D8B030D-6E8A-4147-A177-3AD203B41FA5}">
                      <a16:colId xmlns:a16="http://schemas.microsoft.com/office/drawing/2014/main" val="3255440804"/>
                    </a:ext>
                  </a:extLst>
                </a:gridCol>
                <a:gridCol w="1314638">
                  <a:extLst>
                    <a:ext uri="{9D8B030D-6E8A-4147-A177-3AD203B41FA5}">
                      <a16:colId xmlns:a16="http://schemas.microsoft.com/office/drawing/2014/main" val="3462598260"/>
                    </a:ext>
                  </a:extLst>
                </a:gridCol>
                <a:gridCol w="1314638">
                  <a:extLst>
                    <a:ext uri="{9D8B030D-6E8A-4147-A177-3AD203B41FA5}">
                      <a16:colId xmlns:a16="http://schemas.microsoft.com/office/drawing/2014/main" val="1934896901"/>
                    </a:ext>
                  </a:extLst>
                </a:gridCol>
                <a:gridCol w="1314638">
                  <a:extLst>
                    <a:ext uri="{9D8B030D-6E8A-4147-A177-3AD203B41FA5}">
                      <a16:colId xmlns:a16="http://schemas.microsoft.com/office/drawing/2014/main" val="579510186"/>
                    </a:ext>
                  </a:extLst>
                </a:gridCol>
              </a:tblGrid>
              <a:tr h="199397">
                <a:tc>
                  <a:txBody>
                    <a:bodyPr/>
                    <a:lstStyle/>
                    <a:p>
                      <a:pPr marL="216000">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 </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2023</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2024</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2025</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2026</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extLst>
                  <a:ext uri="{0D108BD9-81ED-4DB2-BD59-A6C34878D82A}">
                    <a16:rowId xmlns:a16="http://schemas.microsoft.com/office/drawing/2014/main" val="736203961"/>
                  </a:ext>
                </a:extLst>
              </a:tr>
              <a:tr h="199397">
                <a:tc>
                  <a:txBody>
                    <a:bodyPr/>
                    <a:lstStyle/>
                    <a:p>
                      <a:pPr marL="216000">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Region / country</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gridSpan="2">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Actual</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hMerge="1">
                  <a:txBody>
                    <a:bodyPr/>
                    <a:lstStyle/>
                    <a:p>
                      <a:endParaRPr lang="en-ZA"/>
                    </a:p>
                  </a:txBody>
                  <a:tcPr/>
                </a:tc>
                <a:tc gridSpan="2">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Forecast</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hMerge="1">
                  <a:txBody>
                    <a:bodyPr/>
                    <a:lstStyle/>
                    <a:p>
                      <a:endParaRPr lang="en-ZA"/>
                    </a:p>
                  </a:txBody>
                  <a:tcPr/>
                </a:tc>
                <a:extLst>
                  <a:ext uri="{0D108BD9-81ED-4DB2-BD59-A6C34878D82A}">
                    <a16:rowId xmlns:a16="http://schemas.microsoft.com/office/drawing/2014/main" val="3989676923"/>
                  </a:ext>
                </a:extLst>
              </a:tr>
              <a:tr h="199397">
                <a:tc>
                  <a:txBody>
                    <a:bodyPr/>
                    <a:lstStyle/>
                    <a:p>
                      <a:pPr marL="216000">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World</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3.5</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3.3</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3.2</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3.1</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extLst>
                  <a:ext uri="{0D108BD9-81ED-4DB2-BD59-A6C34878D82A}">
                    <a16:rowId xmlns:a16="http://schemas.microsoft.com/office/drawing/2014/main" val="2155175450"/>
                  </a:ext>
                </a:extLst>
              </a:tr>
              <a:tr h="199397">
                <a:tc>
                  <a:txBody>
                    <a:bodyPr/>
                    <a:lstStyle/>
                    <a:p>
                      <a:pPr marL="216000">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Advanced economies</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1.7</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dirty="0">
                          <a:effectLst/>
                          <a:latin typeface="Calibri" panose="020F0502020204030204" pitchFamily="34" charset="0"/>
                          <a:cs typeface="Calibri" panose="020F0502020204030204" pitchFamily="34" charset="0"/>
                        </a:rPr>
                        <a:t>1.8</a:t>
                      </a:r>
                      <a:endParaRPr lang="en-ZA" sz="1050" b="1" kern="100" dirty="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1.6</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1.6</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extLst>
                  <a:ext uri="{0D108BD9-81ED-4DB2-BD59-A6C34878D82A}">
                    <a16:rowId xmlns:a16="http://schemas.microsoft.com/office/drawing/2014/main" val="4008824902"/>
                  </a:ext>
                </a:extLst>
              </a:tr>
              <a:tr h="199397">
                <a:tc>
                  <a:txBody>
                    <a:bodyPr/>
                    <a:lstStyle/>
                    <a:p>
                      <a:pPr marL="216000">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United States</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2.9</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2.8</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2.0</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2.1</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extLst>
                  <a:ext uri="{0D108BD9-81ED-4DB2-BD59-A6C34878D82A}">
                    <a16:rowId xmlns:a16="http://schemas.microsoft.com/office/drawing/2014/main" val="3487797342"/>
                  </a:ext>
                </a:extLst>
              </a:tr>
              <a:tr h="199397">
                <a:tc>
                  <a:txBody>
                    <a:bodyPr/>
                    <a:lstStyle/>
                    <a:p>
                      <a:pPr marL="216000">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Euro area</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0.4</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0.9</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1.2</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1.1</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extLst>
                  <a:ext uri="{0D108BD9-81ED-4DB2-BD59-A6C34878D82A}">
                    <a16:rowId xmlns:a16="http://schemas.microsoft.com/office/drawing/2014/main" val="1122842771"/>
                  </a:ext>
                </a:extLst>
              </a:tr>
              <a:tr h="199397">
                <a:tc>
                  <a:txBody>
                    <a:bodyPr/>
                    <a:lstStyle/>
                    <a:p>
                      <a:pPr marL="216000">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United Kingdom</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0.4</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1.1</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1.3</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1.3</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extLst>
                  <a:ext uri="{0D108BD9-81ED-4DB2-BD59-A6C34878D82A}">
                    <a16:rowId xmlns:a16="http://schemas.microsoft.com/office/drawing/2014/main" val="1578263722"/>
                  </a:ext>
                </a:extLst>
              </a:tr>
              <a:tr h="199397">
                <a:tc>
                  <a:txBody>
                    <a:bodyPr/>
                    <a:lstStyle/>
                    <a:p>
                      <a:pPr marL="216000">
                        <a:lnSpc>
                          <a:spcPct val="107000"/>
                        </a:lnSpc>
                        <a:spcBef>
                          <a:spcPts val="600"/>
                        </a:spcBef>
                        <a:spcAft>
                          <a:spcPts val="800"/>
                        </a:spcAft>
                        <a:buNone/>
                      </a:pPr>
                      <a:r>
                        <a:rPr lang="en-US" sz="1200" b="1" kern="1200" dirty="0">
                          <a:effectLst/>
                          <a:latin typeface="Calibri" panose="020F0502020204030204" pitchFamily="34" charset="0"/>
                          <a:cs typeface="Calibri" panose="020F0502020204030204" pitchFamily="34" charset="0"/>
                        </a:rPr>
                        <a:t>Japan</a:t>
                      </a:r>
                      <a:endParaRPr lang="en-ZA" sz="1050" b="1" kern="100" dirty="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1.2</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0.1</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1.1</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0.6</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extLst>
                  <a:ext uri="{0D108BD9-81ED-4DB2-BD59-A6C34878D82A}">
                    <a16:rowId xmlns:a16="http://schemas.microsoft.com/office/drawing/2014/main" val="602791914"/>
                  </a:ext>
                </a:extLst>
              </a:tr>
              <a:tr h="199397">
                <a:tc>
                  <a:txBody>
                    <a:bodyPr/>
                    <a:lstStyle/>
                    <a:p>
                      <a:pPr marL="216000">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Emerging and developing countries</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4.7</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4.3</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4.2</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4.0</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extLst>
                  <a:ext uri="{0D108BD9-81ED-4DB2-BD59-A6C34878D82A}">
                    <a16:rowId xmlns:a16="http://schemas.microsoft.com/office/drawing/2014/main" val="796249226"/>
                  </a:ext>
                </a:extLst>
              </a:tr>
              <a:tr h="199397">
                <a:tc>
                  <a:txBody>
                    <a:bodyPr/>
                    <a:lstStyle/>
                    <a:p>
                      <a:pPr marL="216000">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Brazil</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3.2</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3.4</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2.4</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1.9</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extLst>
                  <a:ext uri="{0D108BD9-81ED-4DB2-BD59-A6C34878D82A}">
                    <a16:rowId xmlns:a16="http://schemas.microsoft.com/office/drawing/2014/main" val="1832991520"/>
                  </a:ext>
                </a:extLst>
              </a:tr>
              <a:tr h="199397">
                <a:tc>
                  <a:txBody>
                    <a:bodyPr/>
                    <a:lstStyle/>
                    <a:p>
                      <a:pPr marL="216000">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Russia</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4.1</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4.3</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0.6</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1.0</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extLst>
                  <a:ext uri="{0D108BD9-81ED-4DB2-BD59-A6C34878D82A}">
                    <a16:rowId xmlns:a16="http://schemas.microsoft.com/office/drawing/2014/main" val="1921026438"/>
                  </a:ext>
                </a:extLst>
              </a:tr>
              <a:tr h="199397">
                <a:tc>
                  <a:txBody>
                    <a:bodyPr/>
                    <a:lstStyle/>
                    <a:p>
                      <a:pPr marL="216000">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India</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9.2</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6.5</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6.6</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6.2</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extLst>
                  <a:ext uri="{0D108BD9-81ED-4DB2-BD59-A6C34878D82A}">
                    <a16:rowId xmlns:a16="http://schemas.microsoft.com/office/drawing/2014/main" val="3226668001"/>
                  </a:ext>
                </a:extLst>
              </a:tr>
              <a:tr h="199397">
                <a:tc>
                  <a:txBody>
                    <a:bodyPr/>
                    <a:lstStyle/>
                    <a:p>
                      <a:pPr marL="216000">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China</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5.4</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5.0</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4.8</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4.2</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extLst>
                  <a:ext uri="{0D108BD9-81ED-4DB2-BD59-A6C34878D82A}">
                    <a16:rowId xmlns:a16="http://schemas.microsoft.com/office/drawing/2014/main" val="1812432357"/>
                  </a:ext>
                </a:extLst>
              </a:tr>
              <a:tr h="199397">
                <a:tc>
                  <a:txBody>
                    <a:bodyPr/>
                    <a:lstStyle/>
                    <a:p>
                      <a:pPr marL="216000">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Sub-Saharan Africa</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3.7</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4.1</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4.1</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4.4</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extLst>
                  <a:ext uri="{0D108BD9-81ED-4DB2-BD59-A6C34878D82A}">
                    <a16:rowId xmlns:a16="http://schemas.microsoft.com/office/drawing/2014/main" val="2326440392"/>
                  </a:ext>
                </a:extLst>
              </a:tr>
              <a:tr h="199397">
                <a:tc>
                  <a:txBody>
                    <a:bodyPr/>
                    <a:lstStyle/>
                    <a:p>
                      <a:pPr marL="216000">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Nigeria</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3.3</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4.1</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3.9</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4.2</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extLst>
                  <a:ext uri="{0D108BD9-81ED-4DB2-BD59-A6C34878D82A}">
                    <a16:rowId xmlns:a16="http://schemas.microsoft.com/office/drawing/2014/main" val="251982152"/>
                  </a:ext>
                </a:extLst>
              </a:tr>
              <a:tr h="199397">
                <a:tc>
                  <a:txBody>
                    <a:bodyPr/>
                    <a:lstStyle/>
                    <a:p>
                      <a:pPr marL="216000">
                        <a:lnSpc>
                          <a:spcPct val="107000"/>
                        </a:lnSpc>
                        <a:spcBef>
                          <a:spcPts val="600"/>
                        </a:spcBef>
                        <a:spcAft>
                          <a:spcPts val="800"/>
                        </a:spcAft>
                        <a:buNone/>
                      </a:pPr>
                      <a:r>
                        <a:rPr lang="en-US" sz="1200" b="1" kern="1200" dirty="0">
                          <a:effectLst/>
                          <a:latin typeface="Calibri" panose="020F0502020204030204" pitchFamily="34" charset="0"/>
                          <a:cs typeface="Calibri" panose="020F0502020204030204" pitchFamily="34" charset="0"/>
                        </a:rPr>
                        <a:t>South Africa</a:t>
                      </a:r>
                      <a:endParaRPr lang="en-ZA" sz="1050" b="1" kern="100" dirty="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0.8</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0.5</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a:effectLst/>
                          <a:latin typeface="Calibri" panose="020F0502020204030204" pitchFamily="34" charset="0"/>
                          <a:cs typeface="Calibri" panose="020F0502020204030204" pitchFamily="34" charset="0"/>
                        </a:rPr>
                        <a:t>1.1</a:t>
                      </a:r>
                      <a:endParaRPr lang="en-ZA" sz="1050" b="1" kern="10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tc>
                  <a:txBody>
                    <a:bodyPr/>
                    <a:lstStyle/>
                    <a:p>
                      <a:pPr marL="216000" algn="ctr">
                        <a:lnSpc>
                          <a:spcPct val="107000"/>
                        </a:lnSpc>
                        <a:spcBef>
                          <a:spcPts val="600"/>
                        </a:spcBef>
                        <a:spcAft>
                          <a:spcPts val="800"/>
                        </a:spcAft>
                        <a:buNone/>
                      </a:pPr>
                      <a:r>
                        <a:rPr lang="en-US" sz="1200" b="1" kern="1200" dirty="0">
                          <a:effectLst/>
                          <a:latin typeface="Calibri" panose="020F0502020204030204" pitchFamily="34" charset="0"/>
                          <a:cs typeface="Calibri" panose="020F0502020204030204" pitchFamily="34" charset="0"/>
                        </a:rPr>
                        <a:t>1.2</a:t>
                      </a:r>
                      <a:endParaRPr lang="en-ZA" sz="1050" b="1" kern="100" dirty="0">
                        <a:effectLst/>
                        <a:latin typeface="Calibri" panose="020F0502020204030204" pitchFamily="34" charset="0"/>
                        <a:ea typeface="Calibri" panose="020F0502020204030204" pitchFamily="34" charset="0"/>
                        <a:cs typeface="Calibri" panose="020F0502020204030204" pitchFamily="34" charset="0"/>
                      </a:endParaRPr>
                    </a:p>
                  </a:txBody>
                  <a:tcPr marL="61067" marR="61067" marT="0" marB="0"/>
                </a:tc>
                <a:extLst>
                  <a:ext uri="{0D108BD9-81ED-4DB2-BD59-A6C34878D82A}">
                    <a16:rowId xmlns:a16="http://schemas.microsoft.com/office/drawing/2014/main" val="1282104782"/>
                  </a:ext>
                </a:extLst>
              </a:tr>
            </a:tbl>
          </a:graphicData>
        </a:graphic>
      </p:graphicFrame>
      <p:sp>
        <p:nvSpPr>
          <p:cNvPr id="6" name="Rectangle 3">
            <a:extLst>
              <a:ext uri="{FF2B5EF4-FFF2-40B4-BE49-F238E27FC236}">
                <a16:creationId xmlns:a16="http://schemas.microsoft.com/office/drawing/2014/main" id="{1F65497E-8448-9DAE-C812-F49BE08A3366}"/>
              </a:ext>
            </a:extLst>
          </p:cNvPr>
          <p:cNvSpPr>
            <a:spLocks noChangeArrowheads="1"/>
          </p:cNvSpPr>
          <p:nvPr/>
        </p:nvSpPr>
        <p:spPr bwMode="auto">
          <a:xfrm>
            <a:off x="444990" y="6407621"/>
            <a:ext cx="8614796" cy="230832"/>
          </a:xfrm>
          <a:prstGeom prst="rect">
            <a:avLst/>
          </a:prstGeom>
          <a:noFill/>
          <a:ln>
            <a:noFill/>
          </a:ln>
        </p:spPr>
        <p:txBody>
          <a:bodyPr wrap="square" anchor="ctr">
            <a:spAutoFit/>
          </a:bodyPr>
          <a:lstStyle/>
          <a:p>
            <a:r>
              <a:rPr lang="en-GB" sz="900" b="1" i="1" dirty="0">
                <a:latin typeface="Calibri" pitchFamily="34" charset="0"/>
              </a:rPr>
              <a:t>Table prepared by the Office of SAMPRO based on information published in the “IMF World Economic Outlook, October 2025”. </a:t>
            </a:r>
          </a:p>
        </p:txBody>
      </p:sp>
    </p:spTree>
    <p:extLst>
      <p:ext uri="{BB962C8B-B14F-4D97-AF65-F5344CB8AC3E}">
        <p14:creationId xmlns:p14="http://schemas.microsoft.com/office/powerpoint/2010/main" val="3226530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388279" y="6530607"/>
            <a:ext cx="8614796" cy="215444"/>
          </a:xfrm>
          <a:prstGeom prst="rect">
            <a:avLst/>
          </a:prstGeom>
          <a:noFill/>
          <a:ln>
            <a:noFill/>
          </a:ln>
        </p:spPr>
        <p:txBody>
          <a:bodyPr wrap="square" anchor="ctr">
            <a:spAutoFit/>
          </a:bodyPr>
          <a:lstStyle/>
          <a:p>
            <a:r>
              <a:rPr lang="en-GB" sz="800" b="1" i="1" dirty="0">
                <a:latin typeface="Calibri" pitchFamily="34" charset="0"/>
                <a:cs typeface="Calibri" pitchFamily="34" charset="0"/>
              </a:rPr>
              <a:t>Table prepared by the Office of SAMPRO based on information published by SARS and estimated figures calculated by the Office of SAMPRO.</a:t>
            </a: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61276" y="458198"/>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Table 24</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251926" y="719520"/>
            <a:ext cx="8892074" cy="98488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US" sz="1600" b="1" dirty="0">
                <a:ln w="1905"/>
                <a:solidFill>
                  <a:schemeClr val="tx1"/>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TOTAL IMPORT AND EXPORT OF DAIRY PRODUCTS BY SOUTH AFRICA AND THE EXPOSURE OF THE SOUTH AFRICAN DAIRY INDUSTRY TO INTERNATIONAL COMPETITION</a:t>
            </a:r>
            <a:endParaRPr lang="en-ZA" sz="1600" b="1" dirty="0">
              <a:ln w="1905"/>
              <a:solidFill>
                <a:schemeClr val="tx1"/>
              </a:solidFill>
              <a:effectLst>
                <a:innerShdw blurRad="69850" dist="43180" dir="5400000">
                  <a:srgbClr val="000000">
                    <a:alpha val="65000"/>
                  </a:srgbClr>
                </a:innerShdw>
              </a:effectLst>
              <a:latin typeface="Calibri" pitchFamily="34" charset="0"/>
              <a:ea typeface="Calibri" pitchFamily="34" charset="0"/>
              <a:cs typeface="Times New Roman" pitchFamily="18" charset="0"/>
            </a:endParaRPr>
          </a:p>
          <a:p>
            <a:pPr algn="ctr"/>
            <a:r>
              <a:rPr lang="en-GB" sz="1600" b="1" dirty="0">
                <a:ln w="1905"/>
                <a:solidFill>
                  <a:schemeClr val="tx1"/>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(INDEX OF THE SUM OF THE MASS OF IMPORTS AND EXPORTS)    </a:t>
            </a:r>
          </a:p>
          <a:p>
            <a:pPr algn="ctr"/>
            <a:r>
              <a:rPr lang="en-GB" sz="1050" b="1" dirty="0">
                <a:ln w="1905"/>
                <a:solidFill>
                  <a:schemeClr val="tx1"/>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INDEX: 2002 = 100</a:t>
            </a:r>
            <a:endParaRPr lang="en-ZA" sz="1050" b="1" dirty="0">
              <a:ln w="1905"/>
              <a:solidFill>
                <a:schemeClr val="tx1"/>
              </a:solidFill>
              <a:effectLst>
                <a:innerShdw blurRad="69850" dist="43180" dir="5400000">
                  <a:srgbClr val="000000">
                    <a:alpha val="65000"/>
                  </a:srgbClr>
                </a:innerShdw>
              </a:effectLst>
              <a:latin typeface="Calibri" pitchFamily="34" charset="0"/>
              <a:ea typeface="Calibri" pitchFamily="34" charset="0"/>
              <a:cs typeface="Times New Roman" pitchFamily="18" charset="0"/>
            </a:endParaRPr>
          </a:p>
        </p:txBody>
      </p:sp>
      <p:sp>
        <p:nvSpPr>
          <p:cNvPr id="3" name="Slide Number Placeholder 2">
            <a:extLst>
              <a:ext uri="{FF2B5EF4-FFF2-40B4-BE49-F238E27FC236}">
                <a16:creationId xmlns:a16="http://schemas.microsoft.com/office/drawing/2014/main" id="{25C742C4-E1BA-ECB9-CDDC-4CBE27A990E3}"/>
              </a:ext>
            </a:extLst>
          </p:cNvPr>
          <p:cNvSpPr>
            <a:spLocks noGrp="1"/>
          </p:cNvSpPr>
          <p:nvPr>
            <p:ph type="sldNum" sz="quarter" idx="12"/>
          </p:nvPr>
        </p:nvSpPr>
        <p:spPr>
          <a:xfrm>
            <a:off x="8146168" y="6090158"/>
            <a:ext cx="856907" cy="669925"/>
          </a:xfrm>
        </p:spPr>
        <p:txBody>
          <a:bodyPr/>
          <a:lstStyle/>
          <a:p>
            <a:fld id="{73B850FF-6169-4056-8077-06FFA93A5366}" type="slidenum">
              <a:rPr lang="en-US" smtClean="0">
                <a:solidFill>
                  <a:schemeClr val="tx1"/>
                </a:solidFill>
              </a:rPr>
              <a:t>50</a:t>
            </a:fld>
            <a:endParaRPr lang="en-US" dirty="0">
              <a:solidFill>
                <a:schemeClr val="tx1"/>
              </a:solidFill>
            </a:endParaRPr>
          </a:p>
        </p:txBody>
      </p:sp>
      <p:graphicFrame>
        <p:nvGraphicFramePr>
          <p:cNvPr id="5" name="Table 4">
            <a:extLst>
              <a:ext uri="{FF2B5EF4-FFF2-40B4-BE49-F238E27FC236}">
                <a16:creationId xmlns:a16="http://schemas.microsoft.com/office/drawing/2014/main" id="{F67793E2-D32A-F52F-CE0D-05FA7307D20F}"/>
              </a:ext>
            </a:extLst>
          </p:cNvPr>
          <p:cNvGraphicFramePr>
            <a:graphicFrameLocks noGrp="1"/>
          </p:cNvGraphicFramePr>
          <p:nvPr>
            <p:extLst>
              <p:ext uri="{D42A27DB-BD31-4B8C-83A1-F6EECF244321}">
                <p14:modId xmlns:p14="http://schemas.microsoft.com/office/powerpoint/2010/main" val="838940772"/>
              </p:ext>
            </p:extLst>
          </p:nvPr>
        </p:nvGraphicFramePr>
        <p:xfrm>
          <a:off x="695978" y="1768549"/>
          <a:ext cx="7878643" cy="4561176"/>
        </p:xfrm>
        <a:graphic>
          <a:graphicData uri="http://schemas.openxmlformats.org/drawingml/2006/table">
            <a:tbl>
              <a:tblPr firstRow="1" firstCol="1" bandRow="1">
                <a:tableStyleId>{D7AC3CCA-C797-4891-BE02-D94E43425B78}</a:tableStyleId>
              </a:tblPr>
              <a:tblGrid>
                <a:gridCol w="1140962">
                  <a:extLst>
                    <a:ext uri="{9D8B030D-6E8A-4147-A177-3AD203B41FA5}">
                      <a16:colId xmlns:a16="http://schemas.microsoft.com/office/drawing/2014/main" val="338636711"/>
                    </a:ext>
                  </a:extLst>
                </a:gridCol>
                <a:gridCol w="1412691">
                  <a:extLst>
                    <a:ext uri="{9D8B030D-6E8A-4147-A177-3AD203B41FA5}">
                      <a16:colId xmlns:a16="http://schemas.microsoft.com/office/drawing/2014/main" val="4224379342"/>
                    </a:ext>
                  </a:extLst>
                </a:gridCol>
                <a:gridCol w="855721">
                  <a:extLst>
                    <a:ext uri="{9D8B030D-6E8A-4147-A177-3AD203B41FA5}">
                      <a16:colId xmlns:a16="http://schemas.microsoft.com/office/drawing/2014/main" val="725563500"/>
                    </a:ext>
                  </a:extLst>
                </a:gridCol>
                <a:gridCol w="1272322">
                  <a:extLst>
                    <a:ext uri="{9D8B030D-6E8A-4147-A177-3AD203B41FA5}">
                      <a16:colId xmlns:a16="http://schemas.microsoft.com/office/drawing/2014/main" val="3283708085"/>
                    </a:ext>
                  </a:extLst>
                </a:gridCol>
                <a:gridCol w="855721">
                  <a:extLst>
                    <a:ext uri="{9D8B030D-6E8A-4147-A177-3AD203B41FA5}">
                      <a16:colId xmlns:a16="http://schemas.microsoft.com/office/drawing/2014/main" val="1222219083"/>
                    </a:ext>
                  </a:extLst>
                </a:gridCol>
                <a:gridCol w="1406687">
                  <a:extLst>
                    <a:ext uri="{9D8B030D-6E8A-4147-A177-3AD203B41FA5}">
                      <a16:colId xmlns:a16="http://schemas.microsoft.com/office/drawing/2014/main" val="2598117965"/>
                    </a:ext>
                  </a:extLst>
                </a:gridCol>
                <a:gridCol w="934539">
                  <a:extLst>
                    <a:ext uri="{9D8B030D-6E8A-4147-A177-3AD203B41FA5}">
                      <a16:colId xmlns:a16="http://schemas.microsoft.com/office/drawing/2014/main" val="1947284283"/>
                    </a:ext>
                  </a:extLst>
                </a:gridCol>
              </a:tblGrid>
              <a:tr h="194018">
                <a:tc>
                  <a:txBody>
                    <a:bodyPr/>
                    <a:lstStyle/>
                    <a:p>
                      <a:pPr algn="ctr"/>
                      <a:r>
                        <a:rPr lang="en-GB" sz="1400" b="1" dirty="0">
                          <a:solidFill>
                            <a:schemeClr val="tx1"/>
                          </a:solidFill>
                          <a:effectLst/>
                          <a:latin typeface="Calibri" panose="020F0502020204030204" pitchFamily="34" charset="0"/>
                          <a:cs typeface="Calibri" panose="020F0502020204030204" pitchFamily="34" charset="0"/>
                        </a:rPr>
                        <a:t>YEAR</a:t>
                      </a:r>
                      <a:endParaRPr lang="en-ZA"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b">
                    <a:solidFill>
                      <a:srgbClr val="C00000"/>
                    </a:solidFill>
                  </a:tcPr>
                </a:tc>
                <a:tc gridSpan="2">
                  <a:txBody>
                    <a:bodyPr/>
                    <a:lstStyle/>
                    <a:p>
                      <a:pPr algn="ctr"/>
                      <a:r>
                        <a:rPr lang="en-GB" sz="1400" b="1" dirty="0">
                          <a:solidFill>
                            <a:schemeClr val="tx1"/>
                          </a:solidFill>
                          <a:effectLst/>
                          <a:latin typeface="Calibri" panose="020F0502020204030204" pitchFamily="34" charset="0"/>
                          <a:cs typeface="Calibri" panose="020F0502020204030204" pitchFamily="34" charset="0"/>
                        </a:rPr>
                        <a:t>IMPORT</a:t>
                      </a:r>
                      <a:endParaRPr lang="en-ZA"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b">
                    <a:solidFill>
                      <a:srgbClr val="C00000"/>
                    </a:solidFill>
                  </a:tcPr>
                </a:tc>
                <a:tc hMerge="1">
                  <a:txBody>
                    <a:bodyPr/>
                    <a:lstStyle/>
                    <a:p>
                      <a:endParaRPr lang="en-ZA"/>
                    </a:p>
                  </a:txBody>
                  <a:tcPr/>
                </a:tc>
                <a:tc gridSpan="2">
                  <a:txBody>
                    <a:bodyPr/>
                    <a:lstStyle/>
                    <a:p>
                      <a:pPr algn="ctr"/>
                      <a:r>
                        <a:rPr lang="en-GB" sz="1400" b="1">
                          <a:solidFill>
                            <a:schemeClr val="tx1"/>
                          </a:solidFill>
                          <a:effectLst/>
                          <a:latin typeface="Calibri" panose="020F0502020204030204" pitchFamily="34" charset="0"/>
                          <a:cs typeface="Calibri" panose="020F0502020204030204" pitchFamily="34" charset="0"/>
                        </a:rPr>
                        <a:t>EXPORT</a:t>
                      </a:r>
                      <a:endParaRPr lang="en-ZA" sz="105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b">
                    <a:solidFill>
                      <a:srgbClr val="C00000"/>
                    </a:solidFill>
                  </a:tcPr>
                </a:tc>
                <a:tc hMerge="1">
                  <a:txBody>
                    <a:bodyPr/>
                    <a:lstStyle/>
                    <a:p>
                      <a:endParaRPr lang="en-ZA"/>
                    </a:p>
                  </a:txBody>
                  <a:tcPr/>
                </a:tc>
                <a:tc gridSpan="2">
                  <a:txBody>
                    <a:bodyPr/>
                    <a:lstStyle/>
                    <a:p>
                      <a:pPr algn="ctr"/>
                      <a:r>
                        <a:rPr lang="en-GB" sz="1400" b="1" dirty="0">
                          <a:solidFill>
                            <a:schemeClr val="tx1"/>
                          </a:solidFill>
                          <a:effectLst/>
                          <a:latin typeface="Calibri" panose="020F0502020204030204" pitchFamily="34" charset="0"/>
                          <a:cs typeface="Calibri" panose="020F0502020204030204" pitchFamily="34" charset="0"/>
                        </a:rPr>
                        <a:t>IMPORT PLUS EXPORT</a:t>
                      </a:r>
                      <a:endParaRPr lang="en-ZA"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b">
                    <a:solidFill>
                      <a:srgbClr val="C00000"/>
                    </a:solidFill>
                  </a:tcPr>
                </a:tc>
                <a:tc hMerge="1">
                  <a:txBody>
                    <a:bodyPr/>
                    <a:lstStyle/>
                    <a:p>
                      <a:endParaRPr lang="en-ZA"/>
                    </a:p>
                  </a:txBody>
                  <a:tcPr/>
                </a:tc>
                <a:extLst>
                  <a:ext uri="{0D108BD9-81ED-4DB2-BD59-A6C34878D82A}">
                    <a16:rowId xmlns:a16="http://schemas.microsoft.com/office/drawing/2014/main" val="2591668484"/>
                  </a:ext>
                </a:extLst>
              </a:tr>
              <a:tr h="181159">
                <a:tc>
                  <a:txBody>
                    <a:bodyPr/>
                    <a:lstStyle/>
                    <a:p>
                      <a:r>
                        <a:rPr lang="en-GB" sz="1100" b="1">
                          <a:solidFill>
                            <a:schemeClr val="tx1"/>
                          </a:solidFill>
                          <a:effectLst/>
                          <a:latin typeface="Calibri" panose="020F0502020204030204" pitchFamily="34" charset="0"/>
                          <a:cs typeface="Calibri" panose="020F0502020204030204" pitchFamily="34" charset="0"/>
                        </a:rPr>
                        <a:t> </a:t>
                      </a:r>
                      <a:endParaRPr lang="en-ZA" sz="11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b">
                    <a:solidFill>
                      <a:srgbClr val="C00000"/>
                    </a:solidFill>
                  </a:tcPr>
                </a:tc>
                <a:tc>
                  <a:txBody>
                    <a:bodyPr/>
                    <a:lstStyle/>
                    <a:p>
                      <a:pPr algn="ctr"/>
                      <a:r>
                        <a:rPr lang="en-GB" sz="1100" b="1">
                          <a:solidFill>
                            <a:schemeClr val="tx1"/>
                          </a:solidFill>
                          <a:effectLst/>
                          <a:latin typeface="Calibri" panose="020F0502020204030204" pitchFamily="34" charset="0"/>
                          <a:cs typeface="Calibri" panose="020F0502020204030204" pitchFamily="34" charset="0"/>
                        </a:rPr>
                        <a:t>TON</a:t>
                      </a:r>
                      <a:endParaRPr lang="en-ZA" sz="11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b">
                    <a:solidFill>
                      <a:srgbClr val="C00000"/>
                    </a:solidFill>
                  </a:tcPr>
                </a:tc>
                <a:tc>
                  <a:txBody>
                    <a:bodyPr/>
                    <a:lstStyle/>
                    <a:p>
                      <a:pPr algn="ctr"/>
                      <a:r>
                        <a:rPr lang="en-GB" sz="1100" b="1">
                          <a:solidFill>
                            <a:schemeClr val="tx1"/>
                          </a:solidFill>
                          <a:effectLst/>
                          <a:latin typeface="Calibri" panose="020F0502020204030204" pitchFamily="34" charset="0"/>
                          <a:cs typeface="Calibri" panose="020F0502020204030204" pitchFamily="34" charset="0"/>
                        </a:rPr>
                        <a:t>INDEX</a:t>
                      </a:r>
                      <a:endParaRPr lang="en-ZA" sz="11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b">
                    <a:solidFill>
                      <a:srgbClr val="C00000"/>
                    </a:solidFill>
                  </a:tcPr>
                </a:tc>
                <a:tc>
                  <a:txBody>
                    <a:bodyPr/>
                    <a:lstStyle/>
                    <a:p>
                      <a:pPr algn="ctr"/>
                      <a:r>
                        <a:rPr lang="en-GB" sz="1100" b="1">
                          <a:solidFill>
                            <a:schemeClr val="tx1"/>
                          </a:solidFill>
                          <a:effectLst/>
                          <a:latin typeface="Calibri" panose="020F0502020204030204" pitchFamily="34" charset="0"/>
                          <a:cs typeface="Calibri" panose="020F0502020204030204" pitchFamily="34" charset="0"/>
                        </a:rPr>
                        <a:t>TON</a:t>
                      </a:r>
                      <a:endParaRPr lang="en-ZA" sz="11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b">
                    <a:solidFill>
                      <a:srgbClr val="C00000"/>
                    </a:solidFill>
                  </a:tcPr>
                </a:tc>
                <a:tc>
                  <a:txBody>
                    <a:bodyPr/>
                    <a:lstStyle/>
                    <a:p>
                      <a:pPr algn="ctr"/>
                      <a:r>
                        <a:rPr lang="en-GB" sz="1100" b="1">
                          <a:solidFill>
                            <a:schemeClr val="tx1"/>
                          </a:solidFill>
                          <a:effectLst/>
                          <a:latin typeface="Calibri" panose="020F0502020204030204" pitchFamily="34" charset="0"/>
                          <a:cs typeface="Calibri" panose="020F0502020204030204" pitchFamily="34" charset="0"/>
                        </a:rPr>
                        <a:t>INDEX</a:t>
                      </a:r>
                      <a:endParaRPr lang="en-ZA" sz="11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b">
                    <a:solidFill>
                      <a:srgbClr val="C00000"/>
                    </a:solidFill>
                  </a:tcPr>
                </a:tc>
                <a:tc>
                  <a:txBody>
                    <a:bodyPr/>
                    <a:lstStyle/>
                    <a:p>
                      <a:pPr algn="ctr"/>
                      <a:r>
                        <a:rPr lang="en-GB" sz="1100" b="1">
                          <a:solidFill>
                            <a:schemeClr val="tx1"/>
                          </a:solidFill>
                          <a:effectLst/>
                          <a:latin typeface="Calibri" panose="020F0502020204030204" pitchFamily="34" charset="0"/>
                          <a:cs typeface="Calibri" panose="020F0502020204030204" pitchFamily="34" charset="0"/>
                        </a:rPr>
                        <a:t>TON</a:t>
                      </a:r>
                      <a:endParaRPr lang="en-ZA" sz="11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b">
                    <a:solidFill>
                      <a:srgbClr val="C00000"/>
                    </a:solidFill>
                  </a:tcPr>
                </a:tc>
                <a:tc>
                  <a:txBody>
                    <a:bodyPr/>
                    <a:lstStyle/>
                    <a:p>
                      <a:pPr algn="ctr"/>
                      <a:r>
                        <a:rPr lang="en-GB" sz="1100" b="1" dirty="0">
                          <a:solidFill>
                            <a:schemeClr val="tx1"/>
                          </a:solidFill>
                          <a:effectLst/>
                          <a:latin typeface="Calibri" panose="020F0502020204030204" pitchFamily="34" charset="0"/>
                          <a:cs typeface="Calibri" panose="020F0502020204030204" pitchFamily="34" charset="0"/>
                        </a:rPr>
                        <a:t>INDEX</a:t>
                      </a:r>
                      <a:endParaRPr lang="en-ZA"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b">
                    <a:solidFill>
                      <a:srgbClr val="C00000"/>
                    </a:solidFill>
                  </a:tcPr>
                </a:tc>
                <a:extLst>
                  <a:ext uri="{0D108BD9-81ED-4DB2-BD59-A6C34878D82A}">
                    <a16:rowId xmlns:a16="http://schemas.microsoft.com/office/drawing/2014/main" val="2303128800"/>
                  </a:ext>
                </a:extLst>
              </a:tr>
              <a:tr h="181159">
                <a:tc>
                  <a:txBody>
                    <a:bodyPr/>
                    <a:lstStyle/>
                    <a:p>
                      <a:pPr algn="ctr"/>
                      <a:r>
                        <a:rPr lang="en-GB" sz="1100" b="1">
                          <a:solidFill>
                            <a:schemeClr val="tx1"/>
                          </a:solidFill>
                          <a:effectLst/>
                          <a:latin typeface="Calibri" panose="020F0502020204030204" pitchFamily="34" charset="0"/>
                          <a:cs typeface="Calibri" panose="020F0502020204030204" pitchFamily="34" charset="0"/>
                        </a:rPr>
                        <a:t>2002</a:t>
                      </a:r>
                      <a:endParaRPr lang="en-ZA" sz="11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solidFill>
                      <a:srgbClr val="C00000"/>
                    </a:solidFill>
                  </a:tcPr>
                </a:tc>
                <a:tc>
                  <a:txBody>
                    <a:bodyPr/>
                    <a:lstStyle/>
                    <a:p>
                      <a:pPr algn="r"/>
                      <a:r>
                        <a:rPr lang="en-GB" sz="1100" b="1">
                          <a:effectLst/>
                          <a:latin typeface="Calibri" panose="020F0502020204030204" pitchFamily="34" charset="0"/>
                          <a:cs typeface="Calibri" panose="020F0502020204030204" pitchFamily="34" charset="0"/>
                        </a:rPr>
                        <a:t>24 617.40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100.0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34 328.20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100.0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58 945.60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100.0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extLst>
                  <a:ext uri="{0D108BD9-81ED-4DB2-BD59-A6C34878D82A}">
                    <a16:rowId xmlns:a16="http://schemas.microsoft.com/office/drawing/2014/main" val="1761017297"/>
                  </a:ext>
                </a:extLst>
              </a:tr>
              <a:tr h="181159">
                <a:tc>
                  <a:txBody>
                    <a:bodyPr/>
                    <a:lstStyle/>
                    <a:p>
                      <a:pPr algn="ctr"/>
                      <a:r>
                        <a:rPr lang="en-GB" sz="1100" b="1">
                          <a:solidFill>
                            <a:schemeClr val="tx1"/>
                          </a:solidFill>
                          <a:effectLst/>
                          <a:latin typeface="Calibri" panose="020F0502020204030204" pitchFamily="34" charset="0"/>
                          <a:cs typeface="Calibri" panose="020F0502020204030204" pitchFamily="34" charset="0"/>
                        </a:rPr>
                        <a:t>2003</a:t>
                      </a:r>
                      <a:endParaRPr lang="en-ZA" sz="11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solidFill>
                      <a:srgbClr val="C00000"/>
                    </a:solidFill>
                  </a:tcPr>
                </a:tc>
                <a:tc>
                  <a:txBody>
                    <a:bodyPr/>
                    <a:lstStyle/>
                    <a:p>
                      <a:pPr algn="r"/>
                      <a:r>
                        <a:rPr lang="en-GB" sz="1100" b="1">
                          <a:effectLst/>
                          <a:latin typeface="Calibri" panose="020F0502020204030204" pitchFamily="34" charset="0"/>
                          <a:cs typeface="Calibri" panose="020F0502020204030204" pitchFamily="34" charset="0"/>
                        </a:rPr>
                        <a:t>24 458.80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99.4</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22 905.20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66.7</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47 364.00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dirty="0">
                          <a:effectLst/>
                          <a:latin typeface="Calibri" panose="020F0502020204030204" pitchFamily="34" charset="0"/>
                          <a:cs typeface="Calibri" panose="020F0502020204030204" pitchFamily="34" charset="0"/>
                        </a:rPr>
                        <a:t>80.4</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extLst>
                  <a:ext uri="{0D108BD9-81ED-4DB2-BD59-A6C34878D82A}">
                    <a16:rowId xmlns:a16="http://schemas.microsoft.com/office/drawing/2014/main" val="4074385589"/>
                  </a:ext>
                </a:extLst>
              </a:tr>
              <a:tr h="181159">
                <a:tc>
                  <a:txBody>
                    <a:bodyPr/>
                    <a:lstStyle/>
                    <a:p>
                      <a:pPr algn="ctr"/>
                      <a:r>
                        <a:rPr lang="en-GB" sz="1100" b="1">
                          <a:solidFill>
                            <a:schemeClr val="tx1"/>
                          </a:solidFill>
                          <a:effectLst/>
                          <a:latin typeface="Calibri" panose="020F0502020204030204" pitchFamily="34" charset="0"/>
                          <a:cs typeface="Calibri" panose="020F0502020204030204" pitchFamily="34" charset="0"/>
                        </a:rPr>
                        <a:t>2004</a:t>
                      </a:r>
                      <a:endParaRPr lang="en-ZA" sz="11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solidFill>
                      <a:srgbClr val="C00000"/>
                    </a:solidFill>
                  </a:tcPr>
                </a:tc>
                <a:tc>
                  <a:txBody>
                    <a:bodyPr/>
                    <a:lstStyle/>
                    <a:p>
                      <a:pPr algn="r"/>
                      <a:r>
                        <a:rPr lang="en-GB" sz="1100" b="1">
                          <a:effectLst/>
                          <a:latin typeface="Calibri" panose="020F0502020204030204" pitchFamily="34" charset="0"/>
                          <a:cs typeface="Calibri" panose="020F0502020204030204" pitchFamily="34" charset="0"/>
                        </a:rPr>
                        <a:t>18 289.50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74.3</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23 508.10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68.5</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41 797.60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70.9</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extLst>
                  <a:ext uri="{0D108BD9-81ED-4DB2-BD59-A6C34878D82A}">
                    <a16:rowId xmlns:a16="http://schemas.microsoft.com/office/drawing/2014/main" val="4101488394"/>
                  </a:ext>
                </a:extLst>
              </a:tr>
              <a:tr h="181159">
                <a:tc>
                  <a:txBody>
                    <a:bodyPr/>
                    <a:lstStyle/>
                    <a:p>
                      <a:pPr algn="ctr"/>
                      <a:r>
                        <a:rPr lang="en-GB" sz="1100" b="1">
                          <a:solidFill>
                            <a:schemeClr val="tx1"/>
                          </a:solidFill>
                          <a:effectLst/>
                          <a:latin typeface="Calibri" panose="020F0502020204030204" pitchFamily="34" charset="0"/>
                          <a:cs typeface="Calibri" panose="020F0502020204030204" pitchFamily="34" charset="0"/>
                        </a:rPr>
                        <a:t>2005</a:t>
                      </a:r>
                      <a:endParaRPr lang="en-ZA" sz="11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solidFill>
                      <a:srgbClr val="C00000"/>
                    </a:solidFill>
                  </a:tcPr>
                </a:tc>
                <a:tc>
                  <a:txBody>
                    <a:bodyPr/>
                    <a:lstStyle/>
                    <a:p>
                      <a:pPr algn="r"/>
                      <a:r>
                        <a:rPr lang="en-GB" sz="1100" b="1">
                          <a:effectLst/>
                          <a:latin typeface="Calibri" panose="020F0502020204030204" pitchFamily="34" charset="0"/>
                          <a:cs typeface="Calibri" panose="020F0502020204030204" pitchFamily="34" charset="0"/>
                        </a:rPr>
                        <a:t>30 771.40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125.0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17 216.00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50.2</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47 987.40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dirty="0">
                          <a:effectLst/>
                          <a:latin typeface="Calibri" panose="020F0502020204030204" pitchFamily="34" charset="0"/>
                          <a:cs typeface="Calibri" panose="020F0502020204030204" pitchFamily="34" charset="0"/>
                        </a:rPr>
                        <a:t>81.4</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extLst>
                  <a:ext uri="{0D108BD9-81ED-4DB2-BD59-A6C34878D82A}">
                    <a16:rowId xmlns:a16="http://schemas.microsoft.com/office/drawing/2014/main" val="176599655"/>
                  </a:ext>
                </a:extLst>
              </a:tr>
              <a:tr h="181159">
                <a:tc>
                  <a:txBody>
                    <a:bodyPr/>
                    <a:lstStyle/>
                    <a:p>
                      <a:pPr algn="ctr"/>
                      <a:r>
                        <a:rPr lang="en-GB" sz="1100" b="1">
                          <a:solidFill>
                            <a:schemeClr val="tx1"/>
                          </a:solidFill>
                          <a:effectLst/>
                          <a:latin typeface="Calibri" panose="020F0502020204030204" pitchFamily="34" charset="0"/>
                          <a:cs typeface="Calibri" panose="020F0502020204030204" pitchFamily="34" charset="0"/>
                        </a:rPr>
                        <a:t>2006</a:t>
                      </a:r>
                      <a:endParaRPr lang="en-ZA" sz="11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solidFill>
                      <a:srgbClr val="C00000"/>
                    </a:solidFill>
                  </a:tcPr>
                </a:tc>
                <a:tc>
                  <a:txBody>
                    <a:bodyPr/>
                    <a:lstStyle/>
                    <a:p>
                      <a:pPr algn="r"/>
                      <a:r>
                        <a:rPr lang="en-GB" sz="1100" b="1">
                          <a:effectLst/>
                          <a:latin typeface="Calibri" panose="020F0502020204030204" pitchFamily="34" charset="0"/>
                          <a:cs typeface="Calibri" panose="020F0502020204030204" pitchFamily="34" charset="0"/>
                        </a:rPr>
                        <a:t>30 878.60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125.4</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26 543.30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77.3</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57 421.90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97.4</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extLst>
                  <a:ext uri="{0D108BD9-81ED-4DB2-BD59-A6C34878D82A}">
                    <a16:rowId xmlns:a16="http://schemas.microsoft.com/office/drawing/2014/main" val="4140433949"/>
                  </a:ext>
                </a:extLst>
              </a:tr>
              <a:tr h="181159">
                <a:tc>
                  <a:txBody>
                    <a:bodyPr/>
                    <a:lstStyle/>
                    <a:p>
                      <a:pPr algn="ctr"/>
                      <a:r>
                        <a:rPr lang="en-GB" sz="1100" b="1">
                          <a:solidFill>
                            <a:schemeClr val="tx1"/>
                          </a:solidFill>
                          <a:effectLst/>
                          <a:latin typeface="Calibri" panose="020F0502020204030204" pitchFamily="34" charset="0"/>
                          <a:cs typeface="Calibri" panose="020F0502020204030204" pitchFamily="34" charset="0"/>
                        </a:rPr>
                        <a:t>2007</a:t>
                      </a:r>
                      <a:endParaRPr lang="en-ZA" sz="11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solidFill>
                      <a:srgbClr val="C00000"/>
                    </a:solidFill>
                  </a:tcPr>
                </a:tc>
                <a:tc>
                  <a:txBody>
                    <a:bodyPr/>
                    <a:lstStyle/>
                    <a:p>
                      <a:pPr algn="r"/>
                      <a:r>
                        <a:rPr lang="en-GB" sz="1100" b="1">
                          <a:effectLst/>
                          <a:latin typeface="Calibri" panose="020F0502020204030204" pitchFamily="34" charset="0"/>
                          <a:cs typeface="Calibri" panose="020F0502020204030204" pitchFamily="34" charset="0"/>
                        </a:rPr>
                        <a:t>44 313.00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180.0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18 516.50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53.9</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62 829.50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dirty="0">
                          <a:effectLst/>
                          <a:latin typeface="Calibri" panose="020F0502020204030204" pitchFamily="34" charset="0"/>
                          <a:cs typeface="Calibri" panose="020F0502020204030204" pitchFamily="34" charset="0"/>
                        </a:rPr>
                        <a:t>106.6</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extLst>
                  <a:ext uri="{0D108BD9-81ED-4DB2-BD59-A6C34878D82A}">
                    <a16:rowId xmlns:a16="http://schemas.microsoft.com/office/drawing/2014/main" val="475281159"/>
                  </a:ext>
                </a:extLst>
              </a:tr>
              <a:tr h="181159">
                <a:tc>
                  <a:txBody>
                    <a:bodyPr/>
                    <a:lstStyle/>
                    <a:p>
                      <a:pPr algn="ctr"/>
                      <a:r>
                        <a:rPr lang="en-GB" sz="1100" b="1">
                          <a:solidFill>
                            <a:schemeClr val="tx1"/>
                          </a:solidFill>
                          <a:effectLst/>
                          <a:latin typeface="Calibri" panose="020F0502020204030204" pitchFamily="34" charset="0"/>
                          <a:cs typeface="Calibri" panose="020F0502020204030204" pitchFamily="34" charset="0"/>
                        </a:rPr>
                        <a:t>2008</a:t>
                      </a:r>
                      <a:endParaRPr lang="en-ZA" sz="11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solidFill>
                      <a:srgbClr val="C00000"/>
                    </a:solidFill>
                  </a:tcPr>
                </a:tc>
                <a:tc>
                  <a:txBody>
                    <a:bodyPr/>
                    <a:lstStyle/>
                    <a:p>
                      <a:pPr algn="r"/>
                      <a:r>
                        <a:rPr lang="en-GB" sz="1100" b="1">
                          <a:effectLst/>
                          <a:latin typeface="Calibri" panose="020F0502020204030204" pitchFamily="34" charset="0"/>
                          <a:cs typeface="Calibri" panose="020F0502020204030204" pitchFamily="34" charset="0"/>
                        </a:rPr>
                        <a:t>34 009.40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138.2</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42 781.00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124.6</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76 790.40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130.3</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extLst>
                  <a:ext uri="{0D108BD9-81ED-4DB2-BD59-A6C34878D82A}">
                    <a16:rowId xmlns:a16="http://schemas.microsoft.com/office/drawing/2014/main" val="2048735136"/>
                  </a:ext>
                </a:extLst>
              </a:tr>
              <a:tr h="181159">
                <a:tc>
                  <a:txBody>
                    <a:bodyPr/>
                    <a:lstStyle/>
                    <a:p>
                      <a:pPr algn="ctr"/>
                      <a:r>
                        <a:rPr lang="en-GB" sz="1100" b="1">
                          <a:solidFill>
                            <a:schemeClr val="tx1"/>
                          </a:solidFill>
                          <a:effectLst/>
                          <a:latin typeface="Calibri" panose="020F0502020204030204" pitchFamily="34" charset="0"/>
                          <a:cs typeface="Calibri" panose="020F0502020204030204" pitchFamily="34" charset="0"/>
                        </a:rPr>
                        <a:t>2009</a:t>
                      </a:r>
                      <a:endParaRPr lang="en-ZA" sz="11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solidFill>
                      <a:srgbClr val="C00000"/>
                    </a:solidFill>
                  </a:tcPr>
                </a:tc>
                <a:tc>
                  <a:txBody>
                    <a:bodyPr/>
                    <a:lstStyle/>
                    <a:p>
                      <a:pPr algn="r"/>
                      <a:r>
                        <a:rPr lang="en-GB" sz="1100" b="1">
                          <a:effectLst/>
                          <a:latin typeface="Calibri" panose="020F0502020204030204" pitchFamily="34" charset="0"/>
                          <a:cs typeface="Calibri" panose="020F0502020204030204" pitchFamily="34" charset="0"/>
                        </a:rPr>
                        <a:t>32 373.40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131.5</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41 770.70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121.7</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74 144.10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dirty="0">
                          <a:effectLst/>
                          <a:latin typeface="Calibri" panose="020F0502020204030204" pitchFamily="34" charset="0"/>
                          <a:cs typeface="Calibri" panose="020F0502020204030204" pitchFamily="34" charset="0"/>
                        </a:rPr>
                        <a:t>125.8</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extLst>
                  <a:ext uri="{0D108BD9-81ED-4DB2-BD59-A6C34878D82A}">
                    <a16:rowId xmlns:a16="http://schemas.microsoft.com/office/drawing/2014/main" val="591267902"/>
                  </a:ext>
                </a:extLst>
              </a:tr>
              <a:tr h="181159">
                <a:tc>
                  <a:txBody>
                    <a:bodyPr/>
                    <a:lstStyle/>
                    <a:p>
                      <a:pPr algn="ctr"/>
                      <a:r>
                        <a:rPr lang="en-GB" sz="1100" b="1">
                          <a:solidFill>
                            <a:schemeClr val="tx1"/>
                          </a:solidFill>
                          <a:effectLst/>
                          <a:latin typeface="Calibri" panose="020F0502020204030204" pitchFamily="34" charset="0"/>
                          <a:cs typeface="Calibri" panose="020F0502020204030204" pitchFamily="34" charset="0"/>
                        </a:rPr>
                        <a:t>2010</a:t>
                      </a:r>
                      <a:endParaRPr lang="en-ZA" sz="11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solidFill>
                      <a:srgbClr val="C00000"/>
                    </a:solidFill>
                  </a:tcPr>
                </a:tc>
                <a:tc>
                  <a:txBody>
                    <a:bodyPr/>
                    <a:lstStyle/>
                    <a:p>
                      <a:pPr algn="r"/>
                      <a:r>
                        <a:rPr lang="en-GB" sz="1100" b="1">
                          <a:effectLst/>
                          <a:latin typeface="Calibri" panose="020F0502020204030204" pitchFamily="34" charset="0"/>
                          <a:cs typeface="Calibri" panose="020F0502020204030204" pitchFamily="34" charset="0"/>
                        </a:rPr>
                        <a:t>35 061.20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142.4</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33 950.60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98.9</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69 011.80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117.1</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extLst>
                  <a:ext uri="{0D108BD9-81ED-4DB2-BD59-A6C34878D82A}">
                    <a16:rowId xmlns:a16="http://schemas.microsoft.com/office/drawing/2014/main" val="35325098"/>
                  </a:ext>
                </a:extLst>
              </a:tr>
              <a:tr h="181159">
                <a:tc>
                  <a:txBody>
                    <a:bodyPr/>
                    <a:lstStyle/>
                    <a:p>
                      <a:pPr algn="ctr"/>
                      <a:r>
                        <a:rPr lang="en-GB" sz="1100" b="1">
                          <a:solidFill>
                            <a:schemeClr val="tx1"/>
                          </a:solidFill>
                          <a:effectLst/>
                          <a:latin typeface="Calibri" panose="020F0502020204030204" pitchFamily="34" charset="0"/>
                          <a:cs typeface="Calibri" panose="020F0502020204030204" pitchFamily="34" charset="0"/>
                        </a:rPr>
                        <a:t>2011</a:t>
                      </a:r>
                      <a:endParaRPr lang="en-ZA" sz="11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solidFill>
                      <a:srgbClr val="C00000"/>
                    </a:solidFill>
                  </a:tcPr>
                </a:tc>
                <a:tc>
                  <a:txBody>
                    <a:bodyPr/>
                    <a:lstStyle/>
                    <a:p>
                      <a:pPr algn="r"/>
                      <a:r>
                        <a:rPr lang="en-GB" sz="1100" b="1">
                          <a:effectLst/>
                          <a:latin typeface="Calibri" panose="020F0502020204030204" pitchFamily="34" charset="0"/>
                          <a:cs typeface="Calibri" panose="020F0502020204030204" pitchFamily="34" charset="0"/>
                        </a:rPr>
                        <a:t>37 714.40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153.2</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41 817.10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121.8</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79 531.50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dirty="0">
                          <a:effectLst/>
                          <a:latin typeface="Calibri" panose="020F0502020204030204" pitchFamily="34" charset="0"/>
                          <a:cs typeface="Calibri" panose="020F0502020204030204" pitchFamily="34" charset="0"/>
                        </a:rPr>
                        <a:t>134.9</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extLst>
                  <a:ext uri="{0D108BD9-81ED-4DB2-BD59-A6C34878D82A}">
                    <a16:rowId xmlns:a16="http://schemas.microsoft.com/office/drawing/2014/main" val="2538399077"/>
                  </a:ext>
                </a:extLst>
              </a:tr>
              <a:tr h="181159">
                <a:tc>
                  <a:txBody>
                    <a:bodyPr/>
                    <a:lstStyle/>
                    <a:p>
                      <a:pPr algn="ctr"/>
                      <a:r>
                        <a:rPr lang="en-GB" sz="1100" b="1">
                          <a:solidFill>
                            <a:schemeClr val="tx1"/>
                          </a:solidFill>
                          <a:effectLst/>
                          <a:latin typeface="Calibri" panose="020F0502020204030204" pitchFamily="34" charset="0"/>
                          <a:cs typeface="Calibri" panose="020F0502020204030204" pitchFamily="34" charset="0"/>
                        </a:rPr>
                        <a:t>2012</a:t>
                      </a:r>
                      <a:endParaRPr lang="en-ZA" sz="11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solidFill>
                      <a:srgbClr val="C00000"/>
                    </a:solidFill>
                  </a:tcPr>
                </a:tc>
                <a:tc>
                  <a:txBody>
                    <a:bodyPr/>
                    <a:lstStyle/>
                    <a:p>
                      <a:pPr algn="r"/>
                      <a:r>
                        <a:rPr lang="en-GB" sz="1100" b="1">
                          <a:effectLst/>
                          <a:latin typeface="Calibri" panose="020F0502020204030204" pitchFamily="34" charset="0"/>
                          <a:cs typeface="Calibri" panose="020F0502020204030204" pitchFamily="34" charset="0"/>
                        </a:rPr>
                        <a:t>59 102.53</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240.1</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52 500.96</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152.9</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111 513.49</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189.2</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extLst>
                  <a:ext uri="{0D108BD9-81ED-4DB2-BD59-A6C34878D82A}">
                    <a16:rowId xmlns:a16="http://schemas.microsoft.com/office/drawing/2014/main" val="2989143798"/>
                  </a:ext>
                </a:extLst>
              </a:tr>
              <a:tr h="181159">
                <a:tc>
                  <a:txBody>
                    <a:bodyPr/>
                    <a:lstStyle/>
                    <a:p>
                      <a:pPr algn="ctr"/>
                      <a:r>
                        <a:rPr lang="en-GB" sz="1100" b="1">
                          <a:solidFill>
                            <a:schemeClr val="tx1"/>
                          </a:solidFill>
                          <a:effectLst/>
                          <a:latin typeface="Calibri" panose="020F0502020204030204" pitchFamily="34" charset="0"/>
                          <a:cs typeface="Calibri" panose="020F0502020204030204" pitchFamily="34" charset="0"/>
                        </a:rPr>
                        <a:t>2013</a:t>
                      </a:r>
                      <a:endParaRPr lang="en-ZA" sz="11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solidFill>
                      <a:srgbClr val="C00000"/>
                    </a:solidFill>
                  </a:tcPr>
                </a:tc>
                <a:tc>
                  <a:txBody>
                    <a:bodyPr/>
                    <a:lstStyle/>
                    <a:p>
                      <a:pPr algn="r"/>
                      <a:r>
                        <a:rPr lang="en-GB" sz="1100" b="1">
                          <a:effectLst/>
                          <a:latin typeface="Calibri" panose="020F0502020204030204" pitchFamily="34" charset="0"/>
                          <a:cs typeface="Calibri" panose="020F0502020204030204" pitchFamily="34" charset="0"/>
                        </a:rPr>
                        <a:t>35 673.76</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144.9</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70 481.90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205.3</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106 155.66</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180.1</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extLst>
                  <a:ext uri="{0D108BD9-81ED-4DB2-BD59-A6C34878D82A}">
                    <a16:rowId xmlns:a16="http://schemas.microsoft.com/office/drawing/2014/main" val="421554786"/>
                  </a:ext>
                </a:extLst>
              </a:tr>
              <a:tr h="181159">
                <a:tc>
                  <a:txBody>
                    <a:bodyPr/>
                    <a:lstStyle/>
                    <a:p>
                      <a:pPr algn="ctr"/>
                      <a:r>
                        <a:rPr lang="en-GB" sz="1100" b="1">
                          <a:solidFill>
                            <a:schemeClr val="tx1"/>
                          </a:solidFill>
                          <a:effectLst/>
                          <a:latin typeface="Calibri" panose="020F0502020204030204" pitchFamily="34" charset="0"/>
                          <a:cs typeface="Calibri" panose="020F0502020204030204" pitchFamily="34" charset="0"/>
                        </a:rPr>
                        <a:t>2014</a:t>
                      </a:r>
                      <a:endParaRPr lang="en-ZA" sz="11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solidFill>
                      <a:srgbClr val="C00000"/>
                    </a:solidFill>
                  </a:tcPr>
                </a:tc>
                <a:tc>
                  <a:txBody>
                    <a:bodyPr/>
                    <a:lstStyle/>
                    <a:p>
                      <a:pPr algn="r"/>
                      <a:r>
                        <a:rPr lang="en-GB" sz="1100" b="1">
                          <a:effectLst/>
                          <a:latin typeface="Calibri" panose="020F0502020204030204" pitchFamily="34" charset="0"/>
                          <a:cs typeface="Calibri" panose="020F0502020204030204" pitchFamily="34" charset="0"/>
                        </a:rPr>
                        <a:t>40 199.03</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163.3</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71 098.95</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207.1</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111 297.98</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188.8</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extLst>
                  <a:ext uri="{0D108BD9-81ED-4DB2-BD59-A6C34878D82A}">
                    <a16:rowId xmlns:a16="http://schemas.microsoft.com/office/drawing/2014/main" val="1891443443"/>
                  </a:ext>
                </a:extLst>
              </a:tr>
              <a:tr h="181159">
                <a:tc>
                  <a:txBody>
                    <a:bodyPr/>
                    <a:lstStyle/>
                    <a:p>
                      <a:pPr algn="ctr"/>
                      <a:r>
                        <a:rPr lang="en-GB" sz="1100" b="1">
                          <a:solidFill>
                            <a:schemeClr val="tx1"/>
                          </a:solidFill>
                          <a:effectLst/>
                          <a:latin typeface="Calibri" panose="020F0502020204030204" pitchFamily="34" charset="0"/>
                          <a:cs typeface="Calibri" panose="020F0502020204030204" pitchFamily="34" charset="0"/>
                        </a:rPr>
                        <a:t>2015</a:t>
                      </a:r>
                      <a:endParaRPr lang="en-ZA" sz="11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solidFill>
                      <a:srgbClr val="C00000"/>
                    </a:solidFill>
                  </a:tcPr>
                </a:tc>
                <a:tc>
                  <a:txBody>
                    <a:bodyPr/>
                    <a:lstStyle/>
                    <a:p>
                      <a:pPr algn="r"/>
                      <a:r>
                        <a:rPr lang="en-GB" sz="1100" b="1">
                          <a:effectLst/>
                          <a:latin typeface="Calibri" panose="020F0502020204030204" pitchFamily="34" charset="0"/>
                          <a:cs typeface="Calibri" panose="020F0502020204030204" pitchFamily="34" charset="0"/>
                        </a:rPr>
                        <a:t>69 353.98</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281.7</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61 296.87</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178.6</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130 650.85</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dirty="0">
                          <a:effectLst/>
                          <a:latin typeface="Calibri" panose="020F0502020204030204" pitchFamily="34" charset="0"/>
                          <a:cs typeface="Calibri" panose="020F0502020204030204" pitchFamily="34" charset="0"/>
                        </a:rPr>
                        <a:t>221.6</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extLst>
                  <a:ext uri="{0D108BD9-81ED-4DB2-BD59-A6C34878D82A}">
                    <a16:rowId xmlns:a16="http://schemas.microsoft.com/office/drawing/2014/main" val="2873944852"/>
                  </a:ext>
                </a:extLst>
              </a:tr>
              <a:tr h="181159">
                <a:tc>
                  <a:txBody>
                    <a:bodyPr/>
                    <a:lstStyle/>
                    <a:p>
                      <a:pPr algn="ctr"/>
                      <a:r>
                        <a:rPr lang="en-GB" sz="1100" b="1">
                          <a:solidFill>
                            <a:schemeClr val="tx1"/>
                          </a:solidFill>
                          <a:effectLst/>
                          <a:latin typeface="Calibri" panose="020F0502020204030204" pitchFamily="34" charset="0"/>
                          <a:cs typeface="Calibri" panose="020F0502020204030204" pitchFamily="34" charset="0"/>
                        </a:rPr>
                        <a:t>2016</a:t>
                      </a:r>
                      <a:endParaRPr lang="en-ZA" sz="11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solidFill>
                      <a:srgbClr val="C00000"/>
                    </a:solidFill>
                  </a:tcPr>
                </a:tc>
                <a:tc>
                  <a:txBody>
                    <a:bodyPr/>
                    <a:lstStyle/>
                    <a:p>
                      <a:pPr algn="r"/>
                      <a:r>
                        <a:rPr lang="en-GB" sz="1100" b="1">
                          <a:effectLst/>
                          <a:latin typeface="Calibri" panose="020F0502020204030204" pitchFamily="34" charset="0"/>
                          <a:cs typeface="Calibri" panose="020F0502020204030204" pitchFamily="34" charset="0"/>
                        </a:rPr>
                        <a:t>58 000.35</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235.6</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50 247.54</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146.4</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108 247.89</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dirty="0">
                          <a:effectLst/>
                          <a:latin typeface="Calibri" panose="020F0502020204030204" pitchFamily="34" charset="0"/>
                          <a:cs typeface="Calibri" panose="020F0502020204030204" pitchFamily="34" charset="0"/>
                        </a:rPr>
                        <a:t>183.6</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extLst>
                  <a:ext uri="{0D108BD9-81ED-4DB2-BD59-A6C34878D82A}">
                    <a16:rowId xmlns:a16="http://schemas.microsoft.com/office/drawing/2014/main" val="426990147"/>
                  </a:ext>
                </a:extLst>
              </a:tr>
              <a:tr h="181159">
                <a:tc>
                  <a:txBody>
                    <a:bodyPr/>
                    <a:lstStyle/>
                    <a:p>
                      <a:pPr algn="ctr"/>
                      <a:r>
                        <a:rPr lang="en-GB" sz="1100" b="1">
                          <a:solidFill>
                            <a:schemeClr val="tx1"/>
                          </a:solidFill>
                          <a:effectLst/>
                          <a:latin typeface="Calibri" panose="020F0502020204030204" pitchFamily="34" charset="0"/>
                          <a:cs typeface="Calibri" panose="020F0502020204030204" pitchFamily="34" charset="0"/>
                        </a:rPr>
                        <a:t>2017</a:t>
                      </a:r>
                      <a:endParaRPr lang="en-ZA" sz="11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solidFill>
                      <a:srgbClr val="C00000"/>
                    </a:solidFill>
                  </a:tcPr>
                </a:tc>
                <a:tc>
                  <a:txBody>
                    <a:bodyPr/>
                    <a:lstStyle/>
                    <a:p>
                      <a:pPr algn="r"/>
                      <a:r>
                        <a:rPr lang="en-GB" sz="1100" b="1">
                          <a:effectLst/>
                          <a:latin typeface="Calibri" panose="020F0502020204030204" pitchFamily="34" charset="0"/>
                          <a:cs typeface="Calibri" panose="020F0502020204030204" pitchFamily="34" charset="0"/>
                        </a:rPr>
                        <a:t>83 504.44</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339.2</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48 626.69</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141.7</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132 131.13</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224.2</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extLst>
                  <a:ext uri="{0D108BD9-81ED-4DB2-BD59-A6C34878D82A}">
                    <a16:rowId xmlns:a16="http://schemas.microsoft.com/office/drawing/2014/main" val="3365522963"/>
                  </a:ext>
                </a:extLst>
              </a:tr>
              <a:tr h="181159">
                <a:tc>
                  <a:txBody>
                    <a:bodyPr/>
                    <a:lstStyle/>
                    <a:p>
                      <a:pPr algn="ctr"/>
                      <a:r>
                        <a:rPr lang="en-GB" sz="1100" b="1">
                          <a:solidFill>
                            <a:schemeClr val="tx1"/>
                          </a:solidFill>
                          <a:effectLst/>
                          <a:latin typeface="Calibri" panose="020F0502020204030204" pitchFamily="34" charset="0"/>
                          <a:cs typeface="Calibri" panose="020F0502020204030204" pitchFamily="34" charset="0"/>
                        </a:rPr>
                        <a:t>2018</a:t>
                      </a:r>
                      <a:endParaRPr lang="en-ZA" sz="11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solidFill>
                      <a:srgbClr val="C00000"/>
                    </a:solidFill>
                  </a:tcPr>
                </a:tc>
                <a:tc>
                  <a:txBody>
                    <a:bodyPr/>
                    <a:lstStyle/>
                    <a:p>
                      <a:pPr algn="r"/>
                      <a:r>
                        <a:rPr lang="en-GB" sz="1100" b="1">
                          <a:effectLst/>
                          <a:latin typeface="Calibri" panose="020F0502020204030204" pitchFamily="34" charset="0"/>
                          <a:cs typeface="Calibri" panose="020F0502020204030204" pitchFamily="34" charset="0"/>
                        </a:rPr>
                        <a:t>68 652.58</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278.9</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45 257.49</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131.8</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113 910.08</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dirty="0">
                          <a:effectLst/>
                          <a:latin typeface="Calibri" panose="020F0502020204030204" pitchFamily="34" charset="0"/>
                          <a:cs typeface="Calibri" panose="020F0502020204030204" pitchFamily="34" charset="0"/>
                        </a:rPr>
                        <a:t>193.2</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extLst>
                  <a:ext uri="{0D108BD9-81ED-4DB2-BD59-A6C34878D82A}">
                    <a16:rowId xmlns:a16="http://schemas.microsoft.com/office/drawing/2014/main" val="2264070491"/>
                  </a:ext>
                </a:extLst>
              </a:tr>
              <a:tr h="181159">
                <a:tc>
                  <a:txBody>
                    <a:bodyPr/>
                    <a:lstStyle/>
                    <a:p>
                      <a:pPr algn="ctr"/>
                      <a:r>
                        <a:rPr lang="en-GB" sz="1100" b="1">
                          <a:solidFill>
                            <a:schemeClr val="tx1"/>
                          </a:solidFill>
                          <a:effectLst/>
                          <a:latin typeface="Calibri" panose="020F0502020204030204" pitchFamily="34" charset="0"/>
                          <a:cs typeface="Calibri" panose="020F0502020204030204" pitchFamily="34" charset="0"/>
                        </a:rPr>
                        <a:t>2019 </a:t>
                      </a:r>
                      <a:endParaRPr lang="en-ZA" sz="11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solidFill>
                      <a:srgbClr val="C00000"/>
                    </a:solidFill>
                  </a:tcPr>
                </a:tc>
                <a:tc>
                  <a:txBody>
                    <a:bodyPr/>
                    <a:lstStyle/>
                    <a:p>
                      <a:pPr algn="r"/>
                      <a:r>
                        <a:rPr lang="en-GB" sz="1100" b="1" kern="1200">
                          <a:effectLst/>
                          <a:latin typeface="Calibri" panose="020F0502020204030204" pitchFamily="34" charset="0"/>
                          <a:cs typeface="Calibri" panose="020F0502020204030204" pitchFamily="34" charset="0"/>
                        </a:rPr>
                        <a:t>75 596.08</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kern="1200">
                          <a:effectLst/>
                          <a:latin typeface="Calibri" panose="020F0502020204030204" pitchFamily="34" charset="0"/>
                          <a:cs typeface="Calibri" panose="020F0502020204030204" pitchFamily="34" charset="0"/>
                        </a:rPr>
                        <a:t>307,1</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kern="1200">
                          <a:effectLst/>
                          <a:latin typeface="Calibri" panose="020F0502020204030204" pitchFamily="34" charset="0"/>
                          <a:cs typeface="Calibri" panose="020F0502020204030204" pitchFamily="34" charset="0"/>
                        </a:rPr>
                        <a:t>45 051.75</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kern="1200">
                          <a:effectLst/>
                          <a:latin typeface="Calibri" panose="020F0502020204030204" pitchFamily="34" charset="0"/>
                          <a:cs typeface="Calibri" panose="020F0502020204030204" pitchFamily="34" charset="0"/>
                        </a:rPr>
                        <a:t>131.2</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kern="1200">
                          <a:effectLst/>
                          <a:latin typeface="Calibri" panose="020F0502020204030204" pitchFamily="34" charset="0"/>
                          <a:cs typeface="Calibri" panose="020F0502020204030204" pitchFamily="34" charset="0"/>
                        </a:rPr>
                        <a:t>120 647.83</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kern="1200">
                          <a:effectLst/>
                          <a:latin typeface="Calibri" panose="020F0502020204030204" pitchFamily="34" charset="0"/>
                          <a:cs typeface="Calibri" panose="020F0502020204030204" pitchFamily="34" charset="0"/>
                        </a:rPr>
                        <a:t>204.7</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extLst>
                  <a:ext uri="{0D108BD9-81ED-4DB2-BD59-A6C34878D82A}">
                    <a16:rowId xmlns:a16="http://schemas.microsoft.com/office/drawing/2014/main" val="4161585042"/>
                  </a:ext>
                </a:extLst>
              </a:tr>
              <a:tr h="181159">
                <a:tc>
                  <a:txBody>
                    <a:bodyPr/>
                    <a:lstStyle/>
                    <a:p>
                      <a:pPr algn="ctr"/>
                      <a:r>
                        <a:rPr lang="en-GB" sz="1100" b="1">
                          <a:solidFill>
                            <a:schemeClr val="tx1"/>
                          </a:solidFill>
                          <a:effectLst/>
                          <a:latin typeface="Calibri" panose="020F0502020204030204" pitchFamily="34" charset="0"/>
                          <a:cs typeface="Calibri" panose="020F0502020204030204" pitchFamily="34" charset="0"/>
                        </a:rPr>
                        <a:t>2020</a:t>
                      </a:r>
                      <a:endParaRPr lang="en-ZA" sz="11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solidFill>
                      <a:srgbClr val="C00000"/>
                    </a:solidFill>
                  </a:tcPr>
                </a:tc>
                <a:tc>
                  <a:txBody>
                    <a:bodyPr/>
                    <a:lstStyle/>
                    <a:p>
                      <a:pPr algn="r"/>
                      <a:r>
                        <a:rPr lang="en-GB" sz="1100" b="1">
                          <a:effectLst/>
                          <a:latin typeface="Calibri" panose="020F0502020204030204" pitchFamily="34" charset="0"/>
                          <a:cs typeface="Calibri" panose="020F0502020204030204" pitchFamily="34" charset="0"/>
                        </a:rPr>
                        <a:t>60 579.33</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246.1</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46 695.39</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136.0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a:effectLst/>
                          <a:latin typeface="Calibri" panose="020F0502020204030204" pitchFamily="34" charset="0"/>
                          <a:cs typeface="Calibri" panose="020F0502020204030204" pitchFamily="34" charset="0"/>
                        </a:rPr>
                        <a:t>107 274.72</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dirty="0">
                          <a:effectLst/>
                          <a:latin typeface="Calibri" panose="020F0502020204030204" pitchFamily="34" charset="0"/>
                          <a:cs typeface="Calibri" panose="020F0502020204030204" pitchFamily="34" charset="0"/>
                        </a:rPr>
                        <a:t>182.0</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extLst>
                  <a:ext uri="{0D108BD9-81ED-4DB2-BD59-A6C34878D82A}">
                    <a16:rowId xmlns:a16="http://schemas.microsoft.com/office/drawing/2014/main" val="90852149"/>
                  </a:ext>
                </a:extLst>
              </a:tr>
              <a:tr h="181159">
                <a:tc>
                  <a:txBody>
                    <a:bodyPr/>
                    <a:lstStyle/>
                    <a:p>
                      <a:pPr algn="ctr"/>
                      <a:r>
                        <a:rPr lang="en-GB" sz="1100" b="1">
                          <a:solidFill>
                            <a:schemeClr val="tx1"/>
                          </a:solidFill>
                          <a:effectLst/>
                          <a:latin typeface="Calibri" panose="020F0502020204030204" pitchFamily="34" charset="0"/>
                          <a:cs typeface="Calibri" panose="020F0502020204030204" pitchFamily="34" charset="0"/>
                        </a:rPr>
                        <a:t>2021</a:t>
                      </a:r>
                      <a:endParaRPr lang="en-ZA" sz="11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solidFill>
                      <a:srgbClr val="C00000"/>
                    </a:solidFill>
                  </a:tcPr>
                </a:tc>
                <a:tc>
                  <a:txBody>
                    <a:bodyPr/>
                    <a:lstStyle/>
                    <a:p>
                      <a:pPr algn="r"/>
                      <a:r>
                        <a:rPr lang="en-GB" sz="1100" b="1" kern="1200">
                          <a:effectLst/>
                          <a:latin typeface="Calibri" panose="020F0502020204030204" pitchFamily="34" charset="0"/>
                          <a:cs typeface="Calibri" panose="020F0502020204030204" pitchFamily="34" charset="0"/>
                        </a:rPr>
                        <a:t>75 618.94</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kern="1200">
                          <a:effectLst/>
                          <a:latin typeface="Calibri" panose="020F0502020204030204" pitchFamily="34" charset="0"/>
                          <a:cs typeface="Calibri" panose="020F0502020204030204" pitchFamily="34" charset="0"/>
                        </a:rPr>
                        <a:t>307.2</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kern="1200">
                          <a:effectLst/>
                          <a:latin typeface="Calibri" panose="020F0502020204030204" pitchFamily="34" charset="0"/>
                          <a:cs typeface="Calibri" panose="020F0502020204030204" pitchFamily="34" charset="0"/>
                        </a:rPr>
                        <a:t>50 990.95</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kern="1200">
                          <a:effectLst/>
                          <a:latin typeface="Calibri" panose="020F0502020204030204" pitchFamily="34" charset="0"/>
                          <a:cs typeface="Calibri" panose="020F0502020204030204" pitchFamily="34" charset="0"/>
                        </a:rPr>
                        <a:t>148.5</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kern="1200">
                          <a:effectLst/>
                          <a:latin typeface="Calibri" panose="020F0502020204030204" pitchFamily="34" charset="0"/>
                          <a:cs typeface="Calibri" panose="020F0502020204030204" pitchFamily="34" charset="0"/>
                        </a:rPr>
                        <a:t>126 609.89</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kern="1200">
                          <a:effectLst/>
                          <a:latin typeface="Calibri" panose="020F0502020204030204" pitchFamily="34" charset="0"/>
                          <a:cs typeface="Calibri" panose="020F0502020204030204" pitchFamily="34" charset="0"/>
                        </a:rPr>
                        <a:t>214.8</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extLst>
                  <a:ext uri="{0D108BD9-81ED-4DB2-BD59-A6C34878D82A}">
                    <a16:rowId xmlns:a16="http://schemas.microsoft.com/office/drawing/2014/main" val="1899048985"/>
                  </a:ext>
                </a:extLst>
              </a:tr>
              <a:tr h="181159">
                <a:tc>
                  <a:txBody>
                    <a:bodyPr/>
                    <a:lstStyle/>
                    <a:p>
                      <a:pPr algn="ctr"/>
                      <a:r>
                        <a:rPr lang="en-GB" sz="1100" b="1" dirty="0">
                          <a:solidFill>
                            <a:schemeClr val="tx1"/>
                          </a:solidFill>
                          <a:effectLst/>
                          <a:latin typeface="Calibri" panose="020F0502020204030204" pitchFamily="34" charset="0"/>
                          <a:cs typeface="Calibri" panose="020F0502020204030204" pitchFamily="34" charset="0"/>
                        </a:rPr>
                        <a:t>2022 </a:t>
                      </a:r>
                      <a:endParaRPr lang="en-ZA"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solidFill>
                      <a:srgbClr val="C00000"/>
                    </a:solidFill>
                  </a:tcPr>
                </a:tc>
                <a:tc>
                  <a:txBody>
                    <a:bodyPr/>
                    <a:lstStyle/>
                    <a:p>
                      <a:pPr algn="r"/>
                      <a:r>
                        <a:rPr lang="en-GB" sz="1100" b="1" kern="1200">
                          <a:effectLst/>
                          <a:latin typeface="Calibri" panose="020F0502020204030204" pitchFamily="34" charset="0"/>
                          <a:cs typeface="Calibri" panose="020F0502020204030204" pitchFamily="34" charset="0"/>
                        </a:rPr>
                        <a:t>52 917.65</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kern="1200">
                          <a:effectLst/>
                          <a:latin typeface="Calibri" panose="020F0502020204030204" pitchFamily="34" charset="0"/>
                          <a:cs typeface="Calibri" panose="020F0502020204030204" pitchFamily="34" charset="0"/>
                        </a:rPr>
                        <a:t>215.0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kern="1200">
                          <a:effectLst/>
                          <a:latin typeface="Calibri" panose="020F0502020204030204" pitchFamily="34" charset="0"/>
                          <a:cs typeface="Calibri" panose="020F0502020204030204" pitchFamily="34" charset="0"/>
                        </a:rPr>
                        <a:t>51 944.67</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kern="1200">
                          <a:effectLst/>
                          <a:latin typeface="Calibri" panose="020F0502020204030204" pitchFamily="34" charset="0"/>
                          <a:cs typeface="Calibri" panose="020F0502020204030204" pitchFamily="34" charset="0"/>
                        </a:rPr>
                        <a:t>151.4</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kern="1200">
                          <a:effectLst/>
                          <a:latin typeface="Calibri" panose="020F0502020204030204" pitchFamily="34" charset="0"/>
                          <a:cs typeface="Calibri" panose="020F0502020204030204" pitchFamily="34" charset="0"/>
                        </a:rPr>
                        <a:t>104 862.32</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kern="1200">
                          <a:effectLst/>
                          <a:latin typeface="Calibri" panose="020F0502020204030204" pitchFamily="34" charset="0"/>
                          <a:cs typeface="Calibri" panose="020F0502020204030204" pitchFamily="34" charset="0"/>
                        </a:rPr>
                        <a:t>177.9</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extLst>
                  <a:ext uri="{0D108BD9-81ED-4DB2-BD59-A6C34878D82A}">
                    <a16:rowId xmlns:a16="http://schemas.microsoft.com/office/drawing/2014/main" val="365688707"/>
                  </a:ext>
                </a:extLst>
              </a:tr>
              <a:tr h="181159">
                <a:tc>
                  <a:txBody>
                    <a:bodyPr/>
                    <a:lstStyle/>
                    <a:p>
                      <a:pPr algn="ctr"/>
                      <a:r>
                        <a:rPr lang="en-US" sz="1100" b="1" dirty="0">
                          <a:solidFill>
                            <a:schemeClr val="tx1"/>
                          </a:solidFill>
                          <a:effectLst/>
                          <a:latin typeface="Calibri" panose="020F0502020204030204" pitchFamily="34" charset="0"/>
                          <a:cs typeface="Calibri" panose="020F0502020204030204" pitchFamily="34" charset="0"/>
                        </a:rPr>
                        <a:t>2023 </a:t>
                      </a:r>
                      <a:endParaRPr lang="en-ZA"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solidFill>
                      <a:srgbClr val="C00000"/>
                    </a:solidFill>
                  </a:tcPr>
                </a:tc>
                <a:tc>
                  <a:txBody>
                    <a:bodyPr/>
                    <a:lstStyle/>
                    <a:p>
                      <a:pPr algn="r"/>
                      <a:r>
                        <a:rPr lang="en-GB" sz="1100" b="1" kern="1200" dirty="0">
                          <a:effectLst/>
                          <a:latin typeface="Calibri" panose="020F0502020204030204" pitchFamily="34" charset="0"/>
                          <a:cs typeface="Calibri" panose="020F0502020204030204" pitchFamily="34" charset="0"/>
                        </a:rPr>
                        <a:t>48 468.87</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kern="1200" dirty="0">
                          <a:effectLst/>
                          <a:latin typeface="Calibri" panose="020F0502020204030204" pitchFamily="34" charset="0"/>
                          <a:cs typeface="Calibri" panose="020F0502020204030204" pitchFamily="34" charset="0"/>
                        </a:rPr>
                        <a:t>196.9</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kern="1200" dirty="0">
                          <a:effectLst/>
                          <a:latin typeface="Calibri" panose="020F0502020204030204" pitchFamily="34" charset="0"/>
                          <a:cs typeface="Calibri" panose="020F0502020204030204" pitchFamily="34" charset="0"/>
                        </a:rPr>
                        <a:t>56 074.63</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kern="1200" dirty="0">
                          <a:effectLst/>
                          <a:latin typeface="Calibri" panose="020F0502020204030204" pitchFamily="34" charset="0"/>
                          <a:cs typeface="Calibri" panose="020F0502020204030204" pitchFamily="34" charset="0"/>
                        </a:rPr>
                        <a:t>163.3</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kern="1200" dirty="0">
                          <a:effectLst/>
                          <a:latin typeface="Calibri" panose="020F0502020204030204" pitchFamily="34" charset="0"/>
                          <a:cs typeface="Calibri" panose="020F0502020204030204" pitchFamily="34" charset="0"/>
                        </a:rPr>
                        <a:t>104 543.50</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tc>
                  <a:txBody>
                    <a:bodyPr/>
                    <a:lstStyle/>
                    <a:p>
                      <a:pPr algn="r"/>
                      <a:r>
                        <a:rPr lang="en-GB" sz="1100" b="1" kern="1200" dirty="0">
                          <a:effectLst/>
                          <a:latin typeface="Calibri" panose="020F0502020204030204" pitchFamily="34" charset="0"/>
                          <a:cs typeface="Calibri" panose="020F0502020204030204" pitchFamily="34" charset="0"/>
                        </a:rPr>
                        <a:t>177.4</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tc>
                <a:extLst>
                  <a:ext uri="{0D108BD9-81ED-4DB2-BD59-A6C34878D82A}">
                    <a16:rowId xmlns:a16="http://schemas.microsoft.com/office/drawing/2014/main" val="1715915167"/>
                  </a:ext>
                </a:extLst>
              </a:tr>
              <a:tr h="181159">
                <a:tc>
                  <a:txBody>
                    <a:bodyPr/>
                    <a:lstStyle/>
                    <a:p>
                      <a:pPr algn="ctr"/>
                      <a:r>
                        <a:rPr lang="en-US" sz="1100" b="1" dirty="0">
                          <a:solidFill>
                            <a:schemeClr val="tx1"/>
                          </a:solidFill>
                          <a:effectLst/>
                          <a:latin typeface="Calibri" panose="020F0502020204030204" pitchFamily="34" charset="0"/>
                          <a:cs typeface="Calibri" panose="020F0502020204030204" pitchFamily="34" charset="0"/>
                        </a:rPr>
                        <a:t>2024</a:t>
                      </a:r>
                      <a:endParaRPr lang="en-ZA"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667" marR="53667" marT="0" marB="0" anchor="ctr">
                    <a:solidFill>
                      <a:srgbClr val="C00000"/>
                    </a:solidFill>
                  </a:tcPr>
                </a:tc>
                <a:tc>
                  <a:txBody>
                    <a:bodyPr/>
                    <a:lstStyle/>
                    <a:p>
                      <a:pPr algn="r"/>
                      <a:r>
                        <a:rPr lang="en-US" sz="11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33 909.33</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US" sz="11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137.7</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US" sz="11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53 547.92</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US" sz="11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156.0</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US" sz="11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87 457.25</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r>
                        <a:rPr lang="en-US" sz="11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148.4</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91826549"/>
                  </a:ext>
                </a:extLst>
              </a:tr>
            </a:tbl>
          </a:graphicData>
        </a:graphic>
      </p:graphicFrame>
    </p:spTree>
    <p:extLst>
      <p:ext uri="{BB962C8B-B14F-4D97-AF65-F5344CB8AC3E}">
        <p14:creationId xmlns:p14="http://schemas.microsoft.com/office/powerpoint/2010/main" val="20601678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263459" y="6565696"/>
            <a:ext cx="8614796" cy="215444"/>
          </a:xfrm>
          <a:prstGeom prst="rect">
            <a:avLst/>
          </a:prstGeom>
          <a:noFill/>
          <a:ln>
            <a:noFill/>
          </a:ln>
        </p:spPr>
        <p:txBody>
          <a:bodyPr wrap="square" anchor="ctr">
            <a:spAutoFit/>
          </a:bodyPr>
          <a:lstStyle/>
          <a:p>
            <a:r>
              <a:rPr lang="en-GB" sz="800" b="1" i="1" dirty="0">
                <a:latin typeface="Calibri" pitchFamily="34" charset="0"/>
                <a:cs typeface="Calibri" pitchFamily="34" charset="0"/>
              </a:rPr>
              <a:t>Table prepared by the Office of SAMPRO based on information published by SARS and estimated figures calculated by the Office of SAMPRO.</a:t>
            </a: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263459" y="838936"/>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Table 25</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39959" y="1317141"/>
            <a:ext cx="8892074"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solidFill>
                  <a:schemeClr val="tx1"/>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MASS OF IMPORT AS PERCENTAGE OF THE MASS OF EXPORT, OF THE DIFFERENT TYPES OF DAIRY PRODUCTS BY SOUTH AFRICA</a:t>
            </a:r>
          </a:p>
        </p:txBody>
      </p:sp>
      <p:sp>
        <p:nvSpPr>
          <p:cNvPr id="4" name="Slide Number Placeholder 3">
            <a:extLst>
              <a:ext uri="{FF2B5EF4-FFF2-40B4-BE49-F238E27FC236}">
                <a16:creationId xmlns:a16="http://schemas.microsoft.com/office/drawing/2014/main" id="{B4C9DC24-9D0E-9A1E-AE00-AED41E2065F1}"/>
              </a:ext>
            </a:extLst>
          </p:cNvPr>
          <p:cNvSpPr>
            <a:spLocks noGrp="1"/>
          </p:cNvSpPr>
          <p:nvPr>
            <p:ph type="sldNum" sz="quarter" idx="12"/>
          </p:nvPr>
        </p:nvSpPr>
        <p:spPr>
          <a:xfrm>
            <a:off x="8249442" y="5798009"/>
            <a:ext cx="628813" cy="767687"/>
          </a:xfrm>
        </p:spPr>
        <p:txBody>
          <a:bodyPr/>
          <a:lstStyle/>
          <a:p>
            <a:fld id="{73B850FF-6169-4056-8077-06FFA93A5366}" type="slidenum">
              <a:rPr lang="en-US" smtClean="0">
                <a:solidFill>
                  <a:schemeClr val="tx1"/>
                </a:solidFill>
              </a:rPr>
              <a:t>51</a:t>
            </a:fld>
            <a:endParaRPr lang="en-US">
              <a:solidFill>
                <a:schemeClr val="tx1"/>
              </a:solidFill>
            </a:endParaRPr>
          </a:p>
        </p:txBody>
      </p:sp>
      <p:graphicFrame>
        <p:nvGraphicFramePr>
          <p:cNvPr id="3" name="Table 2">
            <a:extLst>
              <a:ext uri="{FF2B5EF4-FFF2-40B4-BE49-F238E27FC236}">
                <a16:creationId xmlns:a16="http://schemas.microsoft.com/office/drawing/2014/main" id="{5D930C37-62B8-B901-43D4-7594953ECEF4}"/>
              </a:ext>
            </a:extLst>
          </p:cNvPr>
          <p:cNvGraphicFramePr>
            <a:graphicFrameLocks noGrp="1"/>
          </p:cNvGraphicFramePr>
          <p:nvPr>
            <p:extLst>
              <p:ext uri="{D42A27DB-BD31-4B8C-83A1-F6EECF244321}">
                <p14:modId xmlns:p14="http://schemas.microsoft.com/office/powerpoint/2010/main" val="4032450043"/>
              </p:ext>
            </p:extLst>
          </p:nvPr>
        </p:nvGraphicFramePr>
        <p:xfrm>
          <a:off x="263457" y="2214960"/>
          <a:ext cx="8614798" cy="3583049"/>
        </p:xfrm>
        <a:graphic>
          <a:graphicData uri="http://schemas.openxmlformats.org/drawingml/2006/table">
            <a:tbl>
              <a:tblPr firstRow="1" firstCol="1" bandRow="1">
                <a:tableStyleId>{5C22544A-7EE6-4342-B048-85BDC9FD1C3A}</a:tableStyleId>
              </a:tblPr>
              <a:tblGrid>
                <a:gridCol w="845973">
                  <a:extLst>
                    <a:ext uri="{9D8B030D-6E8A-4147-A177-3AD203B41FA5}">
                      <a16:colId xmlns:a16="http://schemas.microsoft.com/office/drawing/2014/main" val="3467281784"/>
                    </a:ext>
                  </a:extLst>
                </a:gridCol>
                <a:gridCol w="1809106">
                  <a:extLst>
                    <a:ext uri="{9D8B030D-6E8A-4147-A177-3AD203B41FA5}">
                      <a16:colId xmlns:a16="http://schemas.microsoft.com/office/drawing/2014/main" val="3856726181"/>
                    </a:ext>
                  </a:extLst>
                </a:gridCol>
                <a:gridCol w="663339">
                  <a:extLst>
                    <a:ext uri="{9D8B030D-6E8A-4147-A177-3AD203B41FA5}">
                      <a16:colId xmlns:a16="http://schemas.microsoft.com/office/drawing/2014/main" val="1590648410"/>
                    </a:ext>
                  </a:extLst>
                </a:gridCol>
                <a:gridCol w="661617">
                  <a:extLst>
                    <a:ext uri="{9D8B030D-6E8A-4147-A177-3AD203B41FA5}">
                      <a16:colId xmlns:a16="http://schemas.microsoft.com/office/drawing/2014/main" val="1023135227"/>
                    </a:ext>
                  </a:extLst>
                </a:gridCol>
                <a:gridCol w="663339">
                  <a:extLst>
                    <a:ext uri="{9D8B030D-6E8A-4147-A177-3AD203B41FA5}">
                      <a16:colId xmlns:a16="http://schemas.microsoft.com/office/drawing/2014/main" val="1932228216"/>
                    </a:ext>
                  </a:extLst>
                </a:gridCol>
                <a:gridCol w="661617">
                  <a:extLst>
                    <a:ext uri="{9D8B030D-6E8A-4147-A177-3AD203B41FA5}">
                      <a16:colId xmlns:a16="http://schemas.microsoft.com/office/drawing/2014/main" val="2842474562"/>
                    </a:ext>
                  </a:extLst>
                </a:gridCol>
                <a:gridCol w="663339">
                  <a:extLst>
                    <a:ext uri="{9D8B030D-6E8A-4147-A177-3AD203B41FA5}">
                      <a16:colId xmlns:a16="http://schemas.microsoft.com/office/drawing/2014/main" val="650378153"/>
                    </a:ext>
                  </a:extLst>
                </a:gridCol>
                <a:gridCol w="661617">
                  <a:extLst>
                    <a:ext uri="{9D8B030D-6E8A-4147-A177-3AD203B41FA5}">
                      <a16:colId xmlns:a16="http://schemas.microsoft.com/office/drawing/2014/main" val="2578631758"/>
                    </a:ext>
                  </a:extLst>
                </a:gridCol>
                <a:gridCol w="661617">
                  <a:extLst>
                    <a:ext uri="{9D8B030D-6E8A-4147-A177-3AD203B41FA5}">
                      <a16:colId xmlns:a16="http://schemas.microsoft.com/office/drawing/2014/main" val="4216507068"/>
                    </a:ext>
                  </a:extLst>
                </a:gridCol>
                <a:gridCol w="661617">
                  <a:extLst>
                    <a:ext uri="{9D8B030D-6E8A-4147-A177-3AD203B41FA5}">
                      <a16:colId xmlns:a16="http://schemas.microsoft.com/office/drawing/2014/main" val="568273649"/>
                    </a:ext>
                  </a:extLst>
                </a:gridCol>
                <a:gridCol w="661617">
                  <a:extLst>
                    <a:ext uri="{9D8B030D-6E8A-4147-A177-3AD203B41FA5}">
                      <a16:colId xmlns:a16="http://schemas.microsoft.com/office/drawing/2014/main" val="1590733278"/>
                    </a:ext>
                  </a:extLst>
                </a:gridCol>
              </a:tblGrid>
              <a:tr h="623095">
                <a:tc>
                  <a:txBody>
                    <a:bodyPr/>
                    <a:lstStyle/>
                    <a:p>
                      <a:pPr algn="ctr">
                        <a:buNone/>
                      </a:pPr>
                      <a:r>
                        <a:rPr lang="en-ZA" sz="1200" b="1">
                          <a:effectLst/>
                          <a:latin typeface="Calibri" panose="020F0502020204030204" pitchFamily="34" charset="0"/>
                          <a:cs typeface="Calibri" panose="020F0502020204030204" pitchFamily="34" charset="0"/>
                        </a:rPr>
                        <a:t>Heading</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buNone/>
                      </a:pPr>
                      <a:r>
                        <a:rPr lang="en-ZA" sz="1200" b="1">
                          <a:effectLst/>
                          <a:latin typeface="Calibri" panose="020F0502020204030204" pitchFamily="34" charset="0"/>
                          <a:cs typeface="Calibri" panose="020F0502020204030204" pitchFamily="34" charset="0"/>
                        </a:rPr>
                        <a:t>Description</a:t>
                      </a:r>
                      <a:endParaRPr lang="en-ZA" sz="1400" b="1">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buNone/>
                      </a:pPr>
                      <a:r>
                        <a:rPr lang="en-ZA" sz="1200" b="1">
                          <a:effectLst/>
                          <a:latin typeface="Calibri" panose="020F0502020204030204" pitchFamily="34" charset="0"/>
                          <a:cs typeface="Calibri" panose="020F0502020204030204" pitchFamily="34" charset="0"/>
                        </a:rPr>
                        <a:t>2017</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1200" b="1">
                          <a:effectLst/>
                          <a:latin typeface="Calibri" panose="020F0502020204030204" pitchFamily="34" charset="0"/>
                          <a:cs typeface="Calibri" panose="020F0502020204030204" pitchFamily="34" charset="0"/>
                        </a:rPr>
                        <a:t>2018</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1200" b="1">
                          <a:effectLst/>
                          <a:latin typeface="Calibri" panose="020F0502020204030204" pitchFamily="34" charset="0"/>
                          <a:cs typeface="Calibri" panose="020F0502020204030204" pitchFamily="34" charset="0"/>
                        </a:rPr>
                        <a:t>2019</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1200" b="1">
                          <a:effectLst/>
                          <a:latin typeface="Calibri" panose="020F0502020204030204" pitchFamily="34" charset="0"/>
                          <a:cs typeface="Calibri" panose="020F0502020204030204" pitchFamily="34" charset="0"/>
                        </a:rPr>
                        <a:t>2020</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1200" b="1">
                          <a:effectLst/>
                          <a:latin typeface="Calibri" panose="020F0502020204030204" pitchFamily="34" charset="0"/>
                          <a:cs typeface="Calibri" panose="020F0502020204030204" pitchFamily="34" charset="0"/>
                        </a:rPr>
                        <a:t>2021 </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1200" b="1">
                          <a:effectLst/>
                          <a:latin typeface="Calibri" panose="020F0502020204030204" pitchFamily="34" charset="0"/>
                          <a:cs typeface="Calibri" panose="020F0502020204030204" pitchFamily="34" charset="0"/>
                        </a:rPr>
                        <a:t>2022 </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1200" b="1">
                          <a:effectLst/>
                          <a:latin typeface="Calibri" panose="020F0502020204030204" pitchFamily="34" charset="0"/>
                          <a:cs typeface="Calibri" panose="020F0502020204030204" pitchFamily="34" charset="0"/>
                        </a:rPr>
                        <a:t>2023 </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1200" b="1">
                          <a:effectLst/>
                          <a:latin typeface="Calibri" panose="020F0502020204030204" pitchFamily="34" charset="0"/>
                          <a:cs typeface="Calibri" panose="020F0502020204030204" pitchFamily="34" charset="0"/>
                        </a:rPr>
                        <a:t>2024</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buNone/>
                      </a:pPr>
                      <a:r>
                        <a:rPr lang="en-ZA" sz="1200" b="1">
                          <a:effectLst/>
                          <a:latin typeface="Calibri" panose="020F0502020204030204" pitchFamily="34" charset="0"/>
                          <a:cs typeface="Calibri" panose="020F0502020204030204" pitchFamily="34" charset="0"/>
                        </a:rPr>
                        <a:t>2025</a:t>
                      </a:r>
                      <a:endParaRPr lang="en-ZA" sz="1800" b="1">
                        <a:effectLst/>
                        <a:latin typeface="Calibri" panose="020F0502020204030204" pitchFamily="34" charset="0"/>
                        <a:cs typeface="Calibri" panose="020F0502020204030204" pitchFamily="34" charset="0"/>
                      </a:endParaRPr>
                    </a:p>
                    <a:p>
                      <a:pPr algn="ctr">
                        <a:buNone/>
                      </a:pPr>
                      <a:r>
                        <a:rPr lang="en-ZA" sz="1200" b="1">
                          <a:effectLst/>
                          <a:latin typeface="Calibri" panose="020F0502020204030204" pitchFamily="34" charset="0"/>
                          <a:cs typeface="Calibri" panose="020F0502020204030204" pitchFamily="34" charset="0"/>
                        </a:rPr>
                        <a:t>(Est)</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130942369"/>
                  </a:ext>
                </a:extLst>
              </a:tr>
              <a:tr h="390324">
                <a:tc>
                  <a:txBody>
                    <a:bodyPr/>
                    <a:lstStyle/>
                    <a:p>
                      <a:pPr algn="ctr">
                        <a:spcBef>
                          <a:spcPts val="300"/>
                        </a:spcBef>
                        <a:spcAft>
                          <a:spcPts val="300"/>
                        </a:spcAft>
                        <a:buNone/>
                      </a:pPr>
                      <a:r>
                        <a:rPr lang="en-ZA" sz="1100" b="1">
                          <a:effectLst/>
                          <a:latin typeface="Calibri" panose="020F0502020204030204" pitchFamily="34" charset="0"/>
                          <a:cs typeface="Calibri" panose="020F0502020204030204" pitchFamily="34" charset="0"/>
                        </a:rPr>
                        <a:t>04.01</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Bef>
                          <a:spcPts val="300"/>
                        </a:spcBef>
                        <a:spcAft>
                          <a:spcPts val="300"/>
                        </a:spcAft>
                        <a:buNone/>
                      </a:pPr>
                      <a:r>
                        <a:rPr lang="en-ZA" sz="1100" b="1">
                          <a:effectLst/>
                          <a:latin typeface="Calibri" panose="020F0502020204030204" pitchFamily="34" charset="0"/>
                          <a:cs typeface="Calibri" panose="020F0502020204030204" pitchFamily="34" charset="0"/>
                        </a:rPr>
                        <a:t>Milk and cream, unsweetened</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a:effectLst/>
                          <a:latin typeface="Calibri" panose="020F0502020204030204" pitchFamily="34" charset="0"/>
                          <a:cs typeface="Calibri" panose="020F0502020204030204" pitchFamily="34" charset="0"/>
                        </a:rPr>
                        <a:t>217.1</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a:effectLst/>
                          <a:latin typeface="Calibri" panose="020F0502020204030204" pitchFamily="34" charset="0"/>
                          <a:cs typeface="Calibri" panose="020F0502020204030204" pitchFamily="34" charset="0"/>
                        </a:rPr>
                        <a:t>103.7</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dirty="0">
                          <a:effectLst/>
                          <a:latin typeface="Calibri" panose="020F0502020204030204" pitchFamily="34" charset="0"/>
                          <a:cs typeface="Calibri" panose="020F0502020204030204" pitchFamily="34" charset="0"/>
                        </a:rPr>
                        <a:t>90.2</a:t>
                      </a:r>
                      <a:endParaRPr lang="en-ZA"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US" sz="1100" b="1" dirty="0">
                          <a:effectLst/>
                          <a:latin typeface="Calibri" panose="020F0502020204030204" pitchFamily="34" charset="0"/>
                          <a:cs typeface="Calibri" panose="020F0502020204030204" pitchFamily="34" charset="0"/>
                        </a:rPr>
                        <a:t>26.4</a:t>
                      </a:r>
                      <a:endParaRPr lang="en-ZA"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US" sz="1100" b="1" dirty="0">
                          <a:effectLst/>
                          <a:latin typeface="Calibri" panose="020F0502020204030204" pitchFamily="34" charset="0"/>
                          <a:cs typeface="Calibri" panose="020F0502020204030204" pitchFamily="34" charset="0"/>
                        </a:rPr>
                        <a:t>95.2</a:t>
                      </a:r>
                      <a:endParaRPr lang="en-ZA"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US" sz="1100" b="1" dirty="0">
                          <a:effectLst/>
                          <a:latin typeface="Calibri" panose="020F0502020204030204" pitchFamily="34" charset="0"/>
                          <a:cs typeface="Calibri" panose="020F0502020204030204" pitchFamily="34" charset="0"/>
                        </a:rPr>
                        <a:t>18.4</a:t>
                      </a:r>
                      <a:endParaRPr lang="en-ZA"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US" sz="1100" b="1" dirty="0">
                          <a:effectLst/>
                          <a:latin typeface="Calibri" panose="020F0502020204030204" pitchFamily="34" charset="0"/>
                          <a:cs typeface="Calibri" panose="020F0502020204030204" pitchFamily="34" charset="0"/>
                        </a:rPr>
                        <a:t>25.0</a:t>
                      </a:r>
                      <a:endParaRPr lang="en-ZA"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US" sz="1100" b="1" dirty="0">
                          <a:effectLst/>
                          <a:latin typeface="Calibri" panose="020F0502020204030204" pitchFamily="34" charset="0"/>
                          <a:cs typeface="Calibri" panose="020F0502020204030204" pitchFamily="34" charset="0"/>
                        </a:rPr>
                        <a:t>1.6</a:t>
                      </a:r>
                      <a:endParaRPr lang="en-ZA"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fontAlgn="b">
                        <a:buNone/>
                      </a:pPr>
                      <a:r>
                        <a:rPr lang="en-ZA" sz="1100" b="1" i="0" u="none" strike="noStrike" dirty="0">
                          <a:solidFill>
                            <a:srgbClr val="0000FF"/>
                          </a:solidFill>
                          <a:effectLst/>
                          <a:latin typeface="Calibri" panose="020F0502020204030204" pitchFamily="34" charset="0"/>
                          <a:cs typeface="Calibri" panose="020F0502020204030204" pitchFamily="34" charset="0"/>
                        </a:rPr>
                        <a:t>               0.8 </a:t>
                      </a:r>
                    </a:p>
                  </a:txBody>
                  <a:tcPr marL="0" marR="0" marT="0" marB="0" anchor="ctr">
                    <a:solidFill>
                      <a:srgbClr val="FFFF00"/>
                    </a:solidFill>
                  </a:tcPr>
                </a:tc>
                <a:extLst>
                  <a:ext uri="{0D108BD9-81ED-4DB2-BD59-A6C34878D82A}">
                    <a16:rowId xmlns:a16="http://schemas.microsoft.com/office/drawing/2014/main" val="4262313490"/>
                  </a:ext>
                </a:extLst>
              </a:tr>
              <a:tr h="354747">
                <a:tc>
                  <a:txBody>
                    <a:bodyPr/>
                    <a:lstStyle/>
                    <a:p>
                      <a:pPr algn="ctr">
                        <a:spcBef>
                          <a:spcPts val="300"/>
                        </a:spcBef>
                        <a:spcAft>
                          <a:spcPts val="300"/>
                        </a:spcAft>
                        <a:buNone/>
                      </a:pPr>
                      <a:r>
                        <a:rPr lang="en-ZA" sz="1100" b="1">
                          <a:effectLst/>
                          <a:latin typeface="Calibri" panose="020F0502020204030204" pitchFamily="34" charset="0"/>
                          <a:cs typeface="Calibri" panose="020F0502020204030204" pitchFamily="34" charset="0"/>
                        </a:rPr>
                        <a:t>04.02</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Bef>
                          <a:spcPts val="300"/>
                        </a:spcBef>
                        <a:spcAft>
                          <a:spcPts val="300"/>
                        </a:spcAft>
                        <a:buNone/>
                      </a:pPr>
                      <a:r>
                        <a:rPr lang="en-ZA" sz="1100" b="1">
                          <a:effectLst/>
                          <a:latin typeface="Calibri" panose="020F0502020204030204" pitchFamily="34" charset="0"/>
                          <a:cs typeface="Calibri" panose="020F0502020204030204" pitchFamily="34" charset="0"/>
                        </a:rPr>
                        <a:t>Milk, concentrated</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a:effectLst/>
                          <a:latin typeface="Calibri" panose="020F0502020204030204" pitchFamily="34" charset="0"/>
                          <a:cs typeface="Calibri" panose="020F0502020204030204" pitchFamily="34" charset="0"/>
                        </a:rPr>
                        <a:t>146.4</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a:effectLst/>
                          <a:latin typeface="Calibri" panose="020F0502020204030204" pitchFamily="34" charset="0"/>
                          <a:cs typeface="Calibri" panose="020F0502020204030204" pitchFamily="34" charset="0"/>
                        </a:rPr>
                        <a:t>159.5</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a:effectLst/>
                          <a:latin typeface="Calibri" panose="020F0502020204030204" pitchFamily="34" charset="0"/>
                          <a:cs typeface="Calibri" panose="020F0502020204030204" pitchFamily="34" charset="0"/>
                        </a:rPr>
                        <a:t>227.9</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a:effectLst/>
                          <a:latin typeface="Calibri" panose="020F0502020204030204" pitchFamily="34" charset="0"/>
                          <a:cs typeface="Calibri" panose="020F0502020204030204" pitchFamily="34" charset="0"/>
                        </a:rPr>
                        <a:t>252.8</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a:effectLst/>
                          <a:latin typeface="Calibri" panose="020F0502020204030204" pitchFamily="34" charset="0"/>
                          <a:cs typeface="Calibri" panose="020F0502020204030204" pitchFamily="34" charset="0"/>
                        </a:rPr>
                        <a:t>257.6</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a:effectLst/>
                          <a:latin typeface="Calibri" panose="020F0502020204030204" pitchFamily="34" charset="0"/>
                          <a:cs typeface="Calibri" panose="020F0502020204030204" pitchFamily="34" charset="0"/>
                        </a:rPr>
                        <a:t>153.4</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a:effectLst/>
                          <a:latin typeface="Calibri" panose="020F0502020204030204" pitchFamily="34" charset="0"/>
                          <a:cs typeface="Calibri" panose="020F0502020204030204" pitchFamily="34" charset="0"/>
                        </a:rPr>
                        <a:t>174.1</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a:effectLst/>
                          <a:latin typeface="Calibri" panose="020F0502020204030204" pitchFamily="34" charset="0"/>
                          <a:cs typeface="Calibri" panose="020F0502020204030204" pitchFamily="34" charset="0"/>
                        </a:rPr>
                        <a:t>103.7</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fontAlgn="b">
                        <a:buNone/>
                      </a:pPr>
                      <a:r>
                        <a:rPr lang="en-ZA" sz="1100" b="1" i="0" u="none" strike="noStrike" dirty="0">
                          <a:solidFill>
                            <a:srgbClr val="0000FF"/>
                          </a:solidFill>
                          <a:effectLst/>
                          <a:latin typeface="Calibri" panose="020F0502020204030204" pitchFamily="34" charset="0"/>
                          <a:cs typeface="Calibri" panose="020F0502020204030204" pitchFamily="34" charset="0"/>
                        </a:rPr>
                        <a:t>            71.5 </a:t>
                      </a:r>
                    </a:p>
                  </a:txBody>
                  <a:tcPr marL="0" marR="0" marT="0" marB="0" anchor="ctr">
                    <a:solidFill>
                      <a:srgbClr val="FFFF00"/>
                    </a:solidFill>
                  </a:tcPr>
                </a:tc>
                <a:extLst>
                  <a:ext uri="{0D108BD9-81ED-4DB2-BD59-A6C34878D82A}">
                    <a16:rowId xmlns:a16="http://schemas.microsoft.com/office/drawing/2014/main" val="3447875929"/>
                  </a:ext>
                </a:extLst>
              </a:tr>
              <a:tr h="390324">
                <a:tc>
                  <a:txBody>
                    <a:bodyPr/>
                    <a:lstStyle/>
                    <a:p>
                      <a:pPr algn="ctr">
                        <a:spcBef>
                          <a:spcPts val="300"/>
                        </a:spcBef>
                        <a:spcAft>
                          <a:spcPts val="300"/>
                        </a:spcAft>
                        <a:buNone/>
                      </a:pPr>
                      <a:r>
                        <a:rPr lang="en-ZA" sz="1100" b="1">
                          <a:effectLst/>
                          <a:latin typeface="Calibri" panose="020F0502020204030204" pitchFamily="34" charset="0"/>
                          <a:cs typeface="Calibri" panose="020F0502020204030204" pitchFamily="34" charset="0"/>
                        </a:rPr>
                        <a:t>04.03</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Bef>
                          <a:spcPts val="300"/>
                        </a:spcBef>
                        <a:spcAft>
                          <a:spcPts val="300"/>
                        </a:spcAft>
                        <a:buNone/>
                      </a:pPr>
                      <a:r>
                        <a:rPr lang="en-ZA" sz="1100" b="1">
                          <a:effectLst/>
                          <a:latin typeface="Calibri" panose="020F0502020204030204" pitchFamily="34" charset="0"/>
                          <a:cs typeface="Calibri" panose="020F0502020204030204" pitchFamily="34" charset="0"/>
                        </a:rPr>
                        <a:t>Buttermilk powder, yoghurt</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dirty="0">
                          <a:effectLst/>
                          <a:latin typeface="Calibri" panose="020F0502020204030204" pitchFamily="34" charset="0"/>
                          <a:cs typeface="Calibri" panose="020F0502020204030204" pitchFamily="34" charset="0"/>
                        </a:rPr>
                        <a:t>28.4</a:t>
                      </a:r>
                      <a:endParaRPr lang="en-ZA"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US" sz="1100" b="1" dirty="0">
                          <a:effectLst/>
                          <a:latin typeface="Calibri" panose="020F0502020204030204" pitchFamily="34" charset="0"/>
                          <a:cs typeface="Calibri" panose="020F0502020204030204" pitchFamily="34" charset="0"/>
                        </a:rPr>
                        <a:t>27.9</a:t>
                      </a:r>
                      <a:endParaRPr lang="en-ZA"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US" sz="1100" b="1" dirty="0">
                          <a:effectLst/>
                          <a:latin typeface="Calibri" panose="020F0502020204030204" pitchFamily="34" charset="0"/>
                          <a:cs typeface="Calibri" panose="020F0502020204030204" pitchFamily="34" charset="0"/>
                        </a:rPr>
                        <a:t>31.7</a:t>
                      </a:r>
                      <a:endParaRPr lang="en-ZA"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US" sz="1100" b="1" dirty="0">
                          <a:effectLst/>
                          <a:latin typeface="Calibri" panose="020F0502020204030204" pitchFamily="34" charset="0"/>
                          <a:cs typeface="Calibri" panose="020F0502020204030204" pitchFamily="34" charset="0"/>
                        </a:rPr>
                        <a:t>40.3</a:t>
                      </a:r>
                      <a:endParaRPr lang="en-ZA"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US" sz="1100" b="1">
                          <a:effectLst/>
                          <a:latin typeface="Calibri" panose="020F0502020204030204" pitchFamily="34" charset="0"/>
                          <a:cs typeface="Calibri" panose="020F0502020204030204" pitchFamily="34" charset="0"/>
                        </a:rPr>
                        <a:t>32.6</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US" sz="1100" b="1" dirty="0">
                          <a:effectLst/>
                          <a:latin typeface="Calibri" panose="020F0502020204030204" pitchFamily="34" charset="0"/>
                          <a:cs typeface="Calibri" panose="020F0502020204030204" pitchFamily="34" charset="0"/>
                        </a:rPr>
                        <a:t>32.3</a:t>
                      </a:r>
                      <a:endParaRPr lang="en-ZA"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US" sz="1100" b="1" dirty="0">
                          <a:effectLst/>
                          <a:latin typeface="Calibri" panose="020F0502020204030204" pitchFamily="34" charset="0"/>
                          <a:cs typeface="Calibri" panose="020F0502020204030204" pitchFamily="34" charset="0"/>
                        </a:rPr>
                        <a:t>34.6</a:t>
                      </a:r>
                      <a:endParaRPr lang="en-ZA"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US" sz="1100" b="1" dirty="0">
                          <a:effectLst/>
                          <a:latin typeface="Calibri" panose="020F0502020204030204" pitchFamily="34" charset="0"/>
                          <a:cs typeface="Calibri" panose="020F0502020204030204" pitchFamily="34" charset="0"/>
                        </a:rPr>
                        <a:t>48.8</a:t>
                      </a:r>
                      <a:endParaRPr lang="en-ZA"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fontAlgn="b">
                        <a:buNone/>
                      </a:pPr>
                      <a:r>
                        <a:rPr lang="en-ZA" sz="1100" b="1" i="0" u="none" strike="noStrike" dirty="0">
                          <a:solidFill>
                            <a:srgbClr val="0000FF"/>
                          </a:solidFill>
                          <a:effectLst/>
                          <a:latin typeface="Calibri" panose="020F0502020204030204" pitchFamily="34" charset="0"/>
                          <a:cs typeface="Calibri" panose="020F0502020204030204" pitchFamily="34" charset="0"/>
                        </a:rPr>
                        <a:t>            48.7 </a:t>
                      </a:r>
                    </a:p>
                  </a:txBody>
                  <a:tcPr marL="0" marR="0" marT="0" marB="0" anchor="ctr">
                    <a:solidFill>
                      <a:srgbClr val="FFFF00"/>
                    </a:solidFill>
                  </a:tcPr>
                </a:tc>
                <a:extLst>
                  <a:ext uri="{0D108BD9-81ED-4DB2-BD59-A6C34878D82A}">
                    <a16:rowId xmlns:a16="http://schemas.microsoft.com/office/drawing/2014/main" val="2986144739"/>
                  </a:ext>
                </a:extLst>
              </a:tr>
              <a:tr h="390324">
                <a:tc>
                  <a:txBody>
                    <a:bodyPr/>
                    <a:lstStyle/>
                    <a:p>
                      <a:pPr algn="ctr">
                        <a:spcBef>
                          <a:spcPts val="300"/>
                        </a:spcBef>
                        <a:spcAft>
                          <a:spcPts val="300"/>
                        </a:spcAft>
                        <a:buNone/>
                      </a:pPr>
                      <a:r>
                        <a:rPr lang="en-ZA" sz="1100" b="1">
                          <a:effectLst/>
                          <a:latin typeface="Calibri" panose="020F0502020204030204" pitchFamily="34" charset="0"/>
                          <a:cs typeface="Calibri" panose="020F0502020204030204" pitchFamily="34" charset="0"/>
                        </a:rPr>
                        <a:t>04.04</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Bef>
                          <a:spcPts val="300"/>
                        </a:spcBef>
                        <a:spcAft>
                          <a:spcPts val="300"/>
                        </a:spcAft>
                        <a:buNone/>
                      </a:pPr>
                      <a:r>
                        <a:rPr lang="en-ZA" sz="1100" b="1">
                          <a:effectLst/>
                          <a:latin typeface="Calibri" panose="020F0502020204030204" pitchFamily="34" charset="0"/>
                          <a:cs typeface="Calibri" panose="020F0502020204030204" pitchFamily="34" charset="0"/>
                        </a:rPr>
                        <a:t>Whey, whey powder, etc</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a:effectLst/>
                          <a:latin typeface="Calibri" panose="020F0502020204030204" pitchFamily="34" charset="0"/>
                          <a:cs typeface="Calibri" panose="020F0502020204030204" pitchFamily="34" charset="0"/>
                        </a:rPr>
                        <a:t>192.9</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a:effectLst/>
                          <a:latin typeface="Calibri" panose="020F0502020204030204" pitchFamily="34" charset="0"/>
                          <a:cs typeface="Calibri" panose="020F0502020204030204" pitchFamily="34" charset="0"/>
                        </a:rPr>
                        <a:t>1 741.3</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a:effectLst/>
                          <a:latin typeface="Calibri" panose="020F0502020204030204" pitchFamily="34" charset="0"/>
                          <a:cs typeface="Calibri" panose="020F0502020204030204" pitchFamily="34" charset="0"/>
                        </a:rPr>
                        <a:t>2 917.9</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a:effectLst/>
                          <a:latin typeface="Calibri" panose="020F0502020204030204" pitchFamily="34" charset="0"/>
                          <a:cs typeface="Calibri" panose="020F0502020204030204" pitchFamily="34" charset="0"/>
                        </a:rPr>
                        <a:t>1 257.6</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a:effectLst/>
                          <a:latin typeface="Calibri" panose="020F0502020204030204" pitchFamily="34" charset="0"/>
                          <a:cs typeface="Calibri" panose="020F0502020204030204" pitchFamily="34" charset="0"/>
                        </a:rPr>
                        <a:t>888.3</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a:effectLst/>
                          <a:latin typeface="Calibri" panose="020F0502020204030204" pitchFamily="34" charset="0"/>
                          <a:cs typeface="Calibri" panose="020F0502020204030204" pitchFamily="34" charset="0"/>
                        </a:rPr>
                        <a:t>954.9</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a:effectLst/>
                          <a:latin typeface="Calibri" panose="020F0502020204030204" pitchFamily="34" charset="0"/>
                          <a:cs typeface="Calibri" panose="020F0502020204030204" pitchFamily="34" charset="0"/>
                        </a:rPr>
                        <a:t>640.0</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a:effectLst/>
                          <a:latin typeface="Calibri" panose="020F0502020204030204" pitchFamily="34" charset="0"/>
                          <a:cs typeface="Calibri" panose="020F0502020204030204" pitchFamily="34" charset="0"/>
                        </a:rPr>
                        <a:t>627.6</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fontAlgn="b">
                        <a:buNone/>
                      </a:pPr>
                      <a:r>
                        <a:rPr lang="en-ZA" sz="1100" b="1" i="0" u="none" strike="noStrike" dirty="0">
                          <a:solidFill>
                            <a:srgbClr val="0000FF"/>
                          </a:solidFill>
                          <a:effectLst/>
                          <a:latin typeface="Calibri" panose="020F0502020204030204" pitchFamily="34" charset="0"/>
                          <a:cs typeface="Calibri" panose="020F0502020204030204" pitchFamily="34" charset="0"/>
                        </a:rPr>
                        <a:t>          364.6 </a:t>
                      </a:r>
                    </a:p>
                  </a:txBody>
                  <a:tcPr marL="0" marR="0" marT="0" marB="0" anchor="ctr"/>
                </a:tc>
                <a:extLst>
                  <a:ext uri="{0D108BD9-81ED-4DB2-BD59-A6C34878D82A}">
                    <a16:rowId xmlns:a16="http://schemas.microsoft.com/office/drawing/2014/main" val="2127146928"/>
                  </a:ext>
                </a:extLst>
              </a:tr>
              <a:tr h="707461">
                <a:tc>
                  <a:txBody>
                    <a:bodyPr/>
                    <a:lstStyle/>
                    <a:p>
                      <a:pPr algn="ctr">
                        <a:spcBef>
                          <a:spcPts val="300"/>
                        </a:spcBef>
                        <a:spcAft>
                          <a:spcPts val="300"/>
                        </a:spcAft>
                        <a:buNone/>
                      </a:pPr>
                      <a:r>
                        <a:rPr lang="en-ZA" sz="1100" b="1">
                          <a:effectLst/>
                          <a:latin typeface="Calibri" panose="020F0502020204030204" pitchFamily="34" charset="0"/>
                          <a:cs typeface="Calibri" panose="020F0502020204030204" pitchFamily="34" charset="0"/>
                        </a:rPr>
                        <a:t>04.05</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Bef>
                          <a:spcPts val="300"/>
                        </a:spcBef>
                        <a:spcAft>
                          <a:spcPts val="300"/>
                        </a:spcAft>
                        <a:buNone/>
                      </a:pPr>
                      <a:r>
                        <a:rPr lang="en-ZA" sz="1100" b="1">
                          <a:effectLst/>
                          <a:latin typeface="Calibri" panose="020F0502020204030204" pitchFamily="34" charset="0"/>
                          <a:cs typeface="Calibri" panose="020F0502020204030204" pitchFamily="34" charset="0"/>
                        </a:rPr>
                        <a:t>Butter, butter spreads and </a:t>
                      </a:r>
                      <a:endParaRPr lang="en-ZA" sz="1800" b="1">
                        <a:effectLst/>
                        <a:latin typeface="Calibri" panose="020F0502020204030204" pitchFamily="34" charset="0"/>
                        <a:cs typeface="Calibri" panose="020F0502020204030204" pitchFamily="34" charset="0"/>
                      </a:endParaRPr>
                    </a:p>
                    <a:p>
                      <a:pPr>
                        <a:spcBef>
                          <a:spcPts val="300"/>
                        </a:spcBef>
                        <a:spcAft>
                          <a:spcPts val="300"/>
                        </a:spcAft>
                        <a:buNone/>
                      </a:pPr>
                      <a:r>
                        <a:rPr lang="en-ZA" sz="1100" b="1">
                          <a:effectLst/>
                          <a:latin typeface="Calibri" panose="020F0502020204030204" pitchFamily="34" charset="0"/>
                          <a:cs typeface="Calibri" panose="020F0502020204030204" pitchFamily="34" charset="0"/>
                        </a:rPr>
                        <a:t>butter oil</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a:effectLst/>
                          <a:latin typeface="Calibri" panose="020F0502020204030204" pitchFamily="34" charset="0"/>
                          <a:cs typeface="Calibri" panose="020F0502020204030204" pitchFamily="34" charset="0"/>
                        </a:rPr>
                        <a:t>491.2</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a:effectLst/>
                          <a:latin typeface="Calibri" panose="020F0502020204030204" pitchFamily="34" charset="0"/>
                          <a:cs typeface="Calibri" panose="020F0502020204030204" pitchFamily="34" charset="0"/>
                        </a:rPr>
                        <a:t>735.1</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a:effectLst/>
                          <a:latin typeface="Calibri" panose="020F0502020204030204" pitchFamily="34" charset="0"/>
                          <a:cs typeface="Calibri" panose="020F0502020204030204" pitchFamily="34" charset="0"/>
                        </a:rPr>
                        <a:t>355.5</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a:effectLst/>
                          <a:latin typeface="Calibri" panose="020F0502020204030204" pitchFamily="34" charset="0"/>
                          <a:cs typeface="Calibri" panose="020F0502020204030204" pitchFamily="34" charset="0"/>
                        </a:rPr>
                        <a:t>540.6</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a:effectLst/>
                          <a:latin typeface="Calibri" panose="020F0502020204030204" pitchFamily="34" charset="0"/>
                          <a:cs typeface="Calibri" panose="020F0502020204030204" pitchFamily="34" charset="0"/>
                        </a:rPr>
                        <a:t>340.4</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a:effectLst/>
                          <a:latin typeface="Calibri" panose="020F0502020204030204" pitchFamily="34" charset="0"/>
                          <a:cs typeface="Calibri" panose="020F0502020204030204" pitchFamily="34" charset="0"/>
                        </a:rPr>
                        <a:t>293.9</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a:effectLst/>
                          <a:latin typeface="Calibri" panose="020F0502020204030204" pitchFamily="34" charset="0"/>
                          <a:cs typeface="Calibri" panose="020F0502020204030204" pitchFamily="34" charset="0"/>
                        </a:rPr>
                        <a:t>145.6</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dirty="0">
                          <a:effectLst/>
                          <a:latin typeface="Calibri" panose="020F0502020204030204" pitchFamily="34" charset="0"/>
                          <a:cs typeface="Calibri" panose="020F0502020204030204" pitchFamily="34" charset="0"/>
                        </a:rPr>
                        <a:t>88.7</a:t>
                      </a:r>
                      <a:endParaRPr lang="en-ZA"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fontAlgn="b">
                        <a:buNone/>
                      </a:pPr>
                      <a:r>
                        <a:rPr lang="en-ZA" sz="1100" b="1" i="0" u="none" strike="noStrike" dirty="0">
                          <a:solidFill>
                            <a:srgbClr val="0000FF"/>
                          </a:solidFill>
                          <a:effectLst/>
                          <a:latin typeface="Calibri" panose="020F0502020204030204" pitchFamily="34" charset="0"/>
                          <a:cs typeface="Calibri" panose="020F0502020204030204" pitchFamily="34" charset="0"/>
                        </a:rPr>
                        <a:t>            14.4 </a:t>
                      </a:r>
                    </a:p>
                  </a:txBody>
                  <a:tcPr marL="0" marR="0" marT="0" marB="0" anchor="ctr">
                    <a:solidFill>
                      <a:srgbClr val="FFFF00"/>
                    </a:solidFill>
                  </a:tcPr>
                </a:tc>
                <a:extLst>
                  <a:ext uri="{0D108BD9-81ED-4DB2-BD59-A6C34878D82A}">
                    <a16:rowId xmlns:a16="http://schemas.microsoft.com/office/drawing/2014/main" val="752115872"/>
                  </a:ext>
                </a:extLst>
              </a:tr>
              <a:tr h="354747">
                <a:tc>
                  <a:txBody>
                    <a:bodyPr/>
                    <a:lstStyle/>
                    <a:p>
                      <a:pPr algn="ctr">
                        <a:spcBef>
                          <a:spcPts val="300"/>
                        </a:spcBef>
                        <a:spcAft>
                          <a:spcPts val="300"/>
                        </a:spcAft>
                        <a:buNone/>
                      </a:pPr>
                      <a:r>
                        <a:rPr lang="en-ZA" sz="1100" b="1">
                          <a:effectLst/>
                          <a:latin typeface="Calibri" panose="020F0502020204030204" pitchFamily="34" charset="0"/>
                          <a:cs typeface="Calibri" panose="020F0502020204030204" pitchFamily="34" charset="0"/>
                        </a:rPr>
                        <a:t>04.06</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spcBef>
                          <a:spcPts val="300"/>
                        </a:spcBef>
                        <a:spcAft>
                          <a:spcPts val="300"/>
                        </a:spcAft>
                        <a:buNone/>
                      </a:pPr>
                      <a:r>
                        <a:rPr lang="en-ZA" sz="1100" b="1">
                          <a:effectLst/>
                          <a:latin typeface="Calibri" panose="020F0502020204030204" pitchFamily="34" charset="0"/>
                          <a:cs typeface="Calibri" panose="020F0502020204030204" pitchFamily="34" charset="0"/>
                        </a:rPr>
                        <a:t>Cheese and curd</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a:effectLst/>
                          <a:latin typeface="Calibri" panose="020F0502020204030204" pitchFamily="34" charset="0"/>
                          <a:cs typeface="Calibri" panose="020F0502020204030204" pitchFamily="34" charset="0"/>
                        </a:rPr>
                        <a:t>338.7</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a:effectLst/>
                          <a:latin typeface="Calibri" panose="020F0502020204030204" pitchFamily="34" charset="0"/>
                          <a:cs typeface="Calibri" panose="020F0502020204030204" pitchFamily="34" charset="0"/>
                        </a:rPr>
                        <a:t>272.5</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a:effectLst/>
                          <a:latin typeface="Calibri" panose="020F0502020204030204" pitchFamily="34" charset="0"/>
                          <a:cs typeface="Calibri" panose="020F0502020204030204" pitchFamily="34" charset="0"/>
                        </a:rPr>
                        <a:t>252.7</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a:effectLst/>
                          <a:latin typeface="Calibri" panose="020F0502020204030204" pitchFamily="34" charset="0"/>
                          <a:cs typeface="Calibri" panose="020F0502020204030204" pitchFamily="34" charset="0"/>
                        </a:rPr>
                        <a:t>141.7</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a:effectLst/>
                          <a:latin typeface="Calibri" panose="020F0502020204030204" pitchFamily="34" charset="0"/>
                          <a:cs typeface="Calibri" panose="020F0502020204030204" pitchFamily="34" charset="0"/>
                        </a:rPr>
                        <a:t>144.6</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a:effectLst/>
                          <a:latin typeface="Calibri" panose="020F0502020204030204" pitchFamily="34" charset="0"/>
                          <a:cs typeface="Calibri" panose="020F0502020204030204" pitchFamily="34" charset="0"/>
                        </a:rPr>
                        <a:t>118.7</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US" sz="1100" b="1" dirty="0">
                          <a:effectLst/>
                          <a:latin typeface="Calibri" panose="020F0502020204030204" pitchFamily="34" charset="0"/>
                          <a:cs typeface="Calibri" panose="020F0502020204030204" pitchFamily="34" charset="0"/>
                        </a:rPr>
                        <a:t>87.0</a:t>
                      </a:r>
                      <a:endParaRPr lang="en-ZA"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US" sz="1100" b="1" dirty="0">
                          <a:effectLst/>
                          <a:latin typeface="Calibri" panose="020F0502020204030204" pitchFamily="34" charset="0"/>
                          <a:cs typeface="Calibri" panose="020F0502020204030204" pitchFamily="34" charset="0"/>
                        </a:rPr>
                        <a:t>50.5</a:t>
                      </a:r>
                      <a:endParaRPr lang="en-ZA"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fontAlgn="b">
                        <a:buNone/>
                      </a:pPr>
                      <a:r>
                        <a:rPr lang="en-ZA" sz="1100" b="1" i="0" u="none" strike="noStrike" dirty="0">
                          <a:solidFill>
                            <a:srgbClr val="0000FF"/>
                          </a:solidFill>
                          <a:effectLst/>
                          <a:latin typeface="Calibri" panose="020F0502020204030204" pitchFamily="34" charset="0"/>
                          <a:cs typeface="Calibri" panose="020F0502020204030204" pitchFamily="34" charset="0"/>
                        </a:rPr>
                        <a:t>            30.4 </a:t>
                      </a:r>
                    </a:p>
                  </a:txBody>
                  <a:tcPr marL="0" marR="0" marT="0" marB="0" anchor="ctr">
                    <a:solidFill>
                      <a:srgbClr val="FFFF00"/>
                    </a:solidFill>
                  </a:tcPr>
                </a:tc>
                <a:extLst>
                  <a:ext uri="{0D108BD9-81ED-4DB2-BD59-A6C34878D82A}">
                    <a16:rowId xmlns:a16="http://schemas.microsoft.com/office/drawing/2014/main" val="954917330"/>
                  </a:ext>
                </a:extLst>
              </a:tr>
              <a:tr h="372027">
                <a:tc gridSpan="2">
                  <a:txBody>
                    <a:bodyPr/>
                    <a:lstStyle/>
                    <a:p>
                      <a:pPr algn="ctr">
                        <a:spcBef>
                          <a:spcPts val="300"/>
                        </a:spcBef>
                        <a:spcAft>
                          <a:spcPts val="300"/>
                        </a:spcAft>
                        <a:buNone/>
                      </a:pPr>
                      <a:r>
                        <a:rPr lang="en-ZA" sz="1100" b="1">
                          <a:effectLst/>
                          <a:latin typeface="Calibri" panose="020F0502020204030204" pitchFamily="34" charset="0"/>
                          <a:cs typeface="Calibri" panose="020F0502020204030204" pitchFamily="34" charset="0"/>
                        </a:rPr>
                        <a:t>TOTAL</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hMerge="1">
                  <a:txBody>
                    <a:bodyPr/>
                    <a:lstStyle/>
                    <a:p>
                      <a:endParaRPr lang="en-ZA"/>
                    </a:p>
                  </a:txBody>
                  <a:tcPr/>
                </a:tc>
                <a:tc>
                  <a:txBody>
                    <a:bodyPr/>
                    <a:lstStyle/>
                    <a:p>
                      <a:pPr algn="r">
                        <a:buNone/>
                      </a:pPr>
                      <a:r>
                        <a:rPr lang="en-ZA" sz="1100" b="1">
                          <a:effectLst/>
                          <a:latin typeface="Calibri" panose="020F0502020204030204" pitchFamily="34" charset="0"/>
                          <a:cs typeface="Calibri" panose="020F0502020204030204" pitchFamily="34" charset="0"/>
                        </a:rPr>
                        <a:t>171.7</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ZA" sz="1100" b="1">
                          <a:effectLst/>
                          <a:latin typeface="Calibri" panose="020F0502020204030204" pitchFamily="34" charset="0"/>
                          <a:cs typeface="Calibri" panose="020F0502020204030204" pitchFamily="34" charset="0"/>
                        </a:rPr>
                        <a:t>151.7</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ZA" sz="1100" b="1">
                          <a:effectLst/>
                          <a:latin typeface="Calibri" panose="020F0502020204030204" pitchFamily="34" charset="0"/>
                          <a:cs typeface="Calibri" panose="020F0502020204030204" pitchFamily="34" charset="0"/>
                        </a:rPr>
                        <a:t>167.8</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ZA" sz="1100" b="1">
                          <a:effectLst/>
                          <a:latin typeface="Calibri" panose="020F0502020204030204" pitchFamily="34" charset="0"/>
                          <a:cs typeface="Calibri" panose="020F0502020204030204" pitchFamily="34" charset="0"/>
                        </a:rPr>
                        <a:t>129.7</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ZA" sz="1100" b="1">
                          <a:effectLst/>
                          <a:latin typeface="Calibri" panose="020F0502020204030204" pitchFamily="34" charset="0"/>
                          <a:cs typeface="Calibri" panose="020F0502020204030204" pitchFamily="34" charset="0"/>
                        </a:rPr>
                        <a:t>148.3</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ZA" sz="1100" b="1" dirty="0">
                          <a:effectLst/>
                          <a:latin typeface="Calibri" panose="020F0502020204030204" pitchFamily="34" charset="0"/>
                          <a:cs typeface="Calibri" panose="020F0502020204030204" pitchFamily="34" charset="0"/>
                        </a:rPr>
                        <a:t>101.9</a:t>
                      </a:r>
                      <a:endParaRPr lang="en-ZA"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r">
                        <a:buNone/>
                      </a:pPr>
                      <a:r>
                        <a:rPr lang="en-ZA" sz="1100" b="1">
                          <a:effectLst/>
                          <a:latin typeface="Calibri" panose="020F0502020204030204" pitchFamily="34" charset="0"/>
                          <a:cs typeface="Calibri" panose="020F0502020204030204" pitchFamily="34" charset="0"/>
                        </a:rPr>
                        <a:t>86.4</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ZA" sz="1100" b="1">
                          <a:effectLst/>
                          <a:latin typeface="Calibri" panose="020F0502020204030204" pitchFamily="34" charset="0"/>
                          <a:cs typeface="Calibri" panose="020F0502020204030204" pitchFamily="34" charset="0"/>
                        </a:rPr>
                        <a:t>43.3</a:t>
                      </a:r>
                      <a:endParaRPr lang="en-ZA" sz="18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tc>
                  <a:txBody>
                    <a:bodyPr/>
                    <a:lstStyle/>
                    <a:p>
                      <a:pPr algn="r">
                        <a:buNone/>
                      </a:pPr>
                      <a:r>
                        <a:rPr lang="en-ZA" sz="1100" b="1" dirty="0">
                          <a:solidFill>
                            <a:srgbClr val="0000FF"/>
                          </a:solidFill>
                          <a:effectLst/>
                          <a:latin typeface="Calibri" panose="020F0502020204030204" pitchFamily="34" charset="0"/>
                          <a:cs typeface="Calibri" panose="020F0502020204030204" pitchFamily="34" charset="0"/>
                        </a:rPr>
                        <a:t>46.6</a:t>
                      </a:r>
                      <a:endParaRPr lang="en-ZA" sz="1800" b="1"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FFFF00"/>
                    </a:solidFill>
                  </a:tcPr>
                </a:tc>
                <a:extLst>
                  <a:ext uri="{0D108BD9-81ED-4DB2-BD59-A6C34878D82A}">
                    <a16:rowId xmlns:a16="http://schemas.microsoft.com/office/drawing/2014/main" val="3564641922"/>
                  </a:ext>
                </a:extLst>
              </a:tr>
            </a:tbl>
          </a:graphicData>
        </a:graphic>
      </p:graphicFrame>
    </p:spTree>
    <p:extLst>
      <p:ext uri="{BB962C8B-B14F-4D97-AF65-F5344CB8AC3E}">
        <p14:creationId xmlns:p14="http://schemas.microsoft.com/office/powerpoint/2010/main" val="9384566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329495" y="6141517"/>
            <a:ext cx="8485010"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800" b="1" dirty="0">
                <a:solidFill>
                  <a:schemeClr val="tx1"/>
                </a:solidFill>
                <a:latin typeface="Calibri" pitchFamily="34" charset="0"/>
                <a:ea typeface="Calibri" pitchFamily="34" charset="0"/>
                <a:cs typeface="Arial" charset="0"/>
              </a:rPr>
              <a:t>The producer price index of dairy products reflects the changes of the producer prices of pasteurised and UHT milk, yoghurt, cheddar cheese and ice cream and not that  </a:t>
            </a:r>
          </a:p>
          <a:p>
            <a:r>
              <a:rPr lang="en-GB" sz="800" b="1" dirty="0">
                <a:solidFill>
                  <a:schemeClr val="tx1"/>
                </a:solidFill>
                <a:latin typeface="Calibri" pitchFamily="34" charset="0"/>
                <a:ea typeface="Calibri" pitchFamily="34" charset="0"/>
                <a:cs typeface="Arial" charset="0"/>
              </a:rPr>
              <a:t> of the other dairy products like maas, cheese other than cheddar cheese and milk powder. </a:t>
            </a:r>
          </a:p>
          <a:p>
            <a:r>
              <a:rPr lang="en-GB" sz="800" b="1" dirty="0">
                <a:solidFill>
                  <a:schemeClr val="tx1"/>
                </a:solidFill>
                <a:latin typeface="Calibri" pitchFamily="34" charset="0"/>
                <a:ea typeface="Calibri" pitchFamily="34" charset="0"/>
                <a:cs typeface="Arial" charset="0"/>
              </a:rPr>
              <a:t>Graph prepared by the Office of SAMPRO based on information published by Statistics SA</a:t>
            </a: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658989" y="824698"/>
            <a:ext cx="1179141"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Graph 14</a:t>
            </a:r>
          </a:p>
        </p:txBody>
      </p:sp>
      <p:sp>
        <p:nvSpPr>
          <p:cNvPr id="3" name="Slide Number Placeholder 2">
            <a:extLst>
              <a:ext uri="{FF2B5EF4-FFF2-40B4-BE49-F238E27FC236}">
                <a16:creationId xmlns:a16="http://schemas.microsoft.com/office/drawing/2014/main" id="{AAE0987C-48D2-31AA-FEB7-BF8E9D64025B}"/>
              </a:ext>
            </a:extLst>
          </p:cNvPr>
          <p:cNvSpPr>
            <a:spLocks noGrp="1"/>
          </p:cNvSpPr>
          <p:nvPr>
            <p:ph type="sldNum" sz="quarter" idx="12"/>
          </p:nvPr>
        </p:nvSpPr>
        <p:spPr>
          <a:xfrm>
            <a:off x="7811749" y="5806555"/>
            <a:ext cx="856907" cy="669925"/>
          </a:xfrm>
        </p:spPr>
        <p:txBody>
          <a:bodyPr/>
          <a:lstStyle/>
          <a:p>
            <a:fld id="{73B850FF-6169-4056-8077-06FFA93A5366}" type="slidenum">
              <a:rPr lang="en-US" smtClean="0">
                <a:solidFill>
                  <a:schemeClr val="tx1"/>
                </a:solidFill>
              </a:rPr>
              <a:t>52</a:t>
            </a:fld>
            <a:endParaRPr lang="en-US">
              <a:solidFill>
                <a:schemeClr val="tx1"/>
              </a:solidFill>
            </a:endParaRPr>
          </a:p>
        </p:txBody>
      </p:sp>
      <p:pic>
        <p:nvPicPr>
          <p:cNvPr id="6" name="Picture 5">
            <a:extLst>
              <a:ext uri="{FF2B5EF4-FFF2-40B4-BE49-F238E27FC236}">
                <a16:creationId xmlns:a16="http://schemas.microsoft.com/office/drawing/2014/main" id="{23AF4DB9-5269-7EDC-0B72-6EEA4AECF980}"/>
              </a:ext>
            </a:extLst>
          </p:cNvPr>
          <p:cNvPicPr>
            <a:picLocks noChangeAspect="1"/>
          </p:cNvPicPr>
          <p:nvPr/>
        </p:nvPicPr>
        <p:blipFill>
          <a:blip r:embed="rId2"/>
          <a:stretch>
            <a:fillRect/>
          </a:stretch>
        </p:blipFill>
        <p:spPr>
          <a:xfrm>
            <a:off x="0" y="1575819"/>
            <a:ext cx="9144000" cy="3706361"/>
          </a:xfrm>
          <a:prstGeom prst="rect">
            <a:avLst/>
          </a:prstGeom>
        </p:spPr>
      </p:pic>
    </p:spTree>
    <p:extLst>
      <p:ext uri="{BB962C8B-B14F-4D97-AF65-F5344CB8AC3E}">
        <p14:creationId xmlns:p14="http://schemas.microsoft.com/office/powerpoint/2010/main" val="9888306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278597" y="6538839"/>
            <a:ext cx="8614796" cy="200055"/>
          </a:xfrm>
          <a:prstGeom prst="rect">
            <a:avLst/>
          </a:prstGeom>
          <a:noFill/>
          <a:ln>
            <a:noFill/>
          </a:ln>
        </p:spPr>
        <p:txBody>
          <a:bodyPr wrap="square" anchor="ctr">
            <a:spAutoFit/>
          </a:bodyPr>
          <a:lstStyle/>
          <a:p>
            <a:r>
              <a:rPr lang="en-GB" sz="700" b="1" i="1" dirty="0">
                <a:latin typeface="Calibri" pitchFamily="34" charset="0"/>
                <a:cs typeface="Calibri" pitchFamily="34" charset="0"/>
              </a:rPr>
              <a:t>Table prepared by the Office of SAMPRO based on information published by SARS</a:t>
            </a:r>
            <a:endParaRPr lang="en-GB" sz="900" b="1" i="1" dirty="0">
              <a:latin typeface="Calibri" pitchFamily="34" charset="0"/>
            </a:endParaRP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86982" y="535449"/>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Table 26</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67951" y="870164"/>
            <a:ext cx="8892074"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solidFill>
                  <a:schemeClr val="tx1"/>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THE DIFFERENCES BETWEEN THE HIGHEST AND LOWEST PRODUCER PRICE INDEX OF DAIRY PRODUCTS IN SOUTH AFRICA, IN EACH OF THE YEARS 2015 TO 2024</a:t>
            </a:r>
          </a:p>
        </p:txBody>
      </p:sp>
      <p:graphicFrame>
        <p:nvGraphicFramePr>
          <p:cNvPr id="6" name="Table 5">
            <a:extLst>
              <a:ext uri="{FF2B5EF4-FFF2-40B4-BE49-F238E27FC236}">
                <a16:creationId xmlns:a16="http://schemas.microsoft.com/office/drawing/2014/main" id="{81F8DA27-471E-02D6-E68F-249214679231}"/>
              </a:ext>
            </a:extLst>
          </p:cNvPr>
          <p:cNvGraphicFramePr>
            <a:graphicFrameLocks noGrp="1"/>
          </p:cNvGraphicFramePr>
          <p:nvPr>
            <p:extLst>
              <p:ext uri="{D42A27DB-BD31-4B8C-83A1-F6EECF244321}">
                <p14:modId xmlns:p14="http://schemas.microsoft.com/office/powerpoint/2010/main" val="2535981362"/>
              </p:ext>
            </p:extLst>
          </p:nvPr>
        </p:nvGraphicFramePr>
        <p:xfrm>
          <a:off x="1105678" y="2012047"/>
          <a:ext cx="6960635" cy="3956149"/>
        </p:xfrm>
        <a:graphic>
          <a:graphicData uri="http://schemas.openxmlformats.org/drawingml/2006/table">
            <a:tbl>
              <a:tblPr firstRow="1" bandRow="1">
                <a:tableStyleId>{D7AC3CCA-C797-4891-BE02-D94E43425B78}</a:tableStyleId>
              </a:tblPr>
              <a:tblGrid>
                <a:gridCol w="5316852">
                  <a:extLst>
                    <a:ext uri="{9D8B030D-6E8A-4147-A177-3AD203B41FA5}">
                      <a16:colId xmlns:a16="http://schemas.microsoft.com/office/drawing/2014/main" val="20000"/>
                    </a:ext>
                  </a:extLst>
                </a:gridCol>
                <a:gridCol w="1643783">
                  <a:extLst>
                    <a:ext uri="{9D8B030D-6E8A-4147-A177-3AD203B41FA5}">
                      <a16:colId xmlns:a16="http://schemas.microsoft.com/office/drawing/2014/main" val="20001"/>
                    </a:ext>
                  </a:extLst>
                </a:gridCol>
              </a:tblGrid>
              <a:tr h="569458">
                <a:tc>
                  <a:txBody>
                    <a:bodyPr/>
                    <a:lstStyle/>
                    <a:p>
                      <a:r>
                        <a:rPr lang="en-ZA" sz="1400" b="1" dirty="0">
                          <a:solidFill>
                            <a:schemeClr val="bg1"/>
                          </a:solidFill>
                        </a:rPr>
                        <a:t>Year</a:t>
                      </a:r>
                      <a:endParaRPr lang="en-ZA" sz="14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tc>
                  <a:txBody>
                    <a:bodyPr/>
                    <a:lstStyle/>
                    <a:p>
                      <a:pPr algn="ctr"/>
                      <a:r>
                        <a:rPr lang="en-ZA" sz="1400" b="1" dirty="0">
                          <a:solidFill>
                            <a:schemeClr val="bg1"/>
                          </a:solidFill>
                        </a:rPr>
                        <a:t>Percent</a:t>
                      </a:r>
                      <a:r>
                        <a:rPr lang="en-ZA" sz="1400" b="1" baseline="0" dirty="0">
                          <a:solidFill>
                            <a:schemeClr val="bg1"/>
                          </a:solidFill>
                        </a:rPr>
                        <a:t> difference</a:t>
                      </a:r>
                      <a:endParaRPr lang="en-ZA" sz="14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extLst>
                  <a:ext uri="{0D108BD9-81ED-4DB2-BD59-A6C34878D82A}">
                    <a16:rowId xmlns:a16="http://schemas.microsoft.com/office/drawing/2014/main" val="10000"/>
                  </a:ext>
                </a:extLst>
              </a:tr>
              <a:tr h="307881">
                <a:tc>
                  <a:txBody>
                    <a:bodyPr/>
                    <a:lstStyle/>
                    <a:p>
                      <a:r>
                        <a:rPr lang="en-ZA" sz="1200" b="1" dirty="0">
                          <a:solidFill>
                            <a:schemeClr val="bg1"/>
                          </a:solidFill>
                        </a:rPr>
                        <a:t>2015 </a:t>
                      </a:r>
                      <a:r>
                        <a:rPr lang="en-GB" sz="1200" b="1" dirty="0">
                          <a:solidFill>
                            <a:schemeClr val="bg1"/>
                          </a:solidFill>
                          <a:effectLst/>
                        </a:rPr>
                        <a:t>(Highest</a:t>
                      </a:r>
                      <a:r>
                        <a:rPr lang="en-GB" sz="1200" b="1" baseline="0" dirty="0">
                          <a:solidFill>
                            <a:schemeClr val="bg1"/>
                          </a:solidFill>
                          <a:effectLst/>
                        </a:rPr>
                        <a:t> in </a:t>
                      </a:r>
                      <a:r>
                        <a:rPr lang="en-GB" sz="1200" b="1" u="sng" baseline="0" dirty="0">
                          <a:solidFill>
                            <a:schemeClr val="bg1"/>
                          </a:solidFill>
                          <a:effectLst/>
                          <a:uFill>
                            <a:solidFill>
                              <a:srgbClr val="FF0000"/>
                            </a:solidFill>
                          </a:uFill>
                        </a:rPr>
                        <a:t>May</a:t>
                      </a:r>
                      <a:r>
                        <a:rPr lang="en-GB" sz="1200" b="1" baseline="0" dirty="0">
                          <a:solidFill>
                            <a:schemeClr val="bg1"/>
                          </a:solidFill>
                          <a:effectLst/>
                        </a:rPr>
                        <a:t>, Lowest in January)</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tc>
                  <a:txBody>
                    <a:bodyPr/>
                    <a:lstStyle/>
                    <a:p>
                      <a:pPr algn="r"/>
                      <a:r>
                        <a:rPr lang="en-ZA" sz="1200" b="1" dirty="0">
                          <a:solidFill>
                            <a:schemeClr val="bg1"/>
                          </a:solidFill>
                        </a:rPr>
                        <a:t>4.0</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extLst>
                  <a:ext uri="{0D108BD9-81ED-4DB2-BD59-A6C34878D82A}">
                    <a16:rowId xmlns:a16="http://schemas.microsoft.com/office/drawing/2014/main" val="10008"/>
                  </a:ext>
                </a:extLst>
              </a:tr>
              <a:tr h="307881">
                <a:tc>
                  <a:txBody>
                    <a:bodyPr/>
                    <a:lstStyle/>
                    <a:p>
                      <a:r>
                        <a:rPr lang="en-ZA" sz="1200" b="1" dirty="0">
                          <a:solidFill>
                            <a:schemeClr val="bg1"/>
                          </a:solidFill>
                        </a:rPr>
                        <a:t>2016 </a:t>
                      </a:r>
                      <a:r>
                        <a:rPr lang="en-GB" sz="1200" b="1" dirty="0">
                          <a:solidFill>
                            <a:schemeClr val="bg1"/>
                          </a:solidFill>
                          <a:effectLst/>
                        </a:rPr>
                        <a:t>(Highest</a:t>
                      </a:r>
                      <a:r>
                        <a:rPr lang="en-GB" sz="1200" b="1" baseline="0" dirty="0">
                          <a:solidFill>
                            <a:schemeClr val="bg1"/>
                          </a:solidFill>
                          <a:effectLst/>
                        </a:rPr>
                        <a:t> in September, Lowest in January)</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tc>
                  <a:txBody>
                    <a:bodyPr/>
                    <a:lstStyle/>
                    <a:p>
                      <a:pPr algn="r"/>
                      <a:r>
                        <a:rPr lang="en-ZA" sz="1200" b="1" dirty="0">
                          <a:solidFill>
                            <a:schemeClr val="bg1"/>
                          </a:solidFill>
                        </a:rPr>
                        <a:t>14.0</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extLst>
                  <a:ext uri="{0D108BD9-81ED-4DB2-BD59-A6C34878D82A}">
                    <a16:rowId xmlns:a16="http://schemas.microsoft.com/office/drawing/2014/main" val="10009"/>
                  </a:ext>
                </a:extLst>
              </a:tr>
              <a:tr h="307881">
                <a:tc>
                  <a:txBody>
                    <a:bodyPr/>
                    <a:lstStyle/>
                    <a:p>
                      <a:r>
                        <a:rPr lang="en-ZA" sz="1200" b="1" dirty="0">
                          <a:solidFill>
                            <a:schemeClr val="bg1"/>
                          </a:solidFill>
                        </a:rPr>
                        <a:t>2017 </a:t>
                      </a:r>
                      <a:r>
                        <a:rPr lang="en-GB" sz="1200" b="1" dirty="0">
                          <a:solidFill>
                            <a:schemeClr val="bg1"/>
                          </a:solidFill>
                          <a:effectLst/>
                        </a:rPr>
                        <a:t>(Highest</a:t>
                      </a:r>
                      <a:r>
                        <a:rPr lang="en-GB" sz="1200" b="1" baseline="0" dirty="0">
                          <a:solidFill>
                            <a:schemeClr val="bg1"/>
                          </a:solidFill>
                          <a:effectLst/>
                        </a:rPr>
                        <a:t> in December, Lowest in March)</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tc>
                  <a:txBody>
                    <a:bodyPr/>
                    <a:lstStyle/>
                    <a:p>
                      <a:pPr algn="r"/>
                      <a:r>
                        <a:rPr lang="en-ZA" sz="1200" b="1" dirty="0">
                          <a:solidFill>
                            <a:schemeClr val="bg1"/>
                          </a:solidFill>
                        </a:rPr>
                        <a:t>3.0</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extLst>
                  <a:ext uri="{0D108BD9-81ED-4DB2-BD59-A6C34878D82A}">
                    <a16:rowId xmlns:a16="http://schemas.microsoft.com/office/drawing/2014/main" val="10010"/>
                  </a:ext>
                </a:extLst>
              </a:tr>
              <a:tr h="3078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a:solidFill>
                            <a:schemeClr val="bg1"/>
                          </a:solidFill>
                        </a:rPr>
                        <a:t>2018 </a:t>
                      </a:r>
                      <a:r>
                        <a:rPr lang="en-GB" sz="1200" b="1" dirty="0">
                          <a:solidFill>
                            <a:schemeClr val="bg1"/>
                          </a:solidFill>
                          <a:effectLst/>
                        </a:rPr>
                        <a:t>(Highest</a:t>
                      </a:r>
                      <a:r>
                        <a:rPr lang="en-GB" sz="1200" b="1" baseline="0" dirty="0">
                          <a:solidFill>
                            <a:schemeClr val="bg1"/>
                          </a:solidFill>
                          <a:effectLst/>
                        </a:rPr>
                        <a:t> in </a:t>
                      </a:r>
                      <a:r>
                        <a:rPr lang="en-GB" sz="1200" b="1" u="sng" baseline="0" dirty="0">
                          <a:solidFill>
                            <a:schemeClr val="bg1"/>
                          </a:solidFill>
                          <a:effectLst/>
                          <a:uFill>
                            <a:solidFill>
                              <a:srgbClr val="FF0000"/>
                            </a:solidFill>
                          </a:uFill>
                        </a:rPr>
                        <a:t>May</a:t>
                      </a:r>
                      <a:r>
                        <a:rPr lang="en-GB" sz="1200" b="1" baseline="0" dirty="0">
                          <a:solidFill>
                            <a:schemeClr val="bg1"/>
                          </a:solidFill>
                          <a:effectLst/>
                        </a:rPr>
                        <a:t>, Lowest in October)</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tc>
                  <a:txBody>
                    <a:bodyPr/>
                    <a:lstStyle/>
                    <a:p>
                      <a:pPr algn="r"/>
                      <a:r>
                        <a:rPr lang="en-ZA" sz="1200" b="1" dirty="0">
                          <a:solidFill>
                            <a:schemeClr val="bg1"/>
                          </a:solidFill>
                        </a:rPr>
                        <a:t>3.9</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extLst>
                  <a:ext uri="{0D108BD9-81ED-4DB2-BD59-A6C34878D82A}">
                    <a16:rowId xmlns:a16="http://schemas.microsoft.com/office/drawing/2014/main" val="10011"/>
                  </a:ext>
                </a:extLst>
              </a:tr>
              <a:tr h="3078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a:solidFill>
                            <a:schemeClr val="bg1"/>
                          </a:solidFill>
                        </a:rPr>
                        <a:t>2019 </a:t>
                      </a:r>
                      <a:r>
                        <a:rPr lang="en-GB" sz="1200" b="1" dirty="0">
                          <a:solidFill>
                            <a:schemeClr val="bg1"/>
                          </a:solidFill>
                          <a:effectLst/>
                        </a:rPr>
                        <a:t>(Highest</a:t>
                      </a:r>
                      <a:r>
                        <a:rPr lang="en-GB" sz="1200" b="1" baseline="0" dirty="0">
                          <a:solidFill>
                            <a:schemeClr val="bg1"/>
                          </a:solidFill>
                          <a:effectLst/>
                        </a:rPr>
                        <a:t> in </a:t>
                      </a:r>
                      <a:r>
                        <a:rPr lang="en-GB" sz="1200" b="1" u="none" baseline="0" dirty="0">
                          <a:solidFill>
                            <a:schemeClr val="bg1"/>
                          </a:solidFill>
                          <a:effectLst/>
                          <a:uFill>
                            <a:solidFill>
                              <a:srgbClr val="FF0000"/>
                            </a:solidFill>
                          </a:uFill>
                        </a:rPr>
                        <a:t>September</a:t>
                      </a:r>
                      <a:r>
                        <a:rPr lang="en-GB" sz="1200" b="1" baseline="0" dirty="0">
                          <a:solidFill>
                            <a:schemeClr val="bg1"/>
                          </a:solidFill>
                          <a:effectLst/>
                        </a:rPr>
                        <a:t>, Lowest in April)</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tc>
                  <a:txBody>
                    <a:bodyPr/>
                    <a:lstStyle/>
                    <a:p>
                      <a:pPr algn="r"/>
                      <a:r>
                        <a:rPr lang="en-ZA" sz="1200" b="1" dirty="0">
                          <a:solidFill>
                            <a:schemeClr val="bg1"/>
                          </a:solidFill>
                        </a:rPr>
                        <a:t>3.3</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extLst>
                  <a:ext uri="{0D108BD9-81ED-4DB2-BD59-A6C34878D82A}">
                    <a16:rowId xmlns:a16="http://schemas.microsoft.com/office/drawing/2014/main" val="2466567259"/>
                  </a:ext>
                </a:extLst>
              </a:tr>
              <a:tr h="3078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solidFill>
                            <a:schemeClr val="bg1"/>
                          </a:solidFill>
                        </a:rPr>
                        <a:t>2020 </a:t>
                      </a:r>
                      <a:r>
                        <a:rPr lang="en-GB" sz="1200" b="1" dirty="0">
                          <a:solidFill>
                            <a:schemeClr val="bg1"/>
                          </a:solidFill>
                          <a:effectLst/>
                        </a:rPr>
                        <a:t>(Highest</a:t>
                      </a:r>
                      <a:r>
                        <a:rPr lang="en-GB" sz="1200" b="1" baseline="0" dirty="0">
                          <a:solidFill>
                            <a:schemeClr val="bg1"/>
                          </a:solidFill>
                          <a:effectLst/>
                        </a:rPr>
                        <a:t> in </a:t>
                      </a:r>
                      <a:r>
                        <a:rPr lang="en-GB" sz="1200" b="1" u="sng" baseline="0" dirty="0">
                          <a:solidFill>
                            <a:schemeClr val="bg1"/>
                          </a:solidFill>
                          <a:effectLst/>
                          <a:uFill>
                            <a:solidFill>
                              <a:srgbClr val="FF0000"/>
                            </a:solidFill>
                          </a:uFill>
                        </a:rPr>
                        <a:t>May</a:t>
                      </a:r>
                      <a:r>
                        <a:rPr lang="en-GB" sz="1200" b="1" baseline="0" dirty="0">
                          <a:solidFill>
                            <a:schemeClr val="bg1"/>
                          </a:solidFill>
                          <a:effectLst/>
                        </a:rPr>
                        <a:t>, Lowest in February)</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tc>
                  <a:txBody>
                    <a:bodyPr/>
                    <a:lstStyle/>
                    <a:p>
                      <a:pPr algn="r"/>
                      <a:r>
                        <a:rPr lang="en-GB" sz="1200" b="1" dirty="0">
                          <a:solidFill>
                            <a:schemeClr val="bg1"/>
                          </a:solidFill>
                        </a:rPr>
                        <a:t>4.8</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extLst>
                  <a:ext uri="{0D108BD9-81ED-4DB2-BD59-A6C34878D82A}">
                    <a16:rowId xmlns:a16="http://schemas.microsoft.com/office/drawing/2014/main" val="1033796894"/>
                  </a:ext>
                </a:extLst>
              </a:tr>
              <a:tr h="3078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solidFill>
                            <a:schemeClr val="bg1"/>
                          </a:solidFill>
                        </a:rPr>
                        <a:t>2021 </a:t>
                      </a:r>
                      <a:r>
                        <a:rPr lang="en-GB" sz="1200" b="1" dirty="0">
                          <a:solidFill>
                            <a:schemeClr val="bg1"/>
                          </a:solidFill>
                          <a:effectLst/>
                        </a:rPr>
                        <a:t>(Highest</a:t>
                      </a:r>
                      <a:r>
                        <a:rPr lang="en-GB" sz="1200" b="1" baseline="0" dirty="0">
                          <a:solidFill>
                            <a:schemeClr val="bg1"/>
                          </a:solidFill>
                          <a:effectLst/>
                        </a:rPr>
                        <a:t> in </a:t>
                      </a:r>
                      <a:r>
                        <a:rPr lang="en-ZA" sz="1200" b="1" dirty="0">
                          <a:solidFill>
                            <a:schemeClr val="bg1"/>
                          </a:solidFill>
                        </a:rPr>
                        <a:t>September</a:t>
                      </a:r>
                      <a:r>
                        <a:rPr lang="en-GB" sz="1200" b="1" baseline="0" dirty="0">
                          <a:solidFill>
                            <a:schemeClr val="bg1"/>
                          </a:solidFill>
                          <a:effectLst/>
                        </a:rPr>
                        <a:t>, Lowest in January)</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tc>
                  <a:txBody>
                    <a:bodyPr/>
                    <a:lstStyle/>
                    <a:p>
                      <a:pPr algn="r"/>
                      <a:r>
                        <a:rPr lang="en-GB" sz="1200" b="1" dirty="0">
                          <a:solidFill>
                            <a:schemeClr val="bg1"/>
                          </a:solidFill>
                        </a:rPr>
                        <a:t>8.9</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extLst>
                  <a:ext uri="{0D108BD9-81ED-4DB2-BD59-A6C34878D82A}">
                    <a16:rowId xmlns:a16="http://schemas.microsoft.com/office/drawing/2014/main" val="4054121850"/>
                  </a:ext>
                </a:extLst>
              </a:tr>
              <a:tr h="3078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solidFill>
                            <a:schemeClr val="bg1"/>
                          </a:solidFill>
                        </a:rPr>
                        <a:t>2022 </a:t>
                      </a:r>
                      <a:r>
                        <a:rPr lang="en-GB" sz="1200" b="1" dirty="0">
                          <a:solidFill>
                            <a:schemeClr val="bg1"/>
                          </a:solidFill>
                          <a:effectLst/>
                        </a:rPr>
                        <a:t>(Highest</a:t>
                      </a:r>
                      <a:r>
                        <a:rPr lang="en-GB" sz="1200" b="1" baseline="0" dirty="0">
                          <a:solidFill>
                            <a:schemeClr val="bg1"/>
                          </a:solidFill>
                          <a:effectLst/>
                        </a:rPr>
                        <a:t> in </a:t>
                      </a:r>
                      <a:r>
                        <a:rPr lang="en-ZA" sz="1200" b="1" dirty="0">
                          <a:solidFill>
                            <a:schemeClr val="bg1"/>
                          </a:solidFill>
                        </a:rPr>
                        <a:t>October</a:t>
                      </a:r>
                      <a:r>
                        <a:rPr lang="en-GB" sz="1200" b="1" baseline="0" dirty="0">
                          <a:solidFill>
                            <a:schemeClr val="bg1"/>
                          </a:solidFill>
                          <a:effectLst/>
                        </a:rPr>
                        <a:t>, Lowest in January)</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tc>
                  <a:txBody>
                    <a:bodyPr/>
                    <a:lstStyle/>
                    <a:p>
                      <a:pPr algn="r"/>
                      <a:r>
                        <a:rPr lang="en-GB" sz="1200" b="1" dirty="0">
                          <a:solidFill>
                            <a:schemeClr val="bg1"/>
                          </a:solidFill>
                        </a:rPr>
                        <a:t>18.2</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extLst>
                  <a:ext uri="{0D108BD9-81ED-4DB2-BD59-A6C34878D82A}">
                    <a16:rowId xmlns:a16="http://schemas.microsoft.com/office/drawing/2014/main" val="244768531"/>
                  </a:ext>
                </a:extLst>
              </a:tr>
              <a:tr h="3078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solidFill>
                            <a:schemeClr val="bg1"/>
                          </a:solidFill>
                          <a:effectLst/>
                        </a:rPr>
                        <a:t>2023 (Highest</a:t>
                      </a:r>
                      <a:r>
                        <a:rPr lang="en-GB" sz="1200" b="1" baseline="0" dirty="0">
                          <a:solidFill>
                            <a:schemeClr val="bg1"/>
                          </a:solidFill>
                          <a:effectLst/>
                        </a:rPr>
                        <a:t> in </a:t>
                      </a:r>
                      <a:r>
                        <a:rPr lang="en-ZA" sz="1200" b="1" dirty="0">
                          <a:solidFill>
                            <a:schemeClr val="bg1"/>
                          </a:solidFill>
                        </a:rPr>
                        <a:t>August</a:t>
                      </a:r>
                      <a:r>
                        <a:rPr lang="en-GB" sz="1200" b="1" baseline="0" dirty="0">
                          <a:solidFill>
                            <a:schemeClr val="bg1"/>
                          </a:solidFill>
                          <a:effectLst/>
                        </a:rPr>
                        <a:t>, Lowest in January)</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tc>
                  <a:txBody>
                    <a:bodyPr/>
                    <a:lstStyle/>
                    <a:p>
                      <a:pPr algn="r"/>
                      <a:r>
                        <a:rPr lang="en-GB" sz="1200" b="1" dirty="0">
                          <a:solidFill>
                            <a:schemeClr val="bg1"/>
                          </a:solidFill>
                        </a:rPr>
                        <a:t>5.1</a:t>
                      </a:r>
                      <a:endParaRPr lang="en-GB" sz="1200" b="1" dirty="0">
                        <a:solidFill>
                          <a:schemeClr val="bg1"/>
                        </a:solidFill>
                        <a:latin typeface="+mn-lt"/>
                        <a:cs typeface="Calibri" panose="020F0502020204030204" pitchFamily="34" charset="0"/>
                      </a:endParaRPr>
                    </a:p>
                  </a:txBody>
                  <a:tcPr marL="51435" marR="51435" marT="25718" marB="25718" anchor="ctr"/>
                </a:tc>
                <a:extLst>
                  <a:ext uri="{0D108BD9-81ED-4DB2-BD59-A6C34878D82A}">
                    <a16:rowId xmlns:a16="http://schemas.microsoft.com/office/drawing/2014/main" val="3824794102"/>
                  </a:ext>
                </a:extLst>
              </a:tr>
              <a:tr h="3078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solidFill>
                            <a:schemeClr val="bg1"/>
                          </a:solidFill>
                          <a:effectLst/>
                        </a:rPr>
                        <a:t>2024 (Highest</a:t>
                      </a:r>
                      <a:r>
                        <a:rPr lang="en-GB" sz="1200" b="1" baseline="0" dirty="0">
                          <a:solidFill>
                            <a:schemeClr val="bg1"/>
                          </a:solidFill>
                          <a:effectLst/>
                        </a:rPr>
                        <a:t> in </a:t>
                      </a:r>
                      <a:r>
                        <a:rPr lang="en-ZA" sz="1200" b="1" dirty="0">
                          <a:solidFill>
                            <a:schemeClr val="bg1"/>
                          </a:solidFill>
                        </a:rPr>
                        <a:t>June</a:t>
                      </a:r>
                      <a:r>
                        <a:rPr lang="en-GB" sz="1200" b="1" baseline="0" dirty="0">
                          <a:solidFill>
                            <a:schemeClr val="bg1"/>
                          </a:solidFill>
                          <a:effectLst/>
                        </a:rPr>
                        <a:t>, Lowest in January)</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tc>
                <a:tc>
                  <a:txBody>
                    <a:bodyPr/>
                    <a:lstStyle/>
                    <a:p>
                      <a:pPr algn="r"/>
                      <a:r>
                        <a:rPr lang="en-GB" sz="1200" b="1" dirty="0">
                          <a:solidFill>
                            <a:schemeClr val="bg1"/>
                          </a:solidFill>
                          <a:latin typeface="+mn-lt"/>
                          <a:cs typeface="Calibri" panose="020F0502020204030204" pitchFamily="34" charset="0"/>
                        </a:rPr>
                        <a:t>3.4</a:t>
                      </a:r>
                    </a:p>
                  </a:txBody>
                  <a:tcPr marL="51435" marR="51435" marT="25718" marB="25718" anchor="ctr"/>
                </a:tc>
                <a:extLst>
                  <a:ext uri="{0D108BD9-81ED-4DB2-BD59-A6C34878D82A}">
                    <a16:rowId xmlns:a16="http://schemas.microsoft.com/office/drawing/2014/main" val="85027801"/>
                  </a:ext>
                </a:extLst>
              </a:tr>
              <a:tr h="3078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solidFill>
                            <a:schemeClr val="bg1"/>
                          </a:solidFill>
                        </a:rPr>
                        <a:t>Average</a:t>
                      </a:r>
                      <a:endParaRPr lang="en-ZA" sz="1200" b="1" dirty="0">
                        <a:solidFill>
                          <a:schemeClr val="bg1"/>
                        </a:solidFill>
                        <a:latin typeface="Calibri" panose="020F0502020204030204" pitchFamily="34" charset="0"/>
                        <a:cs typeface="Calibri" panose="020F0502020204030204" pitchFamily="34" charset="0"/>
                      </a:endParaRPr>
                    </a:p>
                  </a:txBody>
                  <a:tcPr marL="51435" marR="51435" marT="25718" marB="25718" anchor="ctr">
                    <a:solidFill>
                      <a:srgbClr val="FFFF00"/>
                    </a:solidFill>
                  </a:tcPr>
                </a:tc>
                <a:tc>
                  <a:txBody>
                    <a:bodyPr/>
                    <a:lstStyle/>
                    <a:p>
                      <a:pPr algn="r"/>
                      <a:r>
                        <a:rPr lang="en-GB" sz="1400" b="1" dirty="0">
                          <a:solidFill>
                            <a:schemeClr val="bg1"/>
                          </a:solidFill>
                          <a:latin typeface="Calibri" panose="020F0502020204030204" pitchFamily="34" charset="0"/>
                          <a:cs typeface="Calibri" panose="020F0502020204030204" pitchFamily="34" charset="0"/>
                        </a:rPr>
                        <a:t>6.9</a:t>
                      </a:r>
                      <a:endParaRPr lang="en-ZA" sz="1400" b="1" dirty="0">
                        <a:solidFill>
                          <a:schemeClr val="bg1"/>
                        </a:solidFill>
                        <a:latin typeface="Calibri" panose="020F0502020204030204" pitchFamily="34" charset="0"/>
                        <a:cs typeface="Calibri" panose="020F0502020204030204" pitchFamily="34" charset="0"/>
                      </a:endParaRPr>
                    </a:p>
                  </a:txBody>
                  <a:tcPr marL="51435" marR="51435" marT="25718" marB="25718" anchor="ctr">
                    <a:solidFill>
                      <a:srgbClr val="FFFF00"/>
                    </a:solidFill>
                  </a:tcPr>
                </a:tc>
                <a:extLst>
                  <a:ext uri="{0D108BD9-81ED-4DB2-BD59-A6C34878D82A}">
                    <a16:rowId xmlns:a16="http://schemas.microsoft.com/office/drawing/2014/main" val="1114921747"/>
                  </a:ext>
                </a:extLst>
              </a:tr>
            </a:tbl>
          </a:graphicData>
        </a:graphic>
      </p:graphicFrame>
      <p:sp>
        <p:nvSpPr>
          <p:cNvPr id="3" name="Slide Number Placeholder 2">
            <a:extLst>
              <a:ext uri="{FF2B5EF4-FFF2-40B4-BE49-F238E27FC236}">
                <a16:creationId xmlns:a16="http://schemas.microsoft.com/office/drawing/2014/main" id="{1EB76FAF-A753-960F-7A0E-92C9C41ADC20}"/>
              </a:ext>
            </a:extLst>
          </p:cNvPr>
          <p:cNvSpPr>
            <a:spLocks noGrp="1"/>
          </p:cNvSpPr>
          <p:nvPr>
            <p:ph type="sldNum" sz="quarter" idx="12"/>
          </p:nvPr>
        </p:nvSpPr>
        <p:spPr>
          <a:xfrm>
            <a:off x="8138220" y="5914446"/>
            <a:ext cx="628813" cy="767687"/>
          </a:xfrm>
        </p:spPr>
        <p:txBody>
          <a:bodyPr/>
          <a:lstStyle/>
          <a:p>
            <a:fld id="{73B850FF-6169-4056-8077-06FFA93A5366}" type="slidenum">
              <a:rPr lang="en-US" smtClean="0">
                <a:solidFill>
                  <a:schemeClr val="tx1"/>
                </a:solidFill>
              </a:rPr>
              <a:t>53</a:t>
            </a:fld>
            <a:endParaRPr lang="en-US" dirty="0">
              <a:solidFill>
                <a:schemeClr val="tx1"/>
              </a:solidFill>
            </a:endParaRPr>
          </a:p>
        </p:txBody>
      </p:sp>
      <p:sp>
        <p:nvSpPr>
          <p:cNvPr id="4" name="TextBox 3">
            <a:extLst>
              <a:ext uri="{FF2B5EF4-FFF2-40B4-BE49-F238E27FC236}">
                <a16:creationId xmlns:a16="http://schemas.microsoft.com/office/drawing/2014/main" id="{3C7F9513-6C1B-283F-8A8E-4F0AF5A55AAE}"/>
              </a:ext>
            </a:extLst>
          </p:cNvPr>
          <p:cNvSpPr txBox="1"/>
          <p:nvPr/>
        </p:nvSpPr>
        <p:spPr>
          <a:xfrm>
            <a:off x="3097763" y="1505134"/>
            <a:ext cx="2024743" cy="307777"/>
          </a:xfrm>
          <a:prstGeom prst="rect">
            <a:avLst/>
          </a:prstGeom>
          <a:noFill/>
        </p:spPr>
        <p:txBody>
          <a:bodyPr wrap="square" rtlCol="0">
            <a:spAutoFit/>
          </a:bodyPr>
          <a:lstStyle/>
          <a:p>
            <a:r>
              <a:rPr lang="en-GB" sz="1400" b="1" dirty="0">
                <a:latin typeface="Calibri" panose="020F0502020204030204" pitchFamily="34" charset="0"/>
                <a:cs typeface="Calibri" panose="020F0502020204030204" pitchFamily="34" charset="0"/>
              </a:rPr>
              <a:t>Index: Dec 2016=100</a:t>
            </a:r>
            <a:endParaRPr lang="en-ZA" sz="1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18451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328352" y="6529423"/>
            <a:ext cx="8485010" cy="21544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800" b="1" dirty="0">
                <a:solidFill>
                  <a:schemeClr val="tx1"/>
                </a:solidFill>
                <a:latin typeface="Calibri" pitchFamily="34" charset="0"/>
                <a:ea typeface="Calibri" pitchFamily="34" charset="0"/>
                <a:cs typeface="Arial" charset="0"/>
              </a:rPr>
              <a:t>Graph prepared by the Office of SAMPRO based on information published by Statistics SA</a:t>
            </a: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658989" y="824698"/>
            <a:ext cx="1179141"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Graph 15</a:t>
            </a:r>
          </a:p>
        </p:txBody>
      </p:sp>
      <p:sp>
        <p:nvSpPr>
          <p:cNvPr id="5" name="Slide Number Placeholder 4">
            <a:extLst>
              <a:ext uri="{FF2B5EF4-FFF2-40B4-BE49-F238E27FC236}">
                <a16:creationId xmlns:a16="http://schemas.microsoft.com/office/drawing/2014/main" id="{AF8AC625-3F50-647B-D33A-1503E68C1FF7}"/>
              </a:ext>
            </a:extLst>
          </p:cNvPr>
          <p:cNvSpPr>
            <a:spLocks noGrp="1"/>
          </p:cNvSpPr>
          <p:nvPr>
            <p:ph type="sldNum" sz="quarter" idx="12"/>
          </p:nvPr>
        </p:nvSpPr>
        <p:spPr>
          <a:xfrm>
            <a:off x="8349235" y="5869458"/>
            <a:ext cx="628813" cy="767687"/>
          </a:xfrm>
        </p:spPr>
        <p:txBody>
          <a:bodyPr/>
          <a:lstStyle/>
          <a:p>
            <a:fld id="{73B850FF-6169-4056-8077-06FFA93A5366}" type="slidenum">
              <a:rPr lang="en-US" smtClean="0">
                <a:solidFill>
                  <a:schemeClr val="tx1"/>
                </a:solidFill>
              </a:rPr>
              <a:t>54</a:t>
            </a:fld>
            <a:endParaRPr lang="en-US" dirty="0">
              <a:solidFill>
                <a:schemeClr val="tx1"/>
              </a:solidFill>
            </a:endParaRPr>
          </a:p>
        </p:txBody>
      </p:sp>
      <p:pic>
        <p:nvPicPr>
          <p:cNvPr id="3" name="Picture 2">
            <a:extLst>
              <a:ext uri="{FF2B5EF4-FFF2-40B4-BE49-F238E27FC236}">
                <a16:creationId xmlns:a16="http://schemas.microsoft.com/office/drawing/2014/main" id="{467D1F3E-3F1F-6EE0-FEE5-4E4C62563CA4}"/>
              </a:ext>
            </a:extLst>
          </p:cNvPr>
          <p:cNvPicPr>
            <a:picLocks noChangeAspect="1"/>
          </p:cNvPicPr>
          <p:nvPr/>
        </p:nvPicPr>
        <p:blipFill>
          <a:blip r:embed="rId2"/>
          <a:stretch>
            <a:fillRect/>
          </a:stretch>
        </p:blipFill>
        <p:spPr>
          <a:xfrm>
            <a:off x="0" y="1447337"/>
            <a:ext cx="9144000" cy="3963325"/>
          </a:xfrm>
          <a:prstGeom prst="rect">
            <a:avLst/>
          </a:prstGeom>
        </p:spPr>
      </p:pic>
    </p:spTree>
    <p:extLst>
      <p:ext uri="{BB962C8B-B14F-4D97-AF65-F5344CB8AC3E}">
        <p14:creationId xmlns:p14="http://schemas.microsoft.com/office/powerpoint/2010/main" val="2058299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328352" y="6529423"/>
            <a:ext cx="8485010" cy="21544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800" b="1" dirty="0">
                <a:solidFill>
                  <a:schemeClr val="tx1"/>
                </a:solidFill>
                <a:latin typeface="Calibri" pitchFamily="34" charset="0"/>
                <a:ea typeface="Calibri" pitchFamily="34" charset="0"/>
                <a:cs typeface="Arial" charset="0"/>
              </a:rPr>
              <a:t>Graph prepared by the Office of SAMPRO based on information published by Statistics SA</a:t>
            </a: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658989" y="824698"/>
            <a:ext cx="1179141"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Graph 16</a:t>
            </a:r>
          </a:p>
        </p:txBody>
      </p:sp>
      <p:sp>
        <p:nvSpPr>
          <p:cNvPr id="3" name="Slide Number Placeholder 2">
            <a:extLst>
              <a:ext uri="{FF2B5EF4-FFF2-40B4-BE49-F238E27FC236}">
                <a16:creationId xmlns:a16="http://schemas.microsoft.com/office/drawing/2014/main" id="{C62FA85B-E81E-9852-EF41-B237957A9581}"/>
              </a:ext>
            </a:extLst>
          </p:cNvPr>
          <p:cNvSpPr>
            <a:spLocks noGrp="1"/>
          </p:cNvSpPr>
          <p:nvPr>
            <p:ph type="sldNum" sz="quarter" idx="12"/>
          </p:nvPr>
        </p:nvSpPr>
        <p:spPr>
          <a:xfrm>
            <a:off x="8309042" y="5869458"/>
            <a:ext cx="628813" cy="767687"/>
          </a:xfrm>
        </p:spPr>
        <p:txBody>
          <a:bodyPr/>
          <a:lstStyle/>
          <a:p>
            <a:fld id="{73B850FF-6169-4056-8077-06FFA93A5366}" type="slidenum">
              <a:rPr lang="en-US" smtClean="0">
                <a:solidFill>
                  <a:schemeClr val="tx1"/>
                </a:solidFill>
              </a:rPr>
              <a:t>55</a:t>
            </a:fld>
            <a:endParaRPr lang="en-US" dirty="0">
              <a:solidFill>
                <a:schemeClr val="tx1"/>
              </a:solidFill>
            </a:endParaRPr>
          </a:p>
        </p:txBody>
      </p:sp>
      <p:pic>
        <p:nvPicPr>
          <p:cNvPr id="6" name="Picture 5">
            <a:extLst>
              <a:ext uri="{FF2B5EF4-FFF2-40B4-BE49-F238E27FC236}">
                <a16:creationId xmlns:a16="http://schemas.microsoft.com/office/drawing/2014/main" id="{F73095A7-5921-767D-3A6F-8ABB95F28387}"/>
              </a:ext>
            </a:extLst>
          </p:cNvPr>
          <p:cNvPicPr>
            <a:picLocks noChangeAspect="1"/>
          </p:cNvPicPr>
          <p:nvPr/>
        </p:nvPicPr>
        <p:blipFill>
          <a:blip r:embed="rId2"/>
          <a:stretch>
            <a:fillRect/>
          </a:stretch>
        </p:blipFill>
        <p:spPr>
          <a:xfrm>
            <a:off x="0" y="1527130"/>
            <a:ext cx="9144000" cy="4019560"/>
          </a:xfrm>
          <a:prstGeom prst="rect">
            <a:avLst/>
          </a:prstGeom>
        </p:spPr>
      </p:pic>
    </p:spTree>
    <p:extLst>
      <p:ext uri="{BB962C8B-B14F-4D97-AF65-F5344CB8AC3E}">
        <p14:creationId xmlns:p14="http://schemas.microsoft.com/office/powerpoint/2010/main" val="29001103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399896" y="6657945"/>
            <a:ext cx="8614796" cy="200055"/>
          </a:xfrm>
          <a:prstGeom prst="rect">
            <a:avLst/>
          </a:prstGeom>
          <a:noFill/>
          <a:ln>
            <a:noFill/>
          </a:ln>
        </p:spPr>
        <p:txBody>
          <a:bodyPr wrap="square" anchor="ctr">
            <a:spAutoFit/>
          </a:bodyPr>
          <a:lstStyle/>
          <a:p>
            <a:r>
              <a:rPr lang="en-GB" sz="700" b="1" i="1" dirty="0">
                <a:latin typeface="Calibri" pitchFamily="34" charset="0"/>
                <a:cs typeface="Calibri" pitchFamily="34" charset="0"/>
              </a:rPr>
              <a:t>Table prepared by the Office of SAMPRO based on information published by Statistics SA</a:t>
            </a:r>
            <a:endParaRPr lang="en-GB" sz="900" b="1" i="1" dirty="0">
              <a:latin typeface="Calibri" pitchFamily="34" charset="0"/>
            </a:endParaRP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41649" y="147894"/>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Table 27</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681795" y="469070"/>
            <a:ext cx="8050998" cy="523220"/>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400" b="1" dirty="0">
                <a:ln w="1905"/>
                <a:solidFill>
                  <a:schemeClr val="tx1"/>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INCREASE IN PRODUCER PRICE INDICES OF PARTICULAR CATEGORIES OF PRODUCTS WHICH INCLUDE INPUTS OF THE DAIRY INDUSTRY, IN THE YEARS WHICH ENDED IN SEPTEMBER 2024 AND SEPTEMBER 2025</a:t>
            </a:r>
          </a:p>
        </p:txBody>
      </p:sp>
      <p:sp>
        <p:nvSpPr>
          <p:cNvPr id="4" name="Slide Number Placeholder 3">
            <a:extLst>
              <a:ext uri="{FF2B5EF4-FFF2-40B4-BE49-F238E27FC236}">
                <a16:creationId xmlns:a16="http://schemas.microsoft.com/office/drawing/2014/main" id="{6B62AF1A-4338-DF1A-0885-FC431A6E8CFA}"/>
              </a:ext>
            </a:extLst>
          </p:cNvPr>
          <p:cNvSpPr>
            <a:spLocks noGrp="1"/>
          </p:cNvSpPr>
          <p:nvPr>
            <p:ph type="sldNum" sz="quarter" idx="12"/>
          </p:nvPr>
        </p:nvSpPr>
        <p:spPr>
          <a:xfrm>
            <a:off x="8026433" y="5988020"/>
            <a:ext cx="856907" cy="669925"/>
          </a:xfrm>
        </p:spPr>
        <p:txBody>
          <a:bodyPr/>
          <a:lstStyle/>
          <a:p>
            <a:fld id="{73B850FF-6169-4056-8077-06FFA93A5366}" type="slidenum">
              <a:rPr lang="en-US" smtClean="0">
                <a:solidFill>
                  <a:schemeClr val="tx1"/>
                </a:solidFill>
              </a:rPr>
              <a:t>56</a:t>
            </a:fld>
            <a:endParaRPr lang="en-US" dirty="0">
              <a:solidFill>
                <a:schemeClr val="tx1"/>
              </a:solidFill>
            </a:endParaRPr>
          </a:p>
        </p:txBody>
      </p:sp>
      <p:pic>
        <p:nvPicPr>
          <p:cNvPr id="5" name="Picture 4">
            <a:extLst>
              <a:ext uri="{FF2B5EF4-FFF2-40B4-BE49-F238E27FC236}">
                <a16:creationId xmlns:a16="http://schemas.microsoft.com/office/drawing/2014/main" id="{EE3D8C02-0F74-BDD2-805D-BD46A4A0E3A3}"/>
              </a:ext>
            </a:extLst>
          </p:cNvPr>
          <p:cNvPicPr>
            <a:picLocks noChangeAspect="1"/>
          </p:cNvPicPr>
          <p:nvPr/>
        </p:nvPicPr>
        <p:blipFill>
          <a:blip r:embed="rId2"/>
          <a:stretch>
            <a:fillRect/>
          </a:stretch>
        </p:blipFill>
        <p:spPr>
          <a:xfrm>
            <a:off x="1823443" y="992290"/>
            <a:ext cx="5767702" cy="5857636"/>
          </a:xfrm>
          <a:prstGeom prst="rect">
            <a:avLst/>
          </a:prstGeom>
        </p:spPr>
      </p:pic>
    </p:spTree>
    <p:extLst>
      <p:ext uri="{BB962C8B-B14F-4D97-AF65-F5344CB8AC3E}">
        <p14:creationId xmlns:p14="http://schemas.microsoft.com/office/powerpoint/2010/main" val="23951250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345876" y="6523805"/>
            <a:ext cx="8614796" cy="200055"/>
          </a:xfrm>
          <a:prstGeom prst="rect">
            <a:avLst/>
          </a:prstGeom>
          <a:noFill/>
          <a:ln>
            <a:noFill/>
          </a:ln>
        </p:spPr>
        <p:txBody>
          <a:bodyPr wrap="square" anchor="ctr">
            <a:spAutoFit/>
          </a:bodyPr>
          <a:lstStyle/>
          <a:p>
            <a:r>
              <a:rPr lang="en-GB" sz="700" b="1" i="1" dirty="0">
                <a:latin typeface="Calibri" pitchFamily="34" charset="0"/>
                <a:cs typeface="Calibri" pitchFamily="34" charset="0"/>
              </a:rPr>
              <a:t>Table prepared by the Office of SAMPRO based on the results of surveys by “</a:t>
            </a:r>
            <a:r>
              <a:rPr lang="en-GB" sz="700" b="1" i="1" dirty="0" err="1">
                <a:latin typeface="Calibri" pitchFamily="34" charset="0"/>
                <a:cs typeface="Calibri" pitchFamily="34" charset="0"/>
              </a:rPr>
              <a:t>NielsenIQ</a:t>
            </a:r>
            <a:r>
              <a:rPr lang="en-GB" sz="700" b="1" i="1" dirty="0">
                <a:latin typeface="Calibri" pitchFamily="34" charset="0"/>
                <a:cs typeface="Calibri" pitchFamily="34" charset="0"/>
              </a:rPr>
              <a:t>”.  Non-retail sales such as sales to industrial buyers are not part of the surveys</a:t>
            </a:r>
            <a:endParaRPr lang="en-GB" sz="900" b="1" i="1" dirty="0">
              <a:latin typeface="Calibri" pitchFamily="34" charset="0"/>
            </a:endParaRP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58990" y="824698"/>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Table 28</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39959" y="1240197"/>
            <a:ext cx="8892074"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solidFill>
                  <a:schemeClr val="tx1"/>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CHANGES IN THE RETAIL SALES QUANTITIES FROM THE YEAR JULY 2023 TO JUNE 2024, TO THE YEAR JULY 2024 TO JUNE 2025; AND CHANGES IN THE RETAIL PRICES FROM JUNE 2024 TO JUNE 2025</a:t>
            </a:r>
          </a:p>
        </p:txBody>
      </p:sp>
      <p:sp>
        <p:nvSpPr>
          <p:cNvPr id="4" name="Slide Number Placeholder 3">
            <a:extLst>
              <a:ext uri="{FF2B5EF4-FFF2-40B4-BE49-F238E27FC236}">
                <a16:creationId xmlns:a16="http://schemas.microsoft.com/office/drawing/2014/main" id="{13661D9B-D0F2-546A-6DF6-8902EC1A3A6B}"/>
              </a:ext>
            </a:extLst>
          </p:cNvPr>
          <p:cNvSpPr>
            <a:spLocks noGrp="1"/>
          </p:cNvSpPr>
          <p:nvPr>
            <p:ph type="sldNum" sz="quarter" idx="12"/>
          </p:nvPr>
        </p:nvSpPr>
        <p:spPr>
          <a:xfrm>
            <a:off x="8331859" y="5856146"/>
            <a:ext cx="628813" cy="767687"/>
          </a:xfrm>
        </p:spPr>
        <p:txBody>
          <a:bodyPr/>
          <a:lstStyle/>
          <a:p>
            <a:fld id="{73B850FF-6169-4056-8077-06FFA93A5366}" type="slidenum">
              <a:rPr lang="en-US" smtClean="0">
                <a:solidFill>
                  <a:schemeClr val="tx1"/>
                </a:solidFill>
              </a:rPr>
              <a:t>57</a:t>
            </a:fld>
            <a:endParaRPr lang="en-US" dirty="0">
              <a:solidFill>
                <a:schemeClr val="tx1"/>
              </a:solidFill>
            </a:endParaRPr>
          </a:p>
        </p:txBody>
      </p:sp>
      <p:graphicFrame>
        <p:nvGraphicFramePr>
          <p:cNvPr id="5" name="Table 4">
            <a:extLst>
              <a:ext uri="{FF2B5EF4-FFF2-40B4-BE49-F238E27FC236}">
                <a16:creationId xmlns:a16="http://schemas.microsoft.com/office/drawing/2014/main" id="{D892FAC8-8486-3E6B-B590-A3B6A9A50FA4}"/>
              </a:ext>
            </a:extLst>
          </p:cNvPr>
          <p:cNvGraphicFramePr>
            <a:graphicFrameLocks noGrp="1"/>
          </p:cNvGraphicFramePr>
          <p:nvPr>
            <p:extLst>
              <p:ext uri="{D42A27DB-BD31-4B8C-83A1-F6EECF244321}">
                <p14:modId xmlns:p14="http://schemas.microsoft.com/office/powerpoint/2010/main" val="3492567618"/>
              </p:ext>
            </p:extLst>
          </p:nvPr>
        </p:nvGraphicFramePr>
        <p:xfrm>
          <a:off x="962541" y="2015668"/>
          <a:ext cx="7218918" cy="4224321"/>
        </p:xfrm>
        <a:graphic>
          <a:graphicData uri="http://schemas.openxmlformats.org/drawingml/2006/table">
            <a:tbl>
              <a:tblPr firstRow="1" firstCol="1" bandRow="1">
                <a:tableStyleId>{5C22544A-7EE6-4342-B048-85BDC9FD1C3A}</a:tableStyleId>
              </a:tblPr>
              <a:tblGrid>
                <a:gridCol w="3143495">
                  <a:extLst>
                    <a:ext uri="{9D8B030D-6E8A-4147-A177-3AD203B41FA5}">
                      <a16:colId xmlns:a16="http://schemas.microsoft.com/office/drawing/2014/main" val="4286965158"/>
                    </a:ext>
                  </a:extLst>
                </a:gridCol>
                <a:gridCol w="2096133">
                  <a:extLst>
                    <a:ext uri="{9D8B030D-6E8A-4147-A177-3AD203B41FA5}">
                      <a16:colId xmlns:a16="http://schemas.microsoft.com/office/drawing/2014/main" val="2477015131"/>
                    </a:ext>
                  </a:extLst>
                </a:gridCol>
                <a:gridCol w="1979290">
                  <a:extLst>
                    <a:ext uri="{9D8B030D-6E8A-4147-A177-3AD203B41FA5}">
                      <a16:colId xmlns:a16="http://schemas.microsoft.com/office/drawing/2014/main" val="3450093315"/>
                    </a:ext>
                  </a:extLst>
                </a:gridCol>
              </a:tblGrid>
              <a:tr h="1188105">
                <a:tc>
                  <a:txBody>
                    <a:bodyPr/>
                    <a:lstStyle/>
                    <a:p>
                      <a:pPr algn="ctr">
                        <a:buNone/>
                      </a:pPr>
                      <a:r>
                        <a:rPr lang="en-US" sz="1400" b="1">
                          <a:effectLst/>
                          <a:latin typeface="Calibri" panose="020F0502020204030204" pitchFamily="34" charset="0"/>
                          <a:cs typeface="Calibri" panose="020F0502020204030204" pitchFamily="34" charset="0"/>
                        </a:rPr>
                        <a:t>PRODUCT</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6916" marR="66916" marT="0" marB="0" anchor="ctr"/>
                </a:tc>
                <a:tc>
                  <a:txBody>
                    <a:bodyPr/>
                    <a:lstStyle/>
                    <a:p>
                      <a:pPr algn="ctr">
                        <a:buNone/>
                      </a:pPr>
                      <a:r>
                        <a:rPr lang="en-US" sz="1400" b="1">
                          <a:effectLst/>
                          <a:latin typeface="Calibri" panose="020F0502020204030204" pitchFamily="34" charset="0"/>
                          <a:cs typeface="Calibri" panose="020F0502020204030204" pitchFamily="34" charset="0"/>
                        </a:rPr>
                        <a:t>CHANGE IN</a:t>
                      </a:r>
                      <a:endParaRPr lang="en-ZA" sz="1100" b="1">
                        <a:effectLst/>
                        <a:latin typeface="Calibri" panose="020F0502020204030204" pitchFamily="34" charset="0"/>
                        <a:cs typeface="Calibri" panose="020F0502020204030204" pitchFamily="34" charset="0"/>
                      </a:endParaRPr>
                    </a:p>
                    <a:p>
                      <a:pPr algn="ctr">
                        <a:buNone/>
                      </a:pPr>
                      <a:r>
                        <a:rPr lang="en-US" sz="1400" b="1">
                          <a:effectLst/>
                          <a:latin typeface="Calibri" panose="020F0502020204030204" pitchFamily="34" charset="0"/>
                          <a:cs typeface="Calibri" panose="020F0502020204030204" pitchFamily="34" charset="0"/>
                        </a:rPr>
                        <a:t>RETAIL SALES</a:t>
                      </a:r>
                      <a:endParaRPr lang="en-ZA" sz="1100" b="1">
                        <a:effectLst/>
                        <a:latin typeface="Calibri" panose="020F0502020204030204" pitchFamily="34" charset="0"/>
                        <a:cs typeface="Calibri" panose="020F0502020204030204" pitchFamily="34" charset="0"/>
                      </a:endParaRPr>
                    </a:p>
                    <a:p>
                      <a:pPr algn="ctr">
                        <a:buNone/>
                      </a:pPr>
                      <a:r>
                        <a:rPr lang="en-US" sz="1400" b="1">
                          <a:effectLst/>
                          <a:latin typeface="Calibri" panose="020F0502020204030204" pitchFamily="34" charset="0"/>
                          <a:cs typeface="Calibri" panose="020F0502020204030204" pitchFamily="34" charset="0"/>
                        </a:rPr>
                        <a:t>QUANTITIES</a:t>
                      </a:r>
                      <a:endParaRPr lang="en-ZA" sz="1100" b="1">
                        <a:effectLst/>
                        <a:latin typeface="Calibri" panose="020F0502020204030204" pitchFamily="34" charset="0"/>
                        <a:cs typeface="Calibri" panose="020F0502020204030204" pitchFamily="34" charset="0"/>
                      </a:endParaRPr>
                    </a:p>
                    <a:p>
                      <a:pPr algn="ctr">
                        <a:buNone/>
                      </a:pPr>
                      <a:r>
                        <a:rPr lang="en-US" sz="1400" b="1">
                          <a:effectLst/>
                          <a:latin typeface="Calibri" panose="020F0502020204030204" pitchFamily="34" charset="0"/>
                          <a:cs typeface="Calibri" panose="020F0502020204030204" pitchFamily="34" charset="0"/>
                        </a:rPr>
                        <a:t> </a:t>
                      </a:r>
                      <a:endParaRPr lang="en-ZA" sz="1100" b="1">
                        <a:effectLst/>
                        <a:latin typeface="Calibri" panose="020F0502020204030204" pitchFamily="34" charset="0"/>
                        <a:cs typeface="Calibri" panose="020F0502020204030204" pitchFamily="34" charset="0"/>
                      </a:endParaRPr>
                    </a:p>
                    <a:p>
                      <a:pPr algn="ctr">
                        <a:buNone/>
                      </a:pPr>
                      <a:r>
                        <a:rPr lang="en-US" sz="1400" b="1">
                          <a:effectLst/>
                          <a:latin typeface="Calibri" panose="020F0502020204030204" pitchFamily="34" charset="0"/>
                          <a:cs typeface="Calibri" panose="020F0502020204030204" pitchFamily="34" charset="0"/>
                        </a:rPr>
                        <a:t>PERCENT</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6916" marR="66916" marT="0" marB="0" anchor="ctr"/>
                </a:tc>
                <a:tc>
                  <a:txBody>
                    <a:bodyPr/>
                    <a:lstStyle/>
                    <a:p>
                      <a:pPr algn="ctr">
                        <a:buNone/>
                      </a:pPr>
                      <a:r>
                        <a:rPr lang="en-US" sz="1400" b="1">
                          <a:effectLst/>
                          <a:latin typeface="Calibri" panose="020F0502020204030204" pitchFamily="34" charset="0"/>
                          <a:cs typeface="Calibri" panose="020F0502020204030204" pitchFamily="34" charset="0"/>
                        </a:rPr>
                        <a:t>CHANGE IN</a:t>
                      </a:r>
                      <a:endParaRPr lang="en-ZA" sz="1100" b="1">
                        <a:effectLst/>
                        <a:latin typeface="Calibri" panose="020F0502020204030204" pitchFamily="34" charset="0"/>
                        <a:cs typeface="Calibri" panose="020F0502020204030204" pitchFamily="34" charset="0"/>
                      </a:endParaRPr>
                    </a:p>
                    <a:p>
                      <a:pPr algn="ctr">
                        <a:buNone/>
                      </a:pPr>
                      <a:r>
                        <a:rPr lang="en-US" sz="1400" b="1">
                          <a:effectLst/>
                          <a:latin typeface="Calibri" panose="020F0502020204030204" pitchFamily="34" charset="0"/>
                          <a:cs typeface="Calibri" panose="020F0502020204030204" pitchFamily="34" charset="0"/>
                        </a:rPr>
                        <a:t>RETAIL</a:t>
                      </a:r>
                      <a:endParaRPr lang="en-ZA" sz="1100" b="1">
                        <a:effectLst/>
                        <a:latin typeface="Calibri" panose="020F0502020204030204" pitchFamily="34" charset="0"/>
                        <a:cs typeface="Calibri" panose="020F0502020204030204" pitchFamily="34" charset="0"/>
                      </a:endParaRPr>
                    </a:p>
                    <a:p>
                      <a:pPr algn="ctr">
                        <a:buNone/>
                      </a:pPr>
                      <a:r>
                        <a:rPr lang="en-US" sz="1400" b="1">
                          <a:effectLst/>
                          <a:latin typeface="Calibri" panose="020F0502020204030204" pitchFamily="34" charset="0"/>
                          <a:cs typeface="Calibri" panose="020F0502020204030204" pitchFamily="34" charset="0"/>
                        </a:rPr>
                        <a:t>PRICES</a:t>
                      </a:r>
                      <a:endParaRPr lang="en-ZA" sz="1100" b="1">
                        <a:effectLst/>
                        <a:latin typeface="Calibri" panose="020F0502020204030204" pitchFamily="34" charset="0"/>
                        <a:cs typeface="Calibri" panose="020F0502020204030204" pitchFamily="34" charset="0"/>
                      </a:endParaRPr>
                    </a:p>
                    <a:p>
                      <a:pPr algn="ctr">
                        <a:buNone/>
                      </a:pPr>
                      <a:r>
                        <a:rPr lang="en-US" sz="1400" b="1">
                          <a:effectLst/>
                          <a:latin typeface="Calibri" panose="020F0502020204030204" pitchFamily="34" charset="0"/>
                          <a:cs typeface="Calibri" panose="020F0502020204030204" pitchFamily="34" charset="0"/>
                        </a:rPr>
                        <a:t> </a:t>
                      </a:r>
                      <a:endParaRPr lang="en-ZA" sz="1100" b="1">
                        <a:effectLst/>
                        <a:latin typeface="Calibri" panose="020F0502020204030204" pitchFamily="34" charset="0"/>
                        <a:cs typeface="Calibri" panose="020F0502020204030204" pitchFamily="34" charset="0"/>
                      </a:endParaRPr>
                    </a:p>
                    <a:p>
                      <a:pPr algn="ctr">
                        <a:buNone/>
                      </a:pPr>
                      <a:r>
                        <a:rPr lang="en-US" sz="1400" b="1">
                          <a:effectLst/>
                          <a:latin typeface="Calibri" panose="020F0502020204030204" pitchFamily="34" charset="0"/>
                          <a:cs typeface="Calibri" panose="020F0502020204030204" pitchFamily="34" charset="0"/>
                        </a:rPr>
                        <a:t>PERCENT</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6916" marR="66916" marT="0" marB="0" anchor="ctr"/>
                </a:tc>
                <a:extLst>
                  <a:ext uri="{0D108BD9-81ED-4DB2-BD59-A6C34878D82A}">
                    <a16:rowId xmlns:a16="http://schemas.microsoft.com/office/drawing/2014/main" val="2703894859"/>
                  </a:ext>
                </a:extLst>
              </a:tr>
              <a:tr h="379527">
                <a:tc>
                  <a:txBody>
                    <a:bodyPr/>
                    <a:lstStyle/>
                    <a:p>
                      <a:pPr>
                        <a:buNone/>
                      </a:pPr>
                      <a:r>
                        <a:rPr lang="en-US" sz="1400" b="1" kern="100">
                          <a:effectLst/>
                          <a:latin typeface="Calibri" panose="020F0502020204030204" pitchFamily="34" charset="0"/>
                          <a:cs typeface="Calibri" panose="020F0502020204030204" pitchFamily="34" charset="0"/>
                        </a:rPr>
                        <a:t> FRESH MILK</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6916" marR="66916" marT="0" marB="0" anchor="ctr"/>
                </a:tc>
                <a:tc>
                  <a:txBody>
                    <a:bodyPr/>
                    <a:lstStyle/>
                    <a:p>
                      <a:pPr marR="80645" algn="ctr">
                        <a:buNone/>
                        <a:tabLst>
                          <a:tab pos="1700530" algn="l"/>
                        </a:tabLst>
                      </a:pPr>
                      <a:r>
                        <a:rPr lang="en-GB" sz="1400" b="1" dirty="0">
                          <a:solidFill>
                            <a:srgbClr val="FF0000"/>
                          </a:solidFill>
                          <a:effectLst/>
                          <a:latin typeface="Calibri" panose="020F0502020204030204" pitchFamily="34" charset="0"/>
                          <a:cs typeface="Calibri" panose="020F0502020204030204" pitchFamily="34" charset="0"/>
                        </a:rPr>
                        <a:t>-0.7</a:t>
                      </a:r>
                      <a:endParaRPr lang="en-ZA" sz="1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16" marR="66916" marT="0" marB="0" anchor="ctr"/>
                </a:tc>
                <a:tc>
                  <a:txBody>
                    <a:bodyPr/>
                    <a:lstStyle/>
                    <a:p>
                      <a:pPr marR="200660" algn="ctr">
                        <a:buNone/>
                      </a:pPr>
                      <a:r>
                        <a:rPr lang="en-GB" sz="1400" b="1" dirty="0">
                          <a:solidFill>
                            <a:srgbClr val="FF0000"/>
                          </a:solidFill>
                          <a:effectLst/>
                          <a:latin typeface="Calibri" panose="020F0502020204030204" pitchFamily="34" charset="0"/>
                          <a:cs typeface="Calibri" panose="020F0502020204030204" pitchFamily="34" charset="0"/>
                        </a:rPr>
                        <a:t>-2.4</a:t>
                      </a:r>
                      <a:endParaRPr lang="en-ZA" sz="1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16" marR="66916" marT="0" marB="0" anchor="ctr"/>
                </a:tc>
                <a:extLst>
                  <a:ext uri="{0D108BD9-81ED-4DB2-BD59-A6C34878D82A}">
                    <a16:rowId xmlns:a16="http://schemas.microsoft.com/office/drawing/2014/main" val="2304483411"/>
                  </a:ext>
                </a:extLst>
              </a:tr>
              <a:tr h="379527">
                <a:tc>
                  <a:txBody>
                    <a:bodyPr/>
                    <a:lstStyle/>
                    <a:p>
                      <a:pPr>
                        <a:buNone/>
                      </a:pPr>
                      <a:r>
                        <a:rPr lang="en-US" sz="1400" b="1" kern="100">
                          <a:effectLst/>
                          <a:latin typeface="Calibri" panose="020F0502020204030204" pitchFamily="34" charset="0"/>
                          <a:cs typeface="Calibri" panose="020F0502020204030204" pitchFamily="34" charset="0"/>
                        </a:rPr>
                        <a:t> LONG LIFE MILK (UHT MILK)</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6916" marR="66916" marT="0" marB="0" anchor="ctr"/>
                </a:tc>
                <a:tc>
                  <a:txBody>
                    <a:bodyPr/>
                    <a:lstStyle/>
                    <a:p>
                      <a:pPr marR="80645" algn="ctr">
                        <a:buNone/>
                        <a:tabLst>
                          <a:tab pos="1700530" algn="l"/>
                        </a:tabLst>
                      </a:pPr>
                      <a:r>
                        <a:rPr lang="en-GB" sz="1400" b="1">
                          <a:effectLst/>
                          <a:latin typeface="Calibri" panose="020F0502020204030204" pitchFamily="34" charset="0"/>
                          <a:cs typeface="Calibri" panose="020F0502020204030204" pitchFamily="34" charset="0"/>
                        </a:rPr>
                        <a:t>5.7</a:t>
                      </a:r>
                      <a:endParaRPr lang="en-ZA" sz="1000" b="1">
                        <a:effectLst/>
                        <a:latin typeface="Calibri" panose="020F0502020204030204" pitchFamily="34" charset="0"/>
                        <a:ea typeface="Times New Roman" panose="02020603050405020304" pitchFamily="18" charset="0"/>
                        <a:cs typeface="Calibri" panose="020F0502020204030204" pitchFamily="34" charset="0"/>
                      </a:endParaRPr>
                    </a:p>
                  </a:txBody>
                  <a:tcPr marL="66916" marR="66916" marT="0" marB="0" anchor="ctr"/>
                </a:tc>
                <a:tc>
                  <a:txBody>
                    <a:bodyPr/>
                    <a:lstStyle/>
                    <a:p>
                      <a:pPr marR="210185" algn="ctr">
                        <a:buNone/>
                      </a:pPr>
                      <a:r>
                        <a:rPr lang="en-GB" sz="1400" b="1" dirty="0">
                          <a:solidFill>
                            <a:srgbClr val="FF0000"/>
                          </a:solidFill>
                          <a:effectLst/>
                          <a:latin typeface="Calibri" panose="020F0502020204030204" pitchFamily="34" charset="0"/>
                          <a:cs typeface="Calibri" panose="020F0502020204030204" pitchFamily="34" charset="0"/>
                        </a:rPr>
                        <a:t>-1.3</a:t>
                      </a:r>
                      <a:endParaRPr lang="en-ZA" sz="1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16" marR="66916" marT="0" marB="0" anchor="ctr"/>
                </a:tc>
                <a:extLst>
                  <a:ext uri="{0D108BD9-81ED-4DB2-BD59-A6C34878D82A}">
                    <a16:rowId xmlns:a16="http://schemas.microsoft.com/office/drawing/2014/main" val="381646232"/>
                  </a:ext>
                </a:extLst>
              </a:tr>
              <a:tr h="379527">
                <a:tc>
                  <a:txBody>
                    <a:bodyPr/>
                    <a:lstStyle/>
                    <a:p>
                      <a:pPr>
                        <a:buNone/>
                      </a:pPr>
                      <a:r>
                        <a:rPr lang="en-US" sz="1400" b="1" kern="100">
                          <a:effectLst/>
                          <a:latin typeface="Calibri" panose="020F0502020204030204" pitchFamily="34" charset="0"/>
                          <a:cs typeface="Calibri" panose="020F0502020204030204" pitchFamily="34" charset="0"/>
                        </a:rPr>
                        <a:t> FLAVOURED MILK</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6916" marR="66916" marT="0" marB="0" anchor="ctr"/>
                </a:tc>
                <a:tc>
                  <a:txBody>
                    <a:bodyPr/>
                    <a:lstStyle/>
                    <a:p>
                      <a:pPr marR="80645" algn="ctr">
                        <a:buNone/>
                        <a:tabLst>
                          <a:tab pos="1700530" algn="l"/>
                        </a:tabLst>
                      </a:pPr>
                      <a:r>
                        <a:rPr lang="en-GB" sz="1400" b="1" dirty="0">
                          <a:solidFill>
                            <a:srgbClr val="FF0000"/>
                          </a:solidFill>
                          <a:effectLst/>
                          <a:latin typeface="Calibri" panose="020F0502020204030204" pitchFamily="34" charset="0"/>
                          <a:cs typeface="Calibri" panose="020F0502020204030204" pitchFamily="34" charset="0"/>
                        </a:rPr>
                        <a:t>-0.8</a:t>
                      </a:r>
                      <a:endParaRPr lang="en-ZA" sz="1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16" marR="66916" marT="0" marB="0" anchor="ctr"/>
                </a:tc>
                <a:tc>
                  <a:txBody>
                    <a:bodyPr/>
                    <a:lstStyle/>
                    <a:p>
                      <a:pPr marR="210185" algn="ctr">
                        <a:buNone/>
                      </a:pPr>
                      <a:r>
                        <a:rPr lang="en-GB" sz="1400" b="1">
                          <a:effectLst/>
                          <a:latin typeface="Calibri" panose="020F0502020204030204" pitchFamily="34" charset="0"/>
                          <a:cs typeface="Calibri" panose="020F0502020204030204" pitchFamily="34" charset="0"/>
                        </a:rPr>
                        <a:t>7.9</a:t>
                      </a:r>
                      <a:endParaRPr lang="en-ZA" sz="1000" b="1">
                        <a:effectLst/>
                        <a:latin typeface="Calibri" panose="020F0502020204030204" pitchFamily="34" charset="0"/>
                        <a:ea typeface="Times New Roman" panose="02020603050405020304" pitchFamily="18" charset="0"/>
                        <a:cs typeface="Calibri" panose="020F0502020204030204" pitchFamily="34" charset="0"/>
                      </a:endParaRPr>
                    </a:p>
                  </a:txBody>
                  <a:tcPr marL="66916" marR="66916" marT="0" marB="0" anchor="ctr"/>
                </a:tc>
                <a:extLst>
                  <a:ext uri="{0D108BD9-81ED-4DB2-BD59-A6C34878D82A}">
                    <a16:rowId xmlns:a16="http://schemas.microsoft.com/office/drawing/2014/main" val="1984625407"/>
                  </a:ext>
                </a:extLst>
              </a:tr>
              <a:tr h="379527">
                <a:tc>
                  <a:txBody>
                    <a:bodyPr/>
                    <a:lstStyle/>
                    <a:p>
                      <a:pPr>
                        <a:buNone/>
                      </a:pPr>
                      <a:r>
                        <a:rPr lang="en-US" sz="1400" b="1" kern="100">
                          <a:effectLst/>
                          <a:latin typeface="Calibri" panose="020F0502020204030204" pitchFamily="34" charset="0"/>
                          <a:cs typeface="Calibri" panose="020F0502020204030204" pitchFamily="34" charset="0"/>
                        </a:rPr>
                        <a:t> YOGHURT</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6916" marR="66916" marT="0" marB="0" anchor="ctr"/>
                </a:tc>
                <a:tc>
                  <a:txBody>
                    <a:bodyPr/>
                    <a:lstStyle/>
                    <a:p>
                      <a:pPr marR="80645" algn="ctr">
                        <a:buNone/>
                        <a:tabLst>
                          <a:tab pos="1700530" algn="l"/>
                        </a:tabLst>
                      </a:pPr>
                      <a:r>
                        <a:rPr lang="en-GB" sz="1400" b="1">
                          <a:effectLst/>
                          <a:latin typeface="Calibri" panose="020F0502020204030204" pitchFamily="34" charset="0"/>
                          <a:cs typeface="Calibri" panose="020F0502020204030204" pitchFamily="34" charset="0"/>
                        </a:rPr>
                        <a:t>3.5</a:t>
                      </a:r>
                      <a:endParaRPr lang="en-ZA" sz="1000" b="1">
                        <a:effectLst/>
                        <a:latin typeface="Calibri" panose="020F0502020204030204" pitchFamily="34" charset="0"/>
                        <a:ea typeface="Times New Roman" panose="02020603050405020304" pitchFamily="18" charset="0"/>
                        <a:cs typeface="Calibri" panose="020F0502020204030204" pitchFamily="34" charset="0"/>
                      </a:endParaRPr>
                    </a:p>
                  </a:txBody>
                  <a:tcPr marL="66916" marR="66916" marT="0" marB="0" anchor="ctr"/>
                </a:tc>
                <a:tc>
                  <a:txBody>
                    <a:bodyPr/>
                    <a:lstStyle/>
                    <a:p>
                      <a:pPr marR="210185" algn="ctr">
                        <a:buNone/>
                      </a:pPr>
                      <a:r>
                        <a:rPr lang="en-GB" sz="1400" b="1">
                          <a:effectLst/>
                          <a:latin typeface="Calibri" panose="020F0502020204030204" pitchFamily="34" charset="0"/>
                          <a:cs typeface="Calibri" panose="020F0502020204030204" pitchFamily="34" charset="0"/>
                        </a:rPr>
                        <a:t>2.7</a:t>
                      </a:r>
                      <a:endParaRPr lang="en-ZA" sz="1000" b="1">
                        <a:effectLst/>
                        <a:latin typeface="Calibri" panose="020F0502020204030204" pitchFamily="34" charset="0"/>
                        <a:ea typeface="Times New Roman" panose="02020603050405020304" pitchFamily="18" charset="0"/>
                        <a:cs typeface="Calibri" panose="020F0502020204030204" pitchFamily="34" charset="0"/>
                      </a:endParaRPr>
                    </a:p>
                  </a:txBody>
                  <a:tcPr marL="66916" marR="66916" marT="0" marB="0" anchor="ctr"/>
                </a:tc>
                <a:extLst>
                  <a:ext uri="{0D108BD9-81ED-4DB2-BD59-A6C34878D82A}">
                    <a16:rowId xmlns:a16="http://schemas.microsoft.com/office/drawing/2014/main" val="1604314434"/>
                  </a:ext>
                </a:extLst>
              </a:tr>
              <a:tr h="379527">
                <a:tc>
                  <a:txBody>
                    <a:bodyPr/>
                    <a:lstStyle/>
                    <a:p>
                      <a:pPr>
                        <a:buNone/>
                      </a:pPr>
                      <a:r>
                        <a:rPr lang="en-US" sz="1400" b="1" kern="100">
                          <a:effectLst/>
                          <a:latin typeface="Calibri" panose="020F0502020204030204" pitchFamily="34" charset="0"/>
                          <a:cs typeface="Calibri" panose="020F0502020204030204" pitchFamily="34" charset="0"/>
                        </a:rPr>
                        <a:t> MAAS</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6916" marR="66916" marT="0" marB="0" anchor="ctr"/>
                </a:tc>
                <a:tc>
                  <a:txBody>
                    <a:bodyPr/>
                    <a:lstStyle/>
                    <a:p>
                      <a:pPr marR="80645" algn="ctr">
                        <a:buNone/>
                        <a:tabLst>
                          <a:tab pos="1700530" algn="l"/>
                        </a:tabLst>
                      </a:pPr>
                      <a:r>
                        <a:rPr lang="en-GB" sz="1400" b="1">
                          <a:effectLst/>
                          <a:latin typeface="Calibri" panose="020F0502020204030204" pitchFamily="34" charset="0"/>
                          <a:cs typeface="Calibri" panose="020F0502020204030204" pitchFamily="34" charset="0"/>
                        </a:rPr>
                        <a:t>7.3</a:t>
                      </a:r>
                      <a:endParaRPr lang="en-ZA" sz="1000" b="1">
                        <a:effectLst/>
                        <a:latin typeface="Calibri" panose="020F0502020204030204" pitchFamily="34" charset="0"/>
                        <a:ea typeface="Times New Roman" panose="02020603050405020304" pitchFamily="18" charset="0"/>
                        <a:cs typeface="Calibri" panose="020F0502020204030204" pitchFamily="34" charset="0"/>
                      </a:endParaRPr>
                    </a:p>
                  </a:txBody>
                  <a:tcPr marL="66916" marR="66916" marT="0" marB="0" anchor="ctr"/>
                </a:tc>
                <a:tc>
                  <a:txBody>
                    <a:bodyPr/>
                    <a:lstStyle/>
                    <a:p>
                      <a:pPr marR="210185" algn="ctr">
                        <a:buNone/>
                      </a:pPr>
                      <a:r>
                        <a:rPr lang="en-GB" sz="1400" b="1" dirty="0">
                          <a:solidFill>
                            <a:srgbClr val="FF0000"/>
                          </a:solidFill>
                          <a:effectLst/>
                          <a:latin typeface="Calibri" panose="020F0502020204030204" pitchFamily="34" charset="0"/>
                          <a:cs typeface="Calibri" panose="020F0502020204030204" pitchFamily="34" charset="0"/>
                        </a:rPr>
                        <a:t>-0.5</a:t>
                      </a:r>
                      <a:endParaRPr lang="en-ZA" sz="1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16" marR="66916" marT="0" marB="0" anchor="ctr"/>
                </a:tc>
                <a:extLst>
                  <a:ext uri="{0D108BD9-81ED-4DB2-BD59-A6C34878D82A}">
                    <a16:rowId xmlns:a16="http://schemas.microsoft.com/office/drawing/2014/main" val="3251728313"/>
                  </a:ext>
                </a:extLst>
              </a:tr>
              <a:tr h="379527">
                <a:tc>
                  <a:txBody>
                    <a:bodyPr/>
                    <a:lstStyle/>
                    <a:p>
                      <a:pPr>
                        <a:buNone/>
                      </a:pPr>
                      <a:r>
                        <a:rPr lang="en-US" sz="1400" b="1" kern="100">
                          <a:effectLst/>
                          <a:latin typeface="Calibri" panose="020F0502020204030204" pitchFamily="34" charset="0"/>
                          <a:cs typeface="Calibri" panose="020F0502020204030204" pitchFamily="34" charset="0"/>
                        </a:rPr>
                        <a:t> PRE-PACKAGED CHEESE</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6916" marR="66916" marT="0" marB="0" anchor="ctr"/>
                </a:tc>
                <a:tc>
                  <a:txBody>
                    <a:bodyPr/>
                    <a:lstStyle/>
                    <a:p>
                      <a:pPr marR="80645" algn="ctr">
                        <a:buNone/>
                        <a:tabLst>
                          <a:tab pos="1700530" algn="l"/>
                        </a:tabLst>
                      </a:pPr>
                      <a:r>
                        <a:rPr lang="en-GB" sz="1400" b="1">
                          <a:effectLst/>
                          <a:latin typeface="Calibri" panose="020F0502020204030204" pitchFamily="34" charset="0"/>
                          <a:cs typeface="Calibri" panose="020F0502020204030204" pitchFamily="34" charset="0"/>
                        </a:rPr>
                        <a:t>3.8</a:t>
                      </a:r>
                      <a:endParaRPr lang="en-ZA" sz="1000" b="1">
                        <a:effectLst/>
                        <a:latin typeface="Calibri" panose="020F0502020204030204" pitchFamily="34" charset="0"/>
                        <a:ea typeface="Times New Roman" panose="02020603050405020304" pitchFamily="18" charset="0"/>
                        <a:cs typeface="Calibri" panose="020F0502020204030204" pitchFamily="34" charset="0"/>
                      </a:endParaRPr>
                    </a:p>
                  </a:txBody>
                  <a:tcPr marL="66916" marR="66916" marT="0" marB="0" anchor="ctr"/>
                </a:tc>
                <a:tc>
                  <a:txBody>
                    <a:bodyPr/>
                    <a:lstStyle/>
                    <a:p>
                      <a:pPr marR="210185" algn="ctr">
                        <a:buNone/>
                      </a:pPr>
                      <a:r>
                        <a:rPr lang="en-GB" sz="1400" b="1">
                          <a:effectLst/>
                          <a:latin typeface="Calibri" panose="020F0502020204030204" pitchFamily="34" charset="0"/>
                          <a:cs typeface="Calibri" panose="020F0502020204030204" pitchFamily="34" charset="0"/>
                        </a:rPr>
                        <a:t>3.2</a:t>
                      </a:r>
                      <a:endParaRPr lang="en-ZA" sz="1000" b="1">
                        <a:effectLst/>
                        <a:latin typeface="Calibri" panose="020F0502020204030204" pitchFamily="34" charset="0"/>
                        <a:ea typeface="Times New Roman" panose="02020603050405020304" pitchFamily="18" charset="0"/>
                        <a:cs typeface="Calibri" panose="020F0502020204030204" pitchFamily="34" charset="0"/>
                      </a:endParaRPr>
                    </a:p>
                  </a:txBody>
                  <a:tcPr marL="66916" marR="66916" marT="0" marB="0" anchor="ctr"/>
                </a:tc>
                <a:extLst>
                  <a:ext uri="{0D108BD9-81ED-4DB2-BD59-A6C34878D82A}">
                    <a16:rowId xmlns:a16="http://schemas.microsoft.com/office/drawing/2014/main" val="1530848788"/>
                  </a:ext>
                </a:extLst>
              </a:tr>
              <a:tr h="379527">
                <a:tc>
                  <a:txBody>
                    <a:bodyPr/>
                    <a:lstStyle/>
                    <a:p>
                      <a:pPr>
                        <a:buNone/>
                      </a:pPr>
                      <a:r>
                        <a:rPr lang="en-US" sz="1400" b="1" kern="100">
                          <a:effectLst/>
                          <a:latin typeface="Calibri" panose="020F0502020204030204" pitchFamily="34" charset="0"/>
                          <a:cs typeface="Calibri" panose="020F0502020204030204" pitchFamily="34" charset="0"/>
                        </a:rPr>
                        <a:t> CREAM CHEESE</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6916" marR="66916" marT="0" marB="0" anchor="ctr"/>
                </a:tc>
                <a:tc>
                  <a:txBody>
                    <a:bodyPr/>
                    <a:lstStyle/>
                    <a:p>
                      <a:pPr marR="80645" algn="ctr">
                        <a:buNone/>
                        <a:tabLst>
                          <a:tab pos="1700530" algn="l"/>
                        </a:tabLst>
                      </a:pPr>
                      <a:r>
                        <a:rPr lang="en-GB" sz="1400" b="1">
                          <a:effectLst/>
                          <a:latin typeface="Calibri" panose="020F0502020204030204" pitchFamily="34" charset="0"/>
                          <a:cs typeface="Calibri" panose="020F0502020204030204" pitchFamily="34" charset="0"/>
                        </a:rPr>
                        <a:t>3.9</a:t>
                      </a:r>
                      <a:endParaRPr lang="en-ZA" sz="1000" b="1">
                        <a:effectLst/>
                        <a:latin typeface="Calibri" panose="020F0502020204030204" pitchFamily="34" charset="0"/>
                        <a:ea typeface="Times New Roman" panose="02020603050405020304" pitchFamily="18" charset="0"/>
                        <a:cs typeface="Calibri" panose="020F0502020204030204" pitchFamily="34" charset="0"/>
                      </a:endParaRPr>
                    </a:p>
                  </a:txBody>
                  <a:tcPr marL="66916" marR="66916" marT="0" marB="0" anchor="ctr"/>
                </a:tc>
                <a:tc>
                  <a:txBody>
                    <a:bodyPr/>
                    <a:lstStyle/>
                    <a:p>
                      <a:pPr marR="210185" algn="ctr">
                        <a:buNone/>
                      </a:pPr>
                      <a:r>
                        <a:rPr lang="en-GB" sz="1400" b="1">
                          <a:effectLst/>
                          <a:latin typeface="Calibri" panose="020F0502020204030204" pitchFamily="34" charset="0"/>
                          <a:cs typeface="Calibri" panose="020F0502020204030204" pitchFamily="34" charset="0"/>
                        </a:rPr>
                        <a:t>3.3</a:t>
                      </a:r>
                      <a:endParaRPr lang="en-ZA" sz="1000" b="1">
                        <a:effectLst/>
                        <a:latin typeface="Calibri" panose="020F0502020204030204" pitchFamily="34" charset="0"/>
                        <a:ea typeface="Times New Roman" panose="02020603050405020304" pitchFamily="18" charset="0"/>
                        <a:cs typeface="Calibri" panose="020F0502020204030204" pitchFamily="34" charset="0"/>
                      </a:endParaRPr>
                    </a:p>
                  </a:txBody>
                  <a:tcPr marL="66916" marR="66916" marT="0" marB="0" anchor="ctr"/>
                </a:tc>
                <a:extLst>
                  <a:ext uri="{0D108BD9-81ED-4DB2-BD59-A6C34878D82A}">
                    <a16:rowId xmlns:a16="http://schemas.microsoft.com/office/drawing/2014/main" val="1830681738"/>
                  </a:ext>
                </a:extLst>
              </a:tr>
              <a:tr h="379527">
                <a:tc>
                  <a:txBody>
                    <a:bodyPr/>
                    <a:lstStyle/>
                    <a:p>
                      <a:pPr>
                        <a:buNone/>
                      </a:pPr>
                      <a:r>
                        <a:rPr lang="en-US" sz="1400" b="1" kern="100" dirty="0">
                          <a:effectLst/>
                          <a:latin typeface="Calibri" panose="020F0502020204030204" pitchFamily="34" charset="0"/>
                          <a:cs typeface="Calibri" panose="020F0502020204030204" pitchFamily="34" charset="0"/>
                        </a:rPr>
                        <a:t> CREAM</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6916" marR="66916" marT="0" marB="0" anchor="ctr"/>
                </a:tc>
                <a:tc>
                  <a:txBody>
                    <a:bodyPr/>
                    <a:lstStyle/>
                    <a:p>
                      <a:pPr marR="80645" algn="ctr">
                        <a:buNone/>
                        <a:tabLst>
                          <a:tab pos="1700530" algn="l"/>
                        </a:tabLst>
                      </a:pPr>
                      <a:r>
                        <a:rPr lang="en-GB" sz="1400" b="1">
                          <a:effectLst/>
                          <a:latin typeface="Calibri" panose="020F0502020204030204" pitchFamily="34" charset="0"/>
                          <a:cs typeface="Calibri" panose="020F0502020204030204" pitchFamily="34" charset="0"/>
                        </a:rPr>
                        <a:t>5.1</a:t>
                      </a:r>
                      <a:endParaRPr lang="en-ZA" sz="1000" b="1">
                        <a:effectLst/>
                        <a:latin typeface="Calibri" panose="020F0502020204030204" pitchFamily="34" charset="0"/>
                        <a:ea typeface="Times New Roman" panose="02020603050405020304" pitchFamily="18" charset="0"/>
                        <a:cs typeface="Calibri" panose="020F0502020204030204" pitchFamily="34" charset="0"/>
                      </a:endParaRPr>
                    </a:p>
                  </a:txBody>
                  <a:tcPr marL="66916" marR="66916" marT="0" marB="0" anchor="ctr"/>
                </a:tc>
                <a:tc>
                  <a:txBody>
                    <a:bodyPr/>
                    <a:lstStyle/>
                    <a:p>
                      <a:pPr marR="210185" algn="ctr">
                        <a:buNone/>
                      </a:pPr>
                      <a:r>
                        <a:rPr lang="en-GB" sz="1400" b="1" dirty="0">
                          <a:effectLst/>
                          <a:latin typeface="Calibri" panose="020F0502020204030204" pitchFamily="34" charset="0"/>
                          <a:cs typeface="Calibri" panose="020F0502020204030204" pitchFamily="34" charset="0"/>
                        </a:rPr>
                        <a:t>0.9</a:t>
                      </a:r>
                      <a:endParaRPr lang="en-ZA" sz="1000" b="1" dirty="0">
                        <a:effectLst/>
                        <a:latin typeface="Calibri" panose="020F0502020204030204" pitchFamily="34" charset="0"/>
                        <a:ea typeface="Times New Roman" panose="02020603050405020304" pitchFamily="18" charset="0"/>
                        <a:cs typeface="Calibri" panose="020F0502020204030204" pitchFamily="34" charset="0"/>
                      </a:endParaRPr>
                    </a:p>
                  </a:txBody>
                  <a:tcPr marL="66916" marR="66916" marT="0" marB="0" anchor="ctr"/>
                </a:tc>
                <a:extLst>
                  <a:ext uri="{0D108BD9-81ED-4DB2-BD59-A6C34878D82A}">
                    <a16:rowId xmlns:a16="http://schemas.microsoft.com/office/drawing/2014/main" val="3693193110"/>
                  </a:ext>
                </a:extLst>
              </a:tr>
            </a:tbl>
          </a:graphicData>
        </a:graphic>
      </p:graphicFrame>
    </p:spTree>
    <p:extLst>
      <p:ext uri="{BB962C8B-B14F-4D97-AF65-F5344CB8AC3E}">
        <p14:creationId xmlns:p14="http://schemas.microsoft.com/office/powerpoint/2010/main" val="26712167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17237" y="6538703"/>
            <a:ext cx="8614796" cy="200055"/>
          </a:xfrm>
          <a:prstGeom prst="rect">
            <a:avLst/>
          </a:prstGeom>
          <a:noFill/>
          <a:ln>
            <a:noFill/>
          </a:ln>
        </p:spPr>
        <p:txBody>
          <a:bodyPr wrap="square" anchor="ctr">
            <a:spAutoFit/>
          </a:bodyPr>
          <a:lstStyle/>
          <a:p>
            <a:r>
              <a:rPr lang="en-GB" sz="700" b="1" i="1" dirty="0">
                <a:latin typeface="Calibri" pitchFamily="34" charset="0"/>
                <a:cs typeface="Calibri" pitchFamily="34" charset="0"/>
              </a:rPr>
              <a:t>Table prepared by the Office of SAMPRO based on the results of surveys by “</a:t>
            </a:r>
            <a:r>
              <a:rPr lang="en-GB" sz="700" b="1" i="1" dirty="0" err="1">
                <a:latin typeface="Calibri" pitchFamily="34" charset="0"/>
                <a:cs typeface="Calibri" pitchFamily="34" charset="0"/>
              </a:rPr>
              <a:t>NielsenIQ</a:t>
            </a:r>
            <a:r>
              <a:rPr lang="en-GB" sz="700" b="1" i="1" dirty="0">
                <a:latin typeface="Calibri" pitchFamily="34" charset="0"/>
                <a:cs typeface="Calibri" pitchFamily="34" charset="0"/>
              </a:rPr>
              <a:t>”.  Non-retail sales such as sales to industrial buyers are not part of the surveys</a:t>
            </a:r>
            <a:endParaRPr lang="en-GB" sz="900" b="1" i="1" dirty="0">
              <a:latin typeface="Calibri" pitchFamily="34" charset="0"/>
            </a:endParaRP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58990" y="553392"/>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Table 29</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39959" y="1092001"/>
            <a:ext cx="8892074" cy="33855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solidFill>
                  <a:schemeClr val="tx1"/>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CHANGES IN THE QUANTITIES OF RETAIL SALES OF SPECIFIC DAIRY PRODUCTS IN SOUTH AFRICA</a:t>
            </a:r>
          </a:p>
        </p:txBody>
      </p:sp>
      <p:sp>
        <p:nvSpPr>
          <p:cNvPr id="3" name="Slide Number Placeholder 2">
            <a:extLst>
              <a:ext uri="{FF2B5EF4-FFF2-40B4-BE49-F238E27FC236}">
                <a16:creationId xmlns:a16="http://schemas.microsoft.com/office/drawing/2014/main" id="{10D872D6-9CE4-211B-6AD7-ACD3C56A5C3C}"/>
              </a:ext>
            </a:extLst>
          </p:cNvPr>
          <p:cNvSpPr>
            <a:spLocks noGrp="1"/>
          </p:cNvSpPr>
          <p:nvPr>
            <p:ph type="sldNum" sz="quarter" idx="12"/>
          </p:nvPr>
        </p:nvSpPr>
        <p:spPr>
          <a:xfrm>
            <a:off x="8175126" y="6203741"/>
            <a:ext cx="856907" cy="669925"/>
          </a:xfrm>
        </p:spPr>
        <p:txBody>
          <a:bodyPr/>
          <a:lstStyle/>
          <a:p>
            <a:fld id="{73B850FF-6169-4056-8077-06FFA93A5366}" type="slidenum">
              <a:rPr lang="en-US" smtClean="0">
                <a:solidFill>
                  <a:schemeClr val="tx1"/>
                </a:solidFill>
              </a:rPr>
              <a:t>58</a:t>
            </a:fld>
            <a:endParaRPr lang="en-US" dirty="0">
              <a:solidFill>
                <a:schemeClr val="tx1"/>
              </a:solidFill>
            </a:endParaRPr>
          </a:p>
        </p:txBody>
      </p:sp>
      <p:graphicFrame>
        <p:nvGraphicFramePr>
          <p:cNvPr id="5" name="Table 4">
            <a:extLst>
              <a:ext uri="{FF2B5EF4-FFF2-40B4-BE49-F238E27FC236}">
                <a16:creationId xmlns:a16="http://schemas.microsoft.com/office/drawing/2014/main" id="{45EA67B1-DF1B-5572-0422-E80C2F5F21A9}"/>
              </a:ext>
            </a:extLst>
          </p:cNvPr>
          <p:cNvGraphicFramePr>
            <a:graphicFrameLocks noGrp="1"/>
          </p:cNvGraphicFramePr>
          <p:nvPr>
            <p:extLst>
              <p:ext uri="{D42A27DB-BD31-4B8C-83A1-F6EECF244321}">
                <p14:modId xmlns:p14="http://schemas.microsoft.com/office/powerpoint/2010/main" val="3226450753"/>
              </p:ext>
            </p:extLst>
          </p:nvPr>
        </p:nvGraphicFramePr>
        <p:xfrm>
          <a:off x="816543" y="1507662"/>
          <a:ext cx="7510913" cy="4863560"/>
        </p:xfrm>
        <a:graphic>
          <a:graphicData uri="http://schemas.openxmlformats.org/drawingml/2006/table">
            <a:tbl>
              <a:tblPr firstRow="1" bandRow="1">
                <a:tableStyleId>{5C22544A-7EE6-4342-B048-85BDC9FD1C3A}</a:tableStyleId>
              </a:tblPr>
              <a:tblGrid>
                <a:gridCol w="1344453">
                  <a:extLst>
                    <a:ext uri="{9D8B030D-6E8A-4147-A177-3AD203B41FA5}">
                      <a16:colId xmlns:a16="http://schemas.microsoft.com/office/drawing/2014/main" val="1456312737"/>
                    </a:ext>
                  </a:extLst>
                </a:gridCol>
                <a:gridCol w="1222777">
                  <a:extLst>
                    <a:ext uri="{9D8B030D-6E8A-4147-A177-3AD203B41FA5}">
                      <a16:colId xmlns:a16="http://schemas.microsoft.com/office/drawing/2014/main" val="1146663462"/>
                    </a:ext>
                  </a:extLst>
                </a:gridCol>
                <a:gridCol w="1222777">
                  <a:extLst>
                    <a:ext uri="{9D8B030D-6E8A-4147-A177-3AD203B41FA5}">
                      <a16:colId xmlns:a16="http://schemas.microsoft.com/office/drawing/2014/main" val="2904991571"/>
                    </a:ext>
                  </a:extLst>
                </a:gridCol>
                <a:gridCol w="1222777">
                  <a:extLst>
                    <a:ext uri="{9D8B030D-6E8A-4147-A177-3AD203B41FA5}">
                      <a16:colId xmlns:a16="http://schemas.microsoft.com/office/drawing/2014/main" val="2200304331"/>
                    </a:ext>
                  </a:extLst>
                </a:gridCol>
                <a:gridCol w="1222777">
                  <a:extLst>
                    <a:ext uri="{9D8B030D-6E8A-4147-A177-3AD203B41FA5}">
                      <a16:colId xmlns:a16="http://schemas.microsoft.com/office/drawing/2014/main" val="1629443870"/>
                    </a:ext>
                  </a:extLst>
                </a:gridCol>
                <a:gridCol w="1275352">
                  <a:extLst>
                    <a:ext uri="{9D8B030D-6E8A-4147-A177-3AD203B41FA5}">
                      <a16:colId xmlns:a16="http://schemas.microsoft.com/office/drawing/2014/main" val="835136450"/>
                    </a:ext>
                  </a:extLst>
                </a:gridCol>
              </a:tblGrid>
              <a:tr h="1645704">
                <a:tc>
                  <a:txBody>
                    <a:bodyPr/>
                    <a:lstStyle/>
                    <a:p>
                      <a:pPr algn="ctr">
                        <a:buNone/>
                      </a:pPr>
                      <a:r>
                        <a:rPr lang="en-US" sz="1000" b="1">
                          <a:effectLst/>
                          <a:latin typeface="Calibri" panose="020F0502020204030204" pitchFamily="34" charset="0"/>
                          <a:cs typeface="Calibri" panose="020F0502020204030204" pitchFamily="34" charset="0"/>
                        </a:rPr>
                        <a:t>PRODUCT</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GB" sz="1000" b="1" kern="1200">
                          <a:effectLst/>
                          <a:latin typeface="Calibri" panose="020F0502020204030204" pitchFamily="34" charset="0"/>
                          <a:cs typeface="Calibri" panose="020F0502020204030204" pitchFamily="34" charset="0"/>
                        </a:rPr>
                        <a:t>Sales in the</a:t>
                      </a:r>
                      <a:endParaRPr lang="en-ZA" sz="1000" b="1">
                        <a:effectLst/>
                        <a:latin typeface="Calibri" panose="020F0502020204030204" pitchFamily="34" charset="0"/>
                        <a:cs typeface="Calibri" panose="020F0502020204030204" pitchFamily="34" charset="0"/>
                      </a:endParaRPr>
                    </a:p>
                    <a:p>
                      <a:pPr algn="ctr">
                        <a:buNone/>
                      </a:pPr>
                      <a:r>
                        <a:rPr lang="en-GB" sz="1000" b="1" kern="1200">
                          <a:effectLst/>
                          <a:latin typeface="Calibri" panose="020F0502020204030204" pitchFamily="34" charset="0"/>
                          <a:cs typeface="Calibri" panose="020F0502020204030204" pitchFamily="34" charset="0"/>
                        </a:rPr>
                        <a:t>month of</a:t>
                      </a:r>
                      <a:endParaRPr lang="en-ZA" sz="1000" b="1">
                        <a:effectLst/>
                        <a:latin typeface="Calibri" panose="020F0502020204030204" pitchFamily="34" charset="0"/>
                        <a:cs typeface="Calibri" panose="020F0502020204030204" pitchFamily="34" charset="0"/>
                      </a:endParaRPr>
                    </a:p>
                    <a:p>
                      <a:pPr algn="ctr">
                        <a:buNone/>
                      </a:pPr>
                      <a:r>
                        <a:rPr lang="en-GB" sz="1000" b="1" kern="1200">
                          <a:effectLst/>
                          <a:latin typeface="Calibri" panose="020F0502020204030204" pitchFamily="34" charset="0"/>
                          <a:cs typeface="Calibri" panose="020F0502020204030204" pitchFamily="34" charset="0"/>
                        </a:rPr>
                        <a:t>June 2025</a:t>
                      </a:r>
                      <a:endParaRPr lang="en-ZA" sz="1000" b="1">
                        <a:effectLst/>
                        <a:latin typeface="Calibri" panose="020F0502020204030204" pitchFamily="34" charset="0"/>
                        <a:cs typeface="Calibri" panose="020F0502020204030204" pitchFamily="34" charset="0"/>
                      </a:endParaRPr>
                    </a:p>
                    <a:p>
                      <a:pPr algn="ctr">
                        <a:buNone/>
                      </a:pPr>
                      <a:r>
                        <a:rPr lang="en-GB" sz="1000" b="1" kern="1200">
                          <a:effectLst/>
                          <a:latin typeface="Calibri" panose="020F0502020204030204" pitchFamily="34" charset="0"/>
                          <a:cs typeface="Calibri" panose="020F0502020204030204" pitchFamily="34" charset="0"/>
                        </a:rPr>
                        <a:t>versus the</a:t>
                      </a:r>
                      <a:endParaRPr lang="en-ZA" sz="1000" b="1">
                        <a:effectLst/>
                        <a:latin typeface="Calibri" panose="020F0502020204030204" pitchFamily="34" charset="0"/>
                        <a:cs typeface="Calibri" panose="020F0502020204030204" pitchFamily="34" charset="0"/>
                      </a:endParaRPr>
                    </a:p>
                    <a:p>
                      <a:pPr algn="ctr">
                        <a:buNone/>
                      </a:pPr>
                      <a:r>
                        <a:rPr lang="en-GB" sz="1000" b="1" kern="1200">
                          <a:effectLst/>
                          <a:latin typeface="Calibri" panose="020F0502020204030204" pitchFamily="34" charset="0"/>
                          <a:cs typeface="Calibri" panose="020F0502020204030204" pitchFamily="34" charset="0"/>
                        </a:rPr>
                        <a:t>sales in the</a:t>
                      </a:r>
                      <a:endParaRPr lang="en-ZA" sz="1000" b="1">
                        <a:effectLst/>
                        <a:latin typeface="Calibri" panose="020F0502020204030204" pitchFamily="34" charset="0"/>
                        <a:cs typeface="Calibri" panose="020F0502020204030204" pitchFamily="34" charset="0"/>
                      </a:endParaRPr>
                    </a:p>
                    <a:p>
                      <a:pPr algn="ctr">
                        <a:buNone/>
                      </a:pPr>
                      <a:r>
                        <a:rPr lang="en-GB" sz="1000" b="1" kern="1200">
                          <a:effectLst/>
                          <a:latin typeface="Calibri" panose="020F0502020204030204" pitchFamily="34" charset="0"/>
                          <a:cs typeface="Calibri" panose="020F0502020204030204" pitchFamily="34" charset="0"/>
                        </a:rPr>
                        <a:t>month of</a:t>
                      </a:r>
                      <a:endParaRPr lang="en-ZA" sz="1000" b="1">
                        <a:effectLst/>
                        <a:latin typeface="Calibri" panose="020F0502020204030204" pitchFamily="34" charset="0"/>
                        <a:cs typeface="Calibri" panose="020F0502020204030204" pitchFamily="34" charset="0"/>
                      </a:endParaRPr>
                    </a:p>
                    <a:p>
                      <a:pPr algn="ctr">
                        <a:buNone/>
                      </a:pPr>
                      <a:r>
                        <a:rPr lang="en-GB" sz="1000" b="1" kern="1200">
                          <a:effectLst/>
                          <a:latin typeface="Calibri" panose="020F0502020204030204" pitchFamily="34" charset="0"/>
                          <a:cs typeface="Calibri" panose="020F0502020204030204" pitchFamily="34" charset="0"/>
                        </a:rPr>
                        <a:t>June 2024</a:t>
                      </a:r>
                      <a:endParaRPr lang="en-ZA" sz="1000" b="1">
                        <a:effectLst/>
                        <a:latin typeface="Calibri" panose="020F0502020204030204" pitchFamily="34" charset="0"/>
                        <a:ea typeface="Times New Roman" panose="02020603050405020304" pitchFamily="18" charset="0"/>
                        <a:cs typeface="Calibri" panose="020F0502020204030204" pitchFamily="34" charset="0"/>
                      </a:endParaRPr>
                    </a:p>
                  </a:txBody>
                  <a:tcPr marL="56071" marR="56071" marT="0" marB="0" anchor="ctr"/>
                </a:tc>
                <a:tc>
                  <a:txBody>
                    <a:bodyPr/>
                    <a:lstStyle/>
                    <a:p>
                      <a:pPr algn="ctr">
                        <a:buNone/>
                      </a:pPr>
                      <a:r>
                        <a:rPr lang="en-GB" sz="1000" b="1" kern="1200">
                          <a:effectLst/>
                          <a:latin typeface="Calibri" panose="020F0502020204030204" pitchFamily="34" charset="0"/>
                          <a:cs typeface="Calibri" panose="020F0502020204030204" pitchFamily="34" charset="0"/>
                        </a:rPr>
                        <a:t>Sales in the</a:t>
                      </a:r>
                      <a:endParaRPr lang="en-ZA" sz="1000" b="1">
                        <a:effectLst/>
                        <a:latin typeface="Calibri" panose="020F0502020204030204" pitchFamily="34" charset="0"/>
                        <a:cs typeface="Calibri" panose="020F0502020204030204" pitchFamily="34" charset="0"/>
                      </a:endParaRPr>
                    </a:p>
                    <a:p>
                      <a:pPr algn="ctr">
                        <a:buNone/>
                      </a:pPr>
                      <a:r>
                        <a:rPr lang="en-GB" sz="1000" b="1" kern="1200">
                          <a:effectLst/>
                          <a:latin typeface="Calibri" panose="020F0502020204030204" pitchFamily="34" charset="0"/>
                          <a:cs typeface="Calibri" panose="020F0502020204030204" pitchFamily="34" charset="0"/>
                        </a:rPr>
                        <a:t>3 months from</a:t>
                      </a:r>
                      <a:endParaRPr lang="en-ZA" sz="1000" b="1">
                        <a:effectLst/>
                        <a:latin typeface="Calibri" panose="020F0502020204030204" pitchFamily="34" charset="0"/>
                        <a:cs typeface="Calibri" panose="020F0502020204030204" pitchFamily="34" charset="0"/>
                      </a:endParaRPr>
                    </a:p>
                    <a:p>
                      <a:pPr algn="ctr">
                        <a:buNone/>
                      </a:pPr>
                      <a:r>
                        <a:rPr lang="en-GB" sz="1000" b="1" kern="1200">
                          <a:effectLst/>
                          <a:latin typeface="Calibri" panose="020F0502020204030204" pitchFamily="34" charset="0"/>
                          <a:cs typeface="Calibri" panose="020F0502020204030204" pitchFamily="34" charset="0"/>
                        </a:rPr>
                        <a:t>April 2025</a:t>
                      </a:r>
                      <a:endParaRPr lang="en-ZA" sz="1000" b="1">
                        <a:effectLst/>
                        <a:latin typeface="Calibri" panose="020F0502020204030204" pitchFamily="34" charset="0"/>
                        <a:cs typeface="Calibri" panose="020F0502020204030204" pitchFamily="34" charset="0"/>
                      </a:endParaRPr>
                    </a:p>
                    <a:p>
                      <a:pPr algn="ctr">
                        <a:buNone/>
                      </a:pPr>
                      <a:r>
                        <a:rPr lang="en-GB" sz="1000" b="1" kern="1200">
                          <a:effectLst/>
                          <a:latin typeface="Calibri" panose="020F0502020204030204" pitchFamily="34" charset="0"/>
                          <a:cs typeface="Calibri" panose="020F0502020204030204" pitchFamily="34" charset="0"/>
                        </a:rPr>
                        <a:t>to June 2025</a:t>
                      </a:r>
                      <a:endParaRPr lang="en-ZA" sz="1000" b="1">
                        <a:effectLst/>
                        <a:latin typeface="Calibri" panose="020F0502020204030204" pitchFamily="34" charset="0"/>
                        <a:cs typeface="Calibri" panose="020F0502020204030204" pitchFamily="34" charset="0"/>
                      </a:endParaRPr>
                    </a:p>
                    <a:p>
                      <a:pPr algn="ctr">
                        <a:buNone/>
                      </a:pPr>
                      <a:r>
                        <a:rPr lang="en-GB" sz="1000" b="1" kern="1200">
                          <a:effectLst/>
                          <a:latin typeface="Calibri" panose="020F0502020204030204" pitchFamily="34" charset="0"/>
                          <a:cs typeface="Calibri" panose="020F0502020204030204" pitchFamily="34" charset="0"/>
                        </a:rPr>
                        <a:t>versus the</a:t>
                      </a:r>
                      <a:endParaRPr lang="en-ZA" sz="1000" b="1">
                        <a:effectLst/>
                        <a:latin typeface="Calibri" panose="020F0502020204030204" pitchFamily="34" charset="0"/>
                        <a:cs typeface="Calibri" panose="020F0502020204030204" pitchFamily="34" charset="0"/>
                      </a:endParaRPr>
                    </a:p>
                    <a:p>
                      <a:pPr algn="ctr">
                        <a:buNone/>
                      </a:pPr>
                      <a:r>
                        <a:rPr lang="en-GB" sz="1000" b="1" kern="1200">
                          <a:effectLst/>
                          <a:latin typeface="Calibri" panose="020F0502020204030204" pitchFamily="34" charset="0"/>
                          <a:cs typeface="Calibri" panose="020F0502020204030204" pitchFamily="34" charset="0"/>
                        </a:rPr>
                        <a:t>sales in the</a:t>
                      </a:r>
                      <a:endParaRPr lang="en-ZA" sz="1000" b="1">
                        <a:effectLst/>
                        <a:latin typeface="Calibri" panose="020F0502020204030204" pitchFamily="34" charset="0"/>
                        <a:cs typeface="Calibri" panose="020F0502020204030204" pitchFamily="34" charset="0"/>
                      </a:endParaRPr>
                    </a:p>
                    <a:p>
                      <a:pPr algn="ctr">
                        <a:buNone/>
                      </a:pPr>
                      <a:r>
                        <a:rPr lang="en-GB" sz="1000" b="1" kern="1200">
                          <a:effectLst/>
                          <a:latin typeface="Calibri" panose="020F0502020204030204" pitchFamily="34" charset="0"/>
                          <a:cs typeface="Calibri" panose="020F0502020204030204" pitchFamily="34" charset="0"/>
                        </a:rPr>
                        <a:t>3 months from</a:t>
                      </a:r>
                      <a:endParaRPr lang="en-ZA" sz="1000" b="1">
                        <a:effectLst/>
                        <a:latin typeface="Calibri" panose="020F0502020204030204" pitchFamily="34" charset="0"/>
                        <a:cs typeface="Calibri" panose="020F0502020204030204" pitchFamily="34" charset="0"/>
                      </a:endParaRPr>
                    </a:p>
                    <a:p>
                      <a:pPr algn="ctr">
                        <a:buNone/>
                      </a:pPr>
                      <a:r>
                        <a:rPr lang="en-GB" sz="1000" b="1" kern="1200">
                          <a:effectLst/>
                          <a:latin typeface="Calibri" panose="020F0502020204030204" pitchFamily="34" charset="0"/>
                          <a:cs typeface="Calibri" panose="020F0502020204030204" pitchFamily="34" charset="0"/>
                        </a:rPr>
                        <a:t>April 2024 to</a:t>
                      </a:r>
                      <a:endParaRPr lang="en-ZA" sz="1000" b="1">
                        <a:effectLst/>
                        <a:latin typeface="Calibri" panose="020F0502020204030204" pitchFamily="34" charset="0"/>
                        <a:cs typeface="Calibri" panose="020F0502020204030204" pitchFamily="34" charset="0"/>
                      </a:endParaRPr>
                    </a:p>
                    <a:p>
                      <a:pPr algn="ctr">
                        <a:buNone/>
                      </a:pPr>
                      <a:r>
                        <a:rPr lang="en-GB" sz="1000" b="1" kern="1200">
                          <a:effectLst/>
                          <a:latin typeface="Calibri" panose="020F0502020204030204" pitchFamily="34" charset="0"/>
                          <a:cs typeface="Calibri" panose="020F0502020204030204" pitchFamily="34" charset="0"/>
                        </a:rPr>
                        <a:t>June 2024</a:t>
                      </a:r>
                      <a:endParaRPr lang="en-ZA" sz="1000" b="1">
                        <a:effectLst/>
                        <a:latin typeface="Calibri" panose="020F0502020204030204" pitchFamily="34" charset="0"/>
                        <a:ea typeface="Times New Roman" panose="02020603050405020304" pitchFamily="18" charset="0"/>
                        <a:cs typeface="Calibri" panose="020F0502020204030204" pitchFamily="34" charset="0"/>
                      </a:endParaRPr>
                    </a:p>
                  </a:txBody>
                  <a:tcPr marL="56071" marR="56071" marT="0" marB="0" anchor="ctr"/>
                </a:tc>
                <a:tc>
                  <a:txBody>
                    <a:bodyPr/>
                    <a:lstStyle/>
                    <a:p>
                      <a:pPr algn="ctr">
                        <a:buNone/>
                      </a:pPr>
                      <a:r>
                        <a:rPr lang="en-GB" sz="1000" b="1" kern="1200">
                          <a:effectLst/>
                          <a:latin typeface="Calibri" panose="020F0502020204030204" pitchFamily="34" charset="0"/>
                          <a:cs typeface="Calibri" panose="020F0502020204030204" pitchFamily="34" charset="0"/>
                        </a:rPr>
                        <a:t>Sales in the</a:t>
                      </a:r>
                      <a:endParaRPr lang="en-ZA" sz="1000" b="1">
                        <a:effectLst/>
                        <a:latin typeface="Calibri" panose="020F0502020204030204" pitchFamily="34" charset="0"/>
                        <a:cs typeface="Calibri" panose="020F0502020204030204" pitchFamily="34" charset="0"/>
                      </a:endParaRPr>
                    </a:p>
                    <a:p>
                      <a:pPr algn="ctr">
                        <a:buNone/>
                      </a:pPr>
                      <a:r>
                        <a:rPr lang="en-GB" sz="1000" b="1" kern="1200">
                          <a:effectLst/>
                          <a:latin typeface="Calibri" panose="020F0502020204030204" pitchFamily="34" charset="0"/>
                          <a:cs typeface="Calibri" panose="020F0502020204030204" pitchFamily="34" charset="0"/>
                        </a:rPr>
                        <a:t>6 months from January 2025 to</a:t>
                      </a:r>
                      <a:endParaRPr lang="en-ZA" sz="1000" b="1">
                        <a:effectLst/>
                        <a:latin typeface="Calibri" panose="020F0502020204030204" pitchFamily="34" charset="0"/>
                        <a:cs typeface="Calibri" panose="020F0502020204030204" pitchFamily="34" charset="0"/>
                      </a:endParaRPr>
                    </a:p>
                    <a:p>
                      <a:pPr algn="ctr">
                        <a:buNone/>
                      </a:pPr>
                      <a:r>
                        <a:rPr lang="en-GB" sz="1000" b="1" kern="1200">
                          <a:effectLst/>
                          <a:latin typeface="Calibri" panose="020F0502020204030204" pitchFamily="34" charset="0"/>
                          <a:cs typeface="Calibri" panose="020F0502020204030204" pitchFamily="34" charset="0"/>
                        </a:rPr>
                        <a:t>June 2025</a:t>
                      </a:r>
                      <a:endParaRPr lang="en-ZA" sz="1000" b="1">
                        <a:effectLst/>
                        <a:latin typeface="Calibri" panose="020F0502020204030204" pitchFamily="34" charset="0"/>
                        <a:cs typeface="Calibri" panose="020F0502020204030204" pitchFamily="34" charset="0"/>
                      </a:endParaRPr>
                    </a:p>
                    <a:p>
                      <a:pPr algn="ctr">
                        <a:buNone/>
                      </a:pPr>
                      <a:r>
                        <a:rPr lang="en-GB" sz="1000" b="1" kern="1200">
                          <a:effectLst/>
                          <a:latin typeface="Calibri" panose="020F0502020204030204" pitchFamily="34" charset="0"/>
                          <a:cs typeface="Calibri" panose="020F0502020204030204" pitchFamily="34" charset="0"/>
                        </a:rPr>
                        <a:t>versus the</a:t>
                      </a:r>
                      <a:endParaRPr lang="en-ZA" sz="1000" b="1">
                        <a:effectLst/>
                        <a:latin typeface="Calibri" panose="020F0502020204030204" pitchFamily="34" charset="0"/>
                        <a:cs typeface="Calibri" panose="020F0502020204030204" pitchFamily="34" charset="0"/>
                      </a:endParaRPr>
                    </a:p>
                    <a:p>
                      <a:pPr algn="ctr">
                        <a:buNone/>
                      </a:pPr>
                      <a:r>
                        <a:rPr lang="en-GB" sz="1000" b="1" kern="1200">
                          <a:effectLst/>
                          <a:latin typeface="Calibri" panose="020F0502020204030204" pitchFamily="34" charset="0"/>
                          <a:cs typeface="Calibri" panose="020F0502020204030204" pitchFamily="34" charset="0"/>
                        </a:rPr>
                        <a:t>sales in the</a:t>
                      </a:r>
                      <a:endParaRPr lang="en-ZA" sz="1000" b="1">
                        <a:effectLst/>
                        <a:latin typeface="Calibri" panose="020F0502020204030204" pitchFamily="34" charset="0"/>
                        <a:cs typeface="Calibri" panose="020F0502020204030204" pitchFamily="34" charset="0"/>
                      </a:endParaRPr>
                    </a:p>
                    <a:p>
                      <a:pPr algn="ctr">
                        <a:buNone/>
                      </a:pPr>
                      <a:r>
                        <a:rPr lang="en-GB" sz="1000" b="1" kern="1200">
                          <a:effectLst/>
                          <a:latin typeface="Calibri" panose="020F0502020204030204" pitchFamily="34" charset="0"/>
                          <a:cs typeface="Calibri" panose="020F0502020204030204" pitchFamily="34" charset="0"/>
                        </a:rPr>
                        <a:t>6 months from</a:t>
                      </a:r>
                      <a:endParaRPr lang="en-ZA" sz="1000" b="1">
                        <a:effectLst/>
                        <a:latin typeface="Calibri" panose="020F0502020204030204" pitchFamily="34" charset="0"/>
                        <a:cs typeface="Calibri" panose="020F0502020204030204" pitchFamily="34" charset="0"/>
                      </a:endParaRPr>
                    </a:p>
                    <a:p>
                      <a:pPr algn="ctr">
                        <a:buNone/>
                      </a:pPr>
                      <a:r>
                        <a:rPr lang="en-GB" sz="1000" b="1" kern="1200">
                          <a:effectLst/>
                          <a:latin typeface="Calibri" panose="020F0502020204030204" pitchFamily="34" charset="0"/>
                          <a:cs typeface="Calibri" panose="020F0502020204030204" pitchFamily="34" charset="0"/>
                        </a:rPr>
                        <a:t>January 2024 to June 2024</a:t>
                      </a:r>
                      <a:endParaRPr lang="en-ZA" sz="1000" b="1">
                        <a:effectLst/>
                        <a:latin typeface="Calibri" panose="020F0502020204030204" pitchFamily="34" charset="0"/>
                        <a:ea typeface="Times New Roman" panose="02020603050405020304" pitchFamily="18" charset="0"/>
                        <a:cs typeface="Calibri" panose="020F0502020204030204" pitchFamily="34" charset="0"/>
                      </a:endParaRPr>
                    </a:p>
                  </a:txBody>
                  <a:tcPr marL="56071" marR="56071" marT="0" marB="0" anchor="ctr"/>
                </a:tc>
                <a:tc>
                  <a:txBody>
                    <a:bodyPr/>
                    <a:lstStyle/>
                    <a:p>
                      <a:pPr algn="ctr">
                        <a:buNone/>
                      </a:pPr>
                      <a:r>
                        <a:rPr lang="en-GB" sz="1000" b="1" kern="1200">
                          <a:effectLst/>
                          <a:latin typeface="Calibri" panose="020F0502020204030204" pitchFamily="34" charset="0"/>
                          <a:cs typeface="Calibri" panose="020F0502020204030204" pitchFamily="34" charset="0"/>
                        </a:rPr>
                        <a:t>Sales in the</a:t>
                      </a:r>
                      <a:endParaRPr lang="en-ZA" sz="1000" b="1">
                        <a:effectLst/>
                        <a:latin typeface="Calibri" panose="020F0502020204030204" pitchFamily="34" charset="0"/>
                        <a:cs typeface="Calibri" panose="020F0502020204030204" pitchFamily="34" charset="0"/>
                      </a:endParaRPr>
                    </a:p>
                    <a:p>
                      <a:pPr algn="ctr">
                        <a:buNone/>
                      </a:pPr>
                      <a:r>
                        <a:rPr lang="en-GB" sz="1000" b="1" kern="1200">
                          <a:effectLst/>
                          <a:latin typeface="Calibri" panose="020F0502020204030204" pitchFamily="34" charset="0"/>
                          <a:cs typeface="Calibri" panose="020F0502020204030204" pitchFamily="34" charset="0"/>
                        </a:rPr>
                        <a:t>9 months from</a:t>
                      </a:r>
                      <a:endParaRPr lang="en-ZA" sz="1000" b="1">
                        <a:effectLst/>
                        <a:latin typeface="Calibri" panose="020F0502020204030204" pitchFamily="34" charset="0"/>
                        <a:cs typeface="Calibri" panose="020F0502020204030204" pitchFamily="34" charset="0"/>
                      </a:endParaRPr>
                    </a:p>
                    <a:p>
                      <a:pPr algn="ctr">
                        <a:buNone/>
                      </a:pPr>
                      <a:r>
                        <a:rPr lang="en-GB" sz="1000" b="1" kern="1200">
                          <a:effectLst/>
                          <a:latin typeface="Calibri" panose="020F0502020204030204" pitchFamily="34" charset="0"/>
                          <a:cs typeface="Calibri" panose="020F0502020204030204" pitchFamily="34" charset="0"/>
                        </a:rPr>
                        <a:t>October 2024 to June 2025</a:t>
                      </a:r>
                      <a:endParaRPr lang="en-ZA" sz="1000" b="1">
                        <a:effectLst/>
                        <a:latin typeface="Calibri" panose="020F0502020204030204" pitchFamily="34" charset="0"/>
                        <a:cs typeface="Calibri" panose="020F0502020204030204" pitchFamily="34" charset="0"/>
                      </a:endParaRPr>
                    </a:p>
                    <a:p>
                      <a:pPr algn="ctr">
                        <a:buNone/>
                      </a:pPr>
                      <a:r>
                        <a:rPr lang="en-GB" sz="1000" b="1" kern="1200">
                          <a:effectLst/>
                          <a:latin typeface="Calibri" panose="020F0502020204030204" pitchFamily="34" charset="0"/>
                          <a:cs typeface="Calibri" panose="020F0502020204030204" pitchFamily="34" charset="0"/>
                        </a:rPr>
                        <a:t>versus the</a:t>
                      </a:r>
                      <a:endParaRPr lang="en-ZA" sz="1000" b="1">
                        <a:effectLst/>
                        <a:latin typeface="Calibri" panose="020F0502020204030204" pitchFamily="34" charset="0"/>
                        <a:cs typeface="Calibri" panose="020F0502020204030204" pitchFamily="34" charset="0"/>
                      </a:endParaRPr>
                    </a:p>
                    <a:p>
                      <a:pPr algn="ctr">
                        <a:buNone/>
                      </a:pPr>
                      <a:r>
                        <a:rPr lang="en-GB" sz="1000" b="1" kern="1200">
                          <a:effectLst/>
                          <a:latin typeface="Calibri" panose="020F0502020204030204" pitchFamily="34" charset="0"/>
                          <a:cs typeface="Calibri" panose="020F0502020204030204" pitchFamily="34" charset="0"/>
                        </a:rPr>
                        <a:t>sales in the</a:t>
                      </a:r>
                      <a:endParaRPr lang="en-ZA" sz="1000" b="1">
                        <a:effectLst/>
                        <a:latin typeface="Calibri" panose="020F0502020204030204" pitchFamily="34" charset="0"/>
                        <a:cs typeface="Calibri" panose="020F0502020204030204" pitchFamily="34" charset="0"/>
                      </a:endParaRPr>
                    </a:p>
                    <a:p>
                      <a:pPr algn="ctr">
                        <a:buNone/>
                      </a:pPr>
                      <a:r>
                        <a:rPr lang="en-GB" sz="1000" b="1" kern="1200">
                          <a:effectLst/>
                          <a:latin typeface="Calibri" panose="020F0502020204030204" pitchFamily="34" charset="0"/>
                          <a:cs typeface="Calibri" panose="020F0502020204030204" pitchFamily="34" charset="0"/>
                        </a:rPr>
                        <a:t>9 months from</a:t>
                      </a:r>
                      <a:endParaRPr lang="en-ZA" sz="1000" b="1">
                        <a:effectLst/>
                        <a:latin typeface="Calibri" panose="020F0502020204030204" pitchFamily="34" charset="0"/>
                        <a:cs typeface="Calibri" panose="020F0502020204030204" pitchFamily="34" charset="0"/>
                      </a:endParaRPr>
                    </a:p>
                    <a:p>
                      <a:pPr algn="ctr">
                        <a:buNone/>
                      </a:pPr>
                      <a:r>
                        <a:rPr lang="en-GB" sz="1000" b="1" kern="1200">
                          <a:effectLst/>
                          <a:latin typeface="Calibri" panose="020F0502020204030204" pitchFamily="34" charset="0"/>
                          <a:cs typeface="Calibri" panose="020F0502020204030204" pitchFamily="34" charset="0"/>
                        </a:rPr>
                        <a:t>October 2023 to June 2024</a:t>
                      </a:r>
                      <a:endParaRPr lang="en-ZA" sz="1000" b="1">
                        <a:effectLst/>
                        <a:latin typeface="Calibri" panose="020F0502020204030204" pitchFamily="34" charset="0"/>
                        <a:ea typeface="Times New Roman" panose="02020603050405020304" pitchFamily="18" charset="0"/>
                        <a:cs typeface="Calibri" panose="020F0502020204030204" pitchFamily="34" charset="0"/>
                      </a:endParaRPr>
                    </a:p>
                  </a:txBody>
                  <a:tcPr marL="56071" marR="56071" marT="0" marB="0" anchor="ctr"/>
                </a:tc>
                <a:tc>
                  <a:txBody>
                    <a:bodyPr/>
                    <a:lstStyle/>
                    <a:p>
                      <a:pPr algn="ctr">
                        <a:buNone/>
                      </a:pPr>
                      <a:r>
                        <a:rPr lang="en-GB" sz="1000" b="1" kern="1200" dirty="0">
                          <a:effectLst/>
                          <a:latin typeface="Calibri" panose="020F0502020204030204" pitchFamily="34" charset="0"/>
                          <a:cs typeface="Calibri" panose="020F0502020204030204" pitchFamily="34" charset="0"/>
                        </a:rPr>
                        <a:t>Sales in the</a:t>
                      </a:r>
                      <a:endParaRPr lang="en-ZA" sz="1000" b="1" dirty="0">
                        <a:effectLst/>
                        <a:latin typeface="Calibri" panose="020F0502020204030204" pitchFamily="34" charset="0"/>
                        <a:cs typeface="Calibri" panose="020F0502020204030204" pitchFamily="34" charset="0"/>
                      </a:endParaRPr>
                    </a:p>
                    <a:p>
                      <a:pPr algn="ctr">
                        <a:buNone/>
                      </a:pPr>
                      <a:r>
                        <a:rPr lang="en-GB" sz="1000" b="1" kern="1200" dirty="0">
                          <a:effectLst/>
                          <a:latin typeface="Calibri" panose="020F0502020204030204" pitchFamily="34" charset="0"/>
                          <a:cs typeface="Calibri" panose="020F0502020204030204" pitchFamily="34" charset="0"/>
                        </a:rPr>
                        <a:t>12 months from</a:t>
                      </a:r>
                      <a:endParaRPr lang="en-ZA" sz="1000" b="1" dirty="0">
                        <a:effectLst/>
                        <a:latin typeface="Calibri" panose="020F0502020204030204" pitchFamily="34" charset="0"/>
                        <a:cs typeface="Calibri" panose="020F0502020204030204" pitchFamily="34" charset="0"/>
                      </a:endParaRPr>
                    </a:p>
                    <a:p>
                      <a:pPr algn="ctr">
                        <a:buNone/>
                      </a:pPr>
                      <a:r>
                        <a:rPr lang="en-GB" sz="1000" b="1" kern="1200" dirty="0">
                          <a:effectLst/>
                          <a:latin typeface="Calibri" panose="020F0502020204030204" pitchFamily="34" charset="0"/>
                          <a:cs typeface="Calibri" panose="020F0502020204030204" pitchFamily="34" charset="0"/>
                        </a:rPr>
                        <a:t>July 2024 to</a:t>
                      </a:r>
                      <a:endParaRPr lang="en-ZA" sz="1000" b="1" dirty="0">
                        <a:effectLst/>
                        <a:latin typeface="Calibri" panose="020F0502020204030204" pitchFamily="34" charset="0"/>
                        <a:cs typeface="Calibri" panose="020F0502020204030204" pitchFamily="34" charset="0"/>
                      </a:endParaRPr>
                    </a:p>
                    <a:p>
                      <a:pPr algn="ctr">
                        <a:buNone/>
                      </a:pPr>
                      <a:r>
                        <a:rPr lang="en-GB" sz="1000" b="1" kern="1200" dirty="0">
                          <a:effectLst/>
                          <a:latin typeface="Calibri" panose="020F0502020204030204" pitchFamily="34" charset="0"/>
                          <a:cs typeface="Calibri" panose="020F0502020204030204" pitchFamily="34" charset="0"/>
                        </a:rPr>
                        <a:t>June 2025</a:t>
                      </a:r>
                      <a:endParaRPr lang="en-ZA" sz="1000" b="1" dirty="0">
                        <a:effectLst/>
                        <a:latin typeface="Calibri" panose="020F0502020204030204" pitchFamily="34" charset="0"/>
                        <a:cs typeface="Calibri" panose="020F0502020204030204" pitchFamily="34" charset="0"/>
                      </a:endParaRPr>
                    </a:p>
                    <a:p>
                      <a:pPr algn="ctr">
                        <a:buNone/>
                      </a:pPr>
                      <a:r>
                        <a:rPr lang="en-GB" sz="1000" b="1" kern="1200" dirty="0">
                          <a:effectLst/>
                          <a:latin typeface="Calibri" panose="020F0502020204030204" pitchFamily="34" charset="0"/>
                          <a:cs typeface="Calibri" panose="020F0502020204030204" pitchFamily="34" charset="0"/>
                        </a:rPr>
                        <a:t>versus the</a:t>
                      </a:r>
                      <a:endParaRPr lang="en-ZA" sz="1000" b="1" dirty="0">
                        <a:effectLst/>
                        <a:latin typeface="Calibri" panose="020F0502020204030204" pitchFamily="34" charset="0"/>
                        <a:cs typeface="Calibri" panose="020F0502020204030204" pitchFamily="34" charset="0"/>
                      </a:endParaRPr>
                    </a:p>
                    <a:p>
                      <a:pPr algn="ctr">
                        <a:buNone/>
                      </a:pPr>
                      <a:r>
                        <a:rPr lang="en-GB" sz="1000" b="1" kern="1200" dirty="0">
                          <a:effectLst/>
                          <a:latin typeface="Calibri" panose="020F0502020204030204" pitchFamily="34" charset="0"/>
                          <a:cs typeface="Calibri" panose="020F0502020204030204" pitchFamily="34" charset="0"/>
                        </a:rPr>
                        <a:t>sales in the</a:t>
                      </a:r>
                      <a:endParaRPr lang="en-ZA" sz="1000" b="1" dirty="0">
                        <a:effectLst/>
                        <a:latin typeface="Calibri" panose="020F0502020204030204" pitchFamily="34" charset="0"/>
                        <a:cs typeface="Calibri" panose="020F0502020204030204" pitchFamily="34" charset="0"/>
                      </a:endParaRPr>
                    </a:p>
                    <a:p>
                      <a:pPr algn="ctr">
                        <a:buNone/>
                      </a:pPr>
                      <a:r>
                        <a:rPr lang="en-GB" sz="1000" b="1" kern="1200" dirty="0">
                          <a:effectLst/>
                          <a:latin typeface="Calibri" panose="020F0502020204030204" pitchFamily="34" charset="0"/>
                          <a:cs typeface="Calibri" panose="020F0502020204030204" pitchFamily="34" charset="0"/>
                        </a:rPr>
                        <a:t>12 months from</a:t>
                      </a:r>
                      <a:endParaRPr lang="en-ZA" sz="1000" b="1" dirty="0">
                        <a:effectLst/>
                        <a:latin typeface="Calibri" panose="020F0502020204030204" pitchFamily="34" charset="0"/>
                        <a:cs typeface="Calibri" panose="020F0502020204030204" pitchFamily="34" charset="0"/>
                      </a:endParaRPr>
                    </a:p>
                    <a:p>
                      <a:pPr algn="ctr">
                        <a:buNone/>
                      </a:pPr>
                      <a:r>
                        <a:rPr lang="en-GB" sz="1000" b="1" kern="1200" dirty="0">
                          <a:effectLst/>
                          <a:latin typeface="Calibri" panose="020F0502020204030204" pitchFamily="34" charset="0"/>
                          <a:cs typeface="Calibri" panose="020F0502020204030204" pitchFamily="34" charset="0"/>
                        </a:rPr>
                        <a:t>July 2023 to</a:t>
                      </a:r>
                      <a:endParaRPr lang="en-ZA" sz="1000" b="1" dirty="0">
                        <a:effectLst/>
                        <a:latin typeface="Calibri" panose="020F0502020204030204" pitchFamily="34" charset="0"/>
                        <a:cs typeface="Calibri" panose="020F0502020204030204" pitchFamily="34" charset="0"/>
                      </a:endParaRPr>
                    </a:p>
                    <a:p>
                      <a:pPr algn="ctr">
                        <a:buNone/>
                      </a:pPr>
                      <a:r>
                        <a:rPr lang="en-GB" sz="1000" b="1" kern="1200" dirty="0">
                          <a:effectLst/>
                          <a:latin typeface="Calibri" panose="020F0502020204030204" pitchFamily="34" charset="0"/>
                          <a:cs typeface="Calibri" panose="020F0502020204030204" pitchFamily="34" charset="0"/>
                        </a:rPr>
                        <a:t>June 2024</a:t>
                      </a:r>
                      <a:endParaRPr lang="en-ZA" sz="1000" b="1" dirty="0">
                        <a:effectLst/>
                        <a:latin typeface="Calibri" panose="020F0502020204030204" pitchFamily="34" charset="0"/>
                        <a:ea typeface="Times New Roman" panose="02020603050405020304" pitchFamily="18" charset="0"/>
                        <a:cs typeface="Calibri" panose="020F0502020204030204" pitchFamily="34" charset="0"/>
                      </a:endParaRPr>
                    </a:p>
                  </a:txBody>
                  <a:tcPr marL="56071" marR="56071" marT="0" marB="0" anchor="ctr"/>
                </a:tc>
                <a:extLst>
                  <a:ext uri="{0D108BD9-81ED-4DB2-BD59-A6C34878D82A}">
                    <a16:rowId xmlns:a16="http://schemas.microsoft.com/office/drawing/2014/main" val="757561160"/>
                  </a:ext>
                </a:extLst>
              </a:tr>
              <a:tr h="239831">
                <a:tc>
                  <a:txBody>
                    <a:bodyPr/>
                    <a:lstStyle/>
                    <a:p>
                      <a:pPr algn="ctr">
                        <a:buNone/>
                      </a:pPr>
                      <a:r>
                        <a:rPr lang="en-US" sz="1050" b="1">
                          <a:effectLst/>
                          <a:latin typeface="Calibri" panose="020F0502020204030204" pitchFamily="34" charset="0"/>
                          <a:cs typeface="Calibri" panose="020F0502020204030204" pitchFamily="34" charset="0"/>
                        </a:rPr>
                        <a:t> </a:t>
                      </a:r>
                      <a:endParaRPr lang="en-ZA" sz="1000" b="1">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tc>
                <a:tc>
                  <a:txBody>
                    <a:bodyPr/>
                    <a:lstStyle/>
                    <a:p>
                      <a:pPr algn="ctr">
                        <a:lnSpc>
                          <a:spcPts val="1650"/>
                        </a:lnSpc>
                        <a:buNone/>
                      </a:pPr>
                      <a:r>
                        <a:rPr lang="en-GB" sz="1200" b="1" kern="1200">
                          <a:effectLst/>
                          <a:latin typeface="Calibri" panose="020F0502020204030204" pitchFamily="34" charset="0"/>
                          <a:cs typeface="Calibri" panose="020F0502020204030204" pitchFamily="34" charset="0"/>
                        </a:rPr>
                        <a:t>percent</a:t>
                      </a:r>
                      <a:endParaRPr lang="en-ZA" sz="900" b="1">
                        <a:effectLst/>
                        <a:latin typeface="Calibri" panose="020F0502020204030204" pitchFamily="34" charset="0"/>
                        <a:ea typeface="Times New Roman" panose="02020603050405020304" pitchFamily="18" charset="0"/>
                        <a:cs typeface="Calibri" panose="020F0502020204030204" pitchFamily="34" charset="0"/>
                      </a:endParaRPr>
                    </a:p>
                  </a:txBody>
                  <a:tcPr marL="56071" marR="56071" marT="0" marB="0"/>
                </a:tc>
                <a:tc>
                  <a:txBody>
                    <a:bodyPr/>
                    <a:lstStyle/>
                    <a:p>
                      <a:pPr algn="ctr">
                        <a:lnSpc>
                          <a:spcPts val="1650"/>
                        </a:lnSpc>
                        <a:buNone/>
                      </a:pPr>
                      <a:r>
                        <a:rPr lang="en-GB" sz="1200" b="1" kern="1200">
                          <a:effectLst/>
                          <a:latin typeface="Calibri" panose="020F0502020204030204" pitchFamily="34" charset="0"/>
                          <a:cs typeface="Calibri" panose="020F0502020204030204" pitchFamily="34" charset="0"/>
                        </a:rPr>
                        <a:t>percent</a:t>
                      </a:r>
                      <a:endParaRPr lang="en-ZA" sz="900" b="1">
                        <a:effectLst/>
                        <a:latin typeface="Calibri" panose="020F0502020204030204" pitchFamily="34" charset="0"/>
                        <a:ea typeface="Times New Roman" panose="02020603050405020304" pitchFamily="18" charset="0"/>
                        <a:cs typeface="Calibri" panose="020F0502020204030204" pitchFamily="34" charset="0"/>
                      </a:endParaRPr>
                    </a:p>
                  </a:txBody>
                  <a:tcPr marL="56071" marR="56071" marT="0" marB="0"/>
                </a:tc>
                <a:tc>
                  <a:txBody>
                    <a:bodyPr/>
                    <a:lstStyle/>
                    <a:p>
                      <a:pPr algn="ctr">
                        <a:lnSpc>
                          <a:spcPts val="1650"/>
                        </a:lnSpc>
                        <a:buNone/>
                      </a:pPr>
                      <a:r>
                        <a:rPr lang="en-GB" sz="1200" b="1" kern="1200">
                          <a:effectLst/>
                          <a:latin typeface="Calibri" panose="020F0502020204030204" pitchFamily="34" charset="0"/>
                          <a:cs typeface="Calibri" panose="020F0502020204030204" pitchFamily="34" charset="0"/>
                        </a:rPr>
                        <a:t>percent</a:t>
                      </a:r>
                      <a:endParaRPr lang="en-ZA" sz="900" b="1">
                        <a:effectLst/>
                        <a:latin typeface="Calibri" panose="020F0502020204030204" pitchFamily="34" charset="0"/>
                        <a:ea typeface="Times New Roman" panose="02020603050405020304" pitchFamily="18" charset="0"/>
                        <a:cs typeface="Calibri" panose="020F0502020204030204" pitchFamily="34" charset="0"/>
                      </a:endParaRPr>
                    </a:p>
                  </a:txBody>
                  <a:tcPr marL="56071" marR="56071" marT="0" marB="0"/>
                </a:tc>
                <a:tc>
                  <a:txBody>
                    <a:bodyPr/>
                    <a:lstStyle/>
                    <a:p>
                      <a:pPr algn="ctr">
                        <a:lnSpc>
                          <a:spcPts val="1650"/>
                        </a:lnSpc>
                        <a:buNone/>
                      </a:pPr>
                      <a:r>
                        <a:rPr lang="en-GB" sz="1200" b="1" kern="1200">
                          <a:effectLst/>
                          <a:latin typeface="Calibri" panose="020F0502020204030204" pitchFamily="34" charset="0"/>
                          <a:cs typeface="Calibri" panose="020F0502020204030204" pitchFamily="34" charset="0"/>
                        </a:rPr>
                        <a:t>percent</a:t>
                      </a:r>
                      <a:endParaRPr lang="en-ZA" sz="900" b="1">
                        <a:effectLst/>
                        <a:latin typeface="Calibri" panose="020F0502020204030204" pitchFamily="34" charset="0"/>
                        <a:ea typeface="Times New Roman" panose="02020603050405020304" pitchFamily="18" charset="0"/>
                        <a:cs typeface="Calibri" panose="020F0502020204030204" pitchFamily="34" charset="0"/>
                      </a:endParaRPr>
                    </a:p>
                  </a:txBody>
                  <a:tcPr marL="56071" marR="56071" marT="0" marB="0"/>
                </a:tc>
                <a:tc>
                  <a:txBody>
                    <a:bodyPr/>
                    <a:lstStyle/>
                    <a:p>
                      <a:pPr algn="ctr">
                        <a:lnSpc>
                          <a:spcPts val="1650"/>
                        </a:lnSpc>
                        <a:buNone/>
                      </a:pPr>
                      <a:r>
                        <a:rPr lang="en-GB" sz="1200" b="1" kern="1200">
                          <a:effectLst/>
                          <a:latin typeface="Calibri" panose="020F0502020204030204" pitchFamily="34" charset="0"/>
                          <a:cs typeface="Calibri" panose="020F0502020204030204" pitchFamily="34" charset="0"/>
                        </a:rPr>
                        <a:t>percent</a:t>
                      </a:r>
                      <a:endParaRPr lang="en-ZA" sz="900" b="1">
                        <a:effectLst/>
                        <a:latin typeface="Calibri" panose="020F0502020204030204" pitchFamily="34" charset="0"/>
                        <a:ea typeface="Times New Roman" panose="02020603050405020304" pitchFamily="18" charset="0"/>
                        <a:cs typeface="Calibri" panose="020F0502020204030204" pitchFamily="34" charset="0"/>
                      </a:endParaRPr>
                    </a:p>
                  </a:txBody>
                  <a:tcPr marL="56071" marR="56071" marT="0" marB="0"/>
                </a:tc>
                <a:extLst>
                  <a:ext uri="{0D108BD9-81ED-4DB2-BD59-A6C34878D82A}">
                    <a16:rowId xmlns:a16="http://schemas.microsoft.com/office/drawing/2014/main" val="2460836013"/>
                  </a:ext>
                </a:extLst>
              </a:tr>
              <a:tr h="336579">
                <a:tc>
                  <a:txBody>
                    <a:bodyPr/>
                    <a:lstStyle/>
                    <a:p>
                      <a:pPr>
                        <a:buNone/>
                      </a:pPr>
                      <a:r>
                        <a:rPr lang="en-US" sz="1200" b="1" dirty="0">
                          <a:effectLst/>
                          <a:latin typeface="Calibri" panose="020F0502020204030204" pitchFamily="34" charset="0"/>
                          <a:cs typeface="Calibri" panose="020F0502020204030204" pitchFamily="34" charset="0"/>
                        </a:rPr>
                        <a:t>Fresh Milk</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dirty="0">
                          <a:solidFill>
                            <a:srgbClr val="FF0000"/>
                          </a:solidFill>
                          <a:effectLst/>
                          <a:latin typeface="Calibri" panose="020F0502020204030204" pitchFamily="34" charset="0"/>
                          <a:cs typeface="Calibri" panose="020F0502020204030204" pitchFamily="34" charset="0"/>
                        </a:rPr>
                        <a:t>-0.2</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dirty="0">
                          <a:solidFill>
                            <a:srgbClr val="FF0000"/>
                          </a:solidFill>
                          <a:effectLst/>
                          <a:latin typeface="Calibri" panose="020F0502020204030204" pitchFamily="34" charset="0"/>
                          <a:cs typeface="Calibri" panose="020F0502020204030204" pitchFamily="34" charset="0"/>
                        </a:rPr>
                        <a:t>-0.9</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a:solidFill>
                            <a:srgbClr val="FF0000"/>
                          </a:solidFill>
                          <a:effectLst/>
                          <a:latin typeface="Calibri" panose="020F0502020204030204" pitchFamily="34" charset="0"/>
                          <a:cs typeface="Calibri" panose="020F0502020204030204" pitchFamily="34" charset="0"/>
                        </a:rPr>
                        <a:t>-0.3</a:t>
                      </a:r>
                      <a:endParaRPr lang="en-ZA" sz="1200" b="1">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a:solidFill>
                            <a:srgbClr val="FF0000"/>
                          </a:solidFill>
                          <a:effectLst/>
                          <a:latin typeface="Calibri" panose="020F0502020204030204" pitchFamily="34" charset="0"/>
                          <a:cs typeface="Calibri" panose="020F0502020204030204" pitchFamily="34" charset="0"/>
                        </a:rPr>
                        <a:t>-0.6</a:t>
                      </a:r>
                      <a:endParaRPr lang="en-ZA" sz="1200" b="1">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dirty="0">
                          <a:solidFill>
                            <a:srgbClr val="FF0000"/>
                          </a:solidFill>
                          <a:effectLst/>
                          <a:latin typeface="Calibri" panose="020F0502020204030204" pitchFamily="34" charset="0"/>
                          <a:cs typeface="Calibri" panose="020F0502020204030204" pitchFamily="34" charset="0"/>
                        </a:rPr>
                        <a:t>-0.7</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extLst>
                  <a:ext uri="{0D108BD9-81ED-4DB2-BD59-A6C34878D82A}">
                    <a16:rowId xmlns:a16="http://schemas.microsoft.com/office/drawing/2014/main" val="3828996670"/>
                  </a:ext>
                </a:extLst>
              </a:tr>
              <a:tr h="336579">
                <a:tc>
                  <a:txBody>
                    <a:bodyPr/>
                    <a:lstStyle/>
                    <a:p>
                      <a:pPr>
                        <a:buNone/>
                      </a:pPr>
                      <a:r>
                        <a:rPr lang="en-US" sz="1200" b="1">
                          <a:effectLst/>
                          <a:latin typeface="Calibri" panose="020F0502020204030204" pitchFamily="34" charset="0"/>
                          <a:cs typeface="Calibri" panose="020F0502020204030204" pitchFamily="34" charset="0"/>
                        </a:rPr>
                        <a:t>UHT milk</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dirty="0">
                          <a:effectLst/>
                          <a:latin typeface="Calibri" panose="020F0502020204030204" pitchFamily="34" charset="0"/>
                          <a:cs typeface="Calibri" panose="020F0502020204030204" pitchFamily="34" charset="0"/>
                        </a:rPr>
                        <a:t>1.3</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a:effectLst/>
                          <a:latin typeface="Calibri" panose="020F0502020204030204" pitchFamily="34" charset="0"/>
                          <a:cs typeface="Calibri" panose="020F0502020204030204" pitchFamily="34" charset="0"/>
                        </a:rPr>
                        <a:t>4.1</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dirty="0">
                          <a:effectLst/>
                          <a:latin typeface="Calibri" panose="020F0502020204030204" pitchFamily="34" charset="0"/>
                          <a:cs typeface="Calibri" panose="020F0502020204030204" pitchFamily="34" charset="0"/>
                        </a:rPr>
                        <a:t>5.3</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dirty="0">
                          <a:effectLst/>
                          <a:latin typeface="Calibri" panose="020F0502020204030204" pitchFamily="34" charset="0"/>
                          <a:cs typeface="Calibri" panose="020F0502020204030204" pitchFamily="34" charset="0"/>
                        </a:rPr>
                        <a:t>5.7</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dirty="0">
                          <a:effectLst/>
                          <a:latin typeface="Calibri" panose="020F0502020204030204" pitchFamily="34" charset="0"/>
                          <a:cs typeface="Calibri" panose="020F0502020204030204" pitchFamily="34" charset="0"/>
                        </a:rPr>
                        <a:t>5.7</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extLst>
                  <a:ext uri="{0D108BD9-81ED-4DB2-BD59-A6C34878D82A}">
                    <a16:rowId xmlns:a16="http://schemas.microsoft.com/office/drawing/2014/main" val="432889534"/>
                  </a:ext>
                </a:extLst>
              </a:tr>
              <a:tr h="370037">
                <a:tc>
                  <a:txBody>
                    <a:bodyPr/>
                    <a:lstStyle/>
                    <a:p>
                      <a:pPr>
                        <a:buNone/>
                      </a:pPr>
                      <a:r>
                        <a:rPr lang="en-US" sz="1200" b="1">
                          <a:effectLst/>
                          <a:latin typeface="Calibri" panose="020F0502020204030204" pitchFamily="34" charset="0"/>
                          <a:cs typeface="Calibri" panose="020F0502020204030204" pitchFamily="34" charset="0"/>
                        </a:rPr>
                        <a:t>Flavoured milk</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dirty="0">
                          <a:solidFill>
                            <a:srgbClr val="FF0000"/>
                          </a:solidFill>
                          <a:effectLst/>
                          <a:latin typeface="Calibri" panose="020F0502020204030204" pitchFamily="34" charset="0"/>
                          <a:cs typeface="Calibri" panose="020F0502020204030204" pitchFamily="34" charset="0"/>
                        </a:rPr>
                        <a:t>-2.6</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dirty="0">
                          <a:solidFill>
                            <a:srgbClr val="FF0000"/>
                          </a:solidFill>
                          <a:effectLst/>
                          <a:latin typeface="Calibri" panose="020F0502020204030204" pitchFamily="34" charset="0"/>
                          <a:cs typeface="Calibri" panose="020F0502020204030204" pitchFamily="34" charset="0"/>
                        </a:rPr>
                        <a:t>-3.0</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dirty="0">
                          <a:solidFill>
                            <a:srgbClr val="FF0000"/>
                          </a:solidFill>
                          <a:effectLst/>
                          <a:latin typeface="Calibri" panose="020F0502020204030204" pitchFamily="34" charset="0"/>
                          <a:cs typeface="Calibri" panose="020F0502020204030204" pitchFamily="34" charset="0"/>
                        </a:rPr>
                        <a:t>-1.0</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dirty="0">
                          <a:solidFill>
                            <a:srgbClr val="FF0000"/>
                          </a:solidFill>
                          <a:effectLst/>
                          <a:latin typeface="Calibri" panose="020F0502020204030204" pitchFamily="34" charset="0"/>
                          <a:cs typeface="Calibri" panose="020F0502020204030204" pitchFamily="34" charset="0"/>
                        </a:rPr>
                        <a:t>-1.0</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dirty="0">
                          <a:solidFill>
                            <a:srgbClr val="FF0000"/>
                          </a:solidFill>
                          <a:effectLst/>
                          <a:latin typeface="Calibri" panose="020F0502020204030204" pitchFamily="34" charset="0"/>
                          <a:cs typeface="Calibri" panose="020F0502020204030204" pitchFamily="34" charset="0"/>
                        </a:rPr>
                        <a:t>-0.8</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extLst>
                  <a:ext uri="{0D108BD9-81ED-4DB2-BD59-A6C34878D82A}">
                    <a16:rowId xmlns:a16="http://schemas.microsoft.com/office/drawing/2014/main" val="394877063"/>
                  </a:ext>
                </a:extLst>
              </a:tr>
              <a:tr h="336579">
                <a:tc>
                  <a:txBody>
                    <a:bodyPr/>
                    <a:lstStyle/>
                    <a:p>
                      <a:pPr>
                        <a:buNone/>
                      </a:pPr>
                      <a:r>
                        <a:rPr lang="en-US" sz="1200" b="1">
                          <a:effectLst/>
                          <a:latin typeface="Calibri" panose="020F0502020204030204" pitchFamily="34" charset="0"/>
                          <a:cs typeface="Calibri" panose="020F0502020204030204" pitchFamily="34" charset="0"/>
                        </a:rPr>
                        <a:t>Yoghurt</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a:effectLst/>
                          <a:latin typeface="Calibri" panose="020F0502020204030204" pitchFamily="34" charset="0"/>
                          <a:cs typeface="Calibri" panose="020F0502020204030204" pitchFamily="34" charset="0"/>
                        </a:rPr>
                        <a:t>4.2</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dirty="0">
                          <a:effectLst/>
                          <a:latin typeface="Calibri" panose="020F0502020204030204" pitchFamily="34" charset="0"/>
                          <a:cs typeface="Calibri" panose="020F0502020204030204" pitchFamily="34" charset="0"/>
                        </a:rPr>
                        <a:t>2.8</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a:effectLst/>
                          <a:latin typeface="Calibri" panose="020F0502020204030204" pitchFamily="34" charset="0"/>
                          <a:cs typeface="Calibri" panose="020F0502020204030204" pitchFamily="34" charset="0"/>
                        </a:rPr>
                        <a:t>3.0</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a:effectLst/>
                          <a:latin typeface="Calibri" panose="020F0502020204030204" pitchFamily="34" charset="0"/>
                          <a:cs typeface="Calibri" panose="020F0502020204030204" pitchFamily="34" charset="0"/>
                        </a:rPr>
                        <a:t>3.4</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dirty="0">
                          <a:effectLst/>
                          <a:latin typeface="Calibri" panose="020F0502020204030204" pitchFamily="34" charset="0"/>
                          <a:cs typeface="Calibri" panose="020F0502020204030204" pitchFamily="34" charset="0"/>
                        </a:rPr>
                        <a:t>3.5</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extLst>
                  <a:ext uri="{0D108BD9-81ED-4DB2-BD59-A6C34878D82A}">
                    <a16:rowId xmlns:a16="http://schemas.microsoft.com/office/drawing/2014/main" val="1226645037"/>
                  </a:ext>
                </a:extLst>
              </a:tr>
              <a:tr h="336579">
                <a:tc>
                  <a:txBody>
                    <a:bodyPr/>
                    <a:lstStyle/>
                    <a:p>
                      <a:pPr>
                        <a:buNone/>
                      </a:pPr>
                      <a:r>
                        <a:rPr lang="en-US" sz="1200" b="1">
                          <a:effectLst/>
                          <a:latin typeface="Calibri" panose="020F0502020204030204" pitchFamily="34" charset="0"/>
                          <a:cs typeface="Calibri" panose="020F0502020204030204" pitchFamily="34" charset="0"/>
                        </a:rPr>
                        <a:t>Maas</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a:effectLst/>
                          <a:latin typeface="Calibri" panose="020F0502020204030204" pitchFamily="34" charset="0"/>
                          <a:cs typeface="Calibri" panose="020F0502020204030204" pitchFamily="34" charset="0"/>
                        </a:rPr>
                        <a:t>6.4</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a:effectLst/>
                          <a:latin typeface="Calibri" panose="020F0502020204030204" pitchFamily="34" charset="0"/>
                          <a:cs typeface="Calibri" panose="020F0502020204030204" pitchFamily="34" charset="0"/>
                        </a:rPr>
                        <a:t>7.7</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dirty="0">
                          <a:effectLst/>
                          <a:latin typeface="Calibri" panose="020F0502020204030204" pitchFamily="34" charset="0"/>
                          <a:cs typeface="Calibri" panose="020F0502020204030204" pitchFamily="34" charset="0"/>
                        </a:rPr>
                        <a:t>7.7</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a:effectLst/>
                          <a:latin typeface="Calibri" panose="020F0502020204030204" pitchFamily="34" charset="0"/>
                          <a:cs typeface="Calibri" panose="020F0502020204030204" pitchFamily="34" charset="0"/>
                        </a:rPr>
                        <a:t>7.9</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dirty="0">
                          <a:effectLst/>
                          <a:latin typeface="Calibri" panose="020F0502020204030204" pitchFamily="34" charset="0"/>
                          <a:cs typeface="Calibri" panose="020F0502020204030204" pitchFamily="34" charset="0"/>
                        </a:rPr>
                        <a:t>7.3</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extLst>
                  <a:ext uri="{0D108BD9-81ED-4DB2-BD59-A6C34878D82A}">
                    <a16:rowId xmlns:a16="http://schemas.microsoft.com/office/drawing/2014/main" val="4211712995"/>
                  </a:ext>
                </a:extLst>
              </a:tr>
              <a:tr h="555056">
                <a:tc>
                  <a:txBody>
                    <a:bodyPr/>
                    <a:lstStyle/>
                    <a:p>
                      <a:pPr>
                        <a:buNone/>
                      </a:pPr>
                      <a:r>
                        <a:rPr lang="en-US" sz="1200" b="1">
                          <a:effectLst/>
                          <a:latin typeface="Calibri" panose="020F0502020204030204" pitchFamily="34" charset="0"/>
                          <a:cs typeface="Calibri" panose="020F0502020204030204" pitchFamily="34" charset="0"/>
                        </a:rPr>
                        <a:t>Pre-packaged cheese</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dirty="0">
                          <a:solidFill>
                            <a:srgbClr val="FF0000"/>
                          </a:solidFill>
                          <a:effectLst/>
                          <a:latin typeface="Calibri" panose="020F0502020204030204" pitchFamily="34" charset="0"/>
                          <a:cs typeface="Calibri" panose="020F0502020204030204" pitchFamily="34" charset="0"/>
                        </a:rPr>
                        <a:t>-0.01</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a:effectLst/>
                          <a:latin typeface="Calibri" panose="020F0502020204030204" pitchFamily="34" charset="0"/>
                          <a:cs typeface="Calibri" panose="020F0502020204030204" pitchFamily="34" charset="0"/>
                        </a:rPr>
                        <a:t>1.2</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dirty="0">
                          <a:effectLst/>
                          <a:latin typeface="Calibri" panose="020F0502020204030204" pitchFamily="34" charset="0"/>
                          <a:cs typeface="Calibri" panose="020F0502020204030204" pitchFamily="34" charset="0"/>
                        </a:rPr>
                        <a:t>2.4</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a:effectLst/>
                          <a:latin typeface="Calibri" panose="020F0502020204030204" pitchFamily="34" charset="0"/>
                          <a:cs typeface="Calibri" panose="020F0502020204030204" pitchFamily="34" charset="0"/>
                        </a:rPr>
                        <a:t>3.2</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dirty="0">
                          <a:effectLst/>
                          <a:latin typeface="Calibri" panose="020F0502020204030204" pitchFamily="34" charset="0"/>
                          <a:cs typeface="Calibri" panose="020F0502020204030204" pitchFamily="34" charset="0"/>
                        </a:rPr>
                        <a:t>3.8</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extLst>
                  <a:ext uri="{0D108BD9-81ED-4DB2-BD59-A6C34878D82A}">
                    <a16:rowId xmlns:a16="http://schemas.microsoft.com/office/drawing/2014/main" val="993866886"/>
                  </a:ext>
                </a:extLst>
              </a:tr>
              <a:tr h="370037">
                <a:tc>
                  <a:txBody>
                    <a:bodyPr/>
                    <a:lstStyle/>
                    <a:p>
                      <a:pPr>
                        <a:buNone/>
                      </a:pPr>
                      <a:r>
                        <a:rPr lang="en-US" sz="1200" b="1">
                          <a:effectLst/>
                          <a:latin typeface="Calibri" panose="020F0502020204030204" pitchFamily="34" charset="0"/>
                          <a:cs typeface="Calibri" panose="020F0502020204030204" pitchFamily="34" charset="0"/>
                        </a:rPr>
                        <a:t>Cream cheese</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a:effectLst/>
                          <a:latin typeface="Calibri" panose="020F0502020204030204" pitchFamily="34" charset="0"/>
                          <a:cs typeface="Calibri" panose="020F0502020204030204" pitchFamily="34" charset="0"/>
                        </a:rPr>
                        <a:t>4.3</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a:effectLst/>
                          <a:latin typeface="Calibri" panose="020F0502020204030204" pitchFamily="34" charset="0"/>
                          <a:cs typeface="Calibri" panose="020F0502020204030204" pitchFamily="34" charset="0"/>
                        </a:rPr>
                        <a:t>6.5</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dirty="0">
                          <a:effectLst/>
                          <a:latin typeface="Calibri" panose="020F0502020204030204" pitchFamily="34" charset="0"/>
                          <a:cs typeface="Calibri" panose="020F0502020204030204" pitchFamily="34" charset="0"/>
                        </a:rPr>
                        <a:t>4.6</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dirty="0">
                          <a:effectLst/>
                          <a:latin typeface="Calibri" panose="020F0502020204030204" pitchFamily="34" charset="0"/>
                          <a:cs typeface="Calibri" panose="020F0502020204030204" pitchFamily="34" charset="0"/>
                        </a:rPr>
                        <a:t>4.0</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dirty="0">
                          <a:effectLst/>
                          <a:latin typeface="Calibri" panose="020F0502020204030204" pitchFamily="34" charset="0"/>
                          <a:cs typeface="Calibri" panose="020F0502020204030204" pitchFamily="34" charset="0"/>
                        </a:rPr>
                        <a:t>3.9</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extLst>
                  <a:ext uri="{0D108BD9-81ED-4DB2-BD59-A6C34878D82A}">
                    <a16:rowId xmlns:a16="http://schemas.microsoft.com/office/drawing/2014/main" val="2199867"/>
                  </a:ext>
                </a:extLst>
              </a:tr>
              <a:tr h="336579">
                <a:tc>
                  <a:txBody>
                    <a:bodyPr/>
                    <a:lstStyle/>
                    <a:p>
                      <a:pPr>
                        <a:buNone/>
                      </a:pPr>
                      <a:r>
                        <a:rPr lang="en-US" sz="1200" b="1">
                          <a:effectLst/>
                          <a:latin typeface="Calibri" panose="020F0502020204030204" pitchFamily="34" charset="0"/>
                          <a:cs typeface="Calibri" panose="020F0502020204030204" pitchFamily="34" charset="0"/>
                        </a:rPr>
                        <a:t>Cream</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a:effectLst/>
                          <a:latin typeface="Calibri" panose="020F0502020204030204" pitchFamily="34" charset="0"/>
                          <a:cs typeface="Calibri" panose="020F0502020204030204" pitchFamily="34" charset="0"/>
                        </a:rPr>
                        <a:t>4.3</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a:effectLst/>
                          <a:latin typeface="Calibri" panose="020F0502020204030204" pitchFamily="34" charset="0"/>
                          <a:cs typeface="Calibri" panose="020F0502020204030204" pitchFamily="34" charset="0"/>
                        </a:rPr>
                        <a:t>5.2</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a:effectLst/>
                          <a:latin typeface="Calibri" panose="020F0502020204030204" pitchFamily="34" charset="0"/>
                          <a:cs typeface="Calibri" panose="020F0502020204030204" pitchFamily="34" charset="0"/>
                        </a:rPr>
                        <a:t>6.7</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a:effectLst/>
                          <a:latin typeface="Calibri" panose="020F0502020204030204" pitchFamily="34" charset="0"/>
                          <a:cs typeface="Calibri" panose="020F0502020204030204" pitchFamily="34" charset="0"/>
                        </a:rPr>
                        <a:t>5.6</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tc>
                  <a:txBody>
                    <a:bodyPr/>
                    <a:lstStyle/>
                    <a:p>
                      <a:pPr algn="ctr">
                        <a:buNone/>
                      </a:pPr>
                      <a:r>
                        <a:rPr lang="en-US" sz="1400" b="1" dirty="0">
                          <a:effectLst/>
                          <a:latin typeface="Calibri" panose="020F0502020204030204" pitchFamily="34" charset="0"/>
                          <a:cs typeface="Calibri" panose="020F0502020204030204" pitchFamily="34" charset="0"/>
                        </a:rPr>
                        <a:t>5.1</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56071" marR="56071" marT="0" marB="0" anchor="ctr"/>
                </a:tc>
                <a:extLst>
                  <a:ext uri="{0D108BD9-81ED-4DB2-BD59-A6C34878D82A}">
                    <a16:rowId xmlns:a16="http://schemas.microsoft.com/office/drawing/2014/main" val="126587039"/>
                  </a:ext>
                </a:extLst>
              </a:tr>
            </a:tbl>
          </a:graphicData>
        </a:graphic>
      </p:graphicFrame>
    </p:spTree>
    <p:extLst>
      <p:ext uri="{BB962C8B-B14F-4D97-AF65-F5344CB8AC3E}">
        <p14:creationId xmlns:p14="http://schemas.microsoft.com/office/powerpoint/2010/main" val="21439572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17237" y="6596862"/>
            <a:ext cx="8614796" cy="200055"/>
          </a:xfrm>
          <a:prstGeom prst="rect">
            <a:avLst/>
          </a:prstGeom>
          <a:noFill/>
          <a:ln>
            <a:noFill/>
          </a:ln>
        </p:spPr>
        <p:txBody>
          <a:bodyPr wrap="square" anchor="ctr">
            <a:spAutoFit/>
          </a:bodyPr>
          <a:lstStyle/>
          <a:p>
            <a:r>
              <a:rPr lang="en-GB" sz="700" b="1" i="1" dirty="0">
                <a:latin typeface="Calibri" pitchFamily="34" charset="0"/>
                <a:cs typeface="Calibri" pitchFamily="34" charset="0"/>
              </a:rPr>
              <a:t>Table prepared by the Office of SAMPRO based on the results of surveys by “</a:t>
            </a:r>
            <a:r>
              <a:rPr lang="en-GB" sz="700" b="1" i="1" dirty="0" err="1">
                <a:latin typeface="Calibri" pitchFamily="34" charset="0"/>
                <a:cs typeface="Calibri" pitchFamily="34" charset="0"/>
              </a:rPr>
              <a:t>NielsenIQ</a:t>
            </a:r>
            <a:r>
              <a:rPr lang="en-GB" sz="700" b="1" i="1" dirty="0">
                <a:latin typeface="Calibri" pitchFamily="34" charset="0"/>
                <a:cs typeface="Calibri" pitchFamily="34" charset="0"/>
              </a:rPr>
              <a:t>”.  Non-retail sales such as sales to industrial buyers are not part of the surveys</a:t>
            </a:r>
            <a:endParaRPr lang="en-GB" sz="900" b="1" i="1" dirty="0">
              <a:latin typeface="Calibri" pitchFamily="34" charset="0"/>
            </a:endParaRP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58990" y="557924"/>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Table 30</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39959" y="850312"/>
            <a:ext cx="8892074" cy="830997"/>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solidFill>
                  <a:schemeClr val="tx1"/>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THE AVERAGE RETAIL PRICES OF SPECIFIC DAIRY PRODUCTS IN JUNE 2025, COMPARED TO THE AVERAGE RETAIL PRICES OF THE PRODUCTS CONCERNED IN SPECIFIC PREVIOUS MONTHS OF 2024 AND 2023</a:t>
            </a:r>
          </a:p>
        </p:txBody>
      </p:sp>
      <p:sp>
        <p:nvSpPr>
          <p:cNvPr id="3" name="Slide Number Placeholder 2">
            <a:extLst>
              <a:ext uri="{FF2B5EF4-FFF2-40B4-BE49-F238E27FC236}">
                <a16:creationId xmlns:a16="http://schemas.microsoft.com/office/drawing/2014/main" id="{85EAD2A2-A62D-6B7C-3C79-C2C068C6BA26}"/>
              </a:ext>
            </a:extLst>
          </p:cNvPr>
          <p:cNvSpPr>
            <a:spLocks noGrp="1"/>
          </p:cNvSpPr>
          <p:nvPr>
            <p:ph type="sldNum" sz="quarter" idx="12"/>
          </p:nvPr>
        </p:nvSpPr>
        <p:spPr>
          <a:xfrm>
            <a:off x="8158625" y="6126992"/>
            <a:ext cx="856907" cy="669925"/>
          </a:xfrm>
        </p:spPr>
        <p:txBody>
          <a:bodyPr/>
          <a:lstStyle/>
          <a:p>
            <a:fld id="{73B850FF-6169-4056-8077-06FFA93A5366}" type="slidenum">
              <a:rPr lang="en-US" smtClean="0">
                <a:solidFill>
                  <a:schemeClr val="tx1"/>
                </a:solidFill>
              </a:rPr>
              <a:t>59</a:t>
            </a:fld>
            <a:endParaRPr lang="en-US" dirty="0">
              <a:solidFill>
                <a:schemeClr val="tx1"/>
              </a:solidFill>
            </a:endParaRPr>
          </a:p>
        </p:txBody>
      </p:sp>
      <p:graphicFrame>
        <p:nvGraphicFramePr>
          <p:cNvPr id="4" name="Table 3">
            <a:extLst>
              <a:ext uri="{FF2B5EF4-FFF2-40B4-BE49-F238E27FC236}">
                <a16:creationId xmlns:a16="http://schemas.microsoft.com/office/drawing/2014/main" id="{9554D06A-5B31-C8A6-3BBD-4F29A8777BE2}"/>
              </a:ext>
            </a:extLst>
          </p:cNvPr>
          <p:cNvGraphicFramePr>
            <a:graphicFrameLocks noGrp="1"/>
          </p:cNvGraphicFramePr>
          <p:nvPr>
            <p:extLst>
              <p:ext uri="{D42A27DB-BD31-4B8C-83A1-F6EECF244321}">
                <p14:modId xmlns:p14="http://schemas.microsoft.com/office/powerpoint/2010/main" val="88043370"/>
              </p:ext>
            </p:extLst>
          </p:nvPr>
        </p:nvGraphicFramePr>
        <p:xfrm>
          <a:off x="658990" y="1756078"/>
          <a:ext cx="7608896" cy="4705876"/>
        </p:xfrm>
        <a:graphic>
          <a:graphicData uri="http://schemas.openxmlformats.org/drawingml/2006/table">
            <a:tbl>
              <a:tblPr firstRow="1" bandRow="1">
                <a:tableStyleId>{5C22544A-7EE6-4342-B048-85BDC9FD1C3A}</a:tableStyleId>
              </a:tblPr>
              <a:tblGrid>
                <a:gridCol w="1550694">
                  <a:extLst>
                    <a:ext uri="{9D8B030D-6E8A-4147-A177-3AD203B41FA5}">
                      <a16:colId xmlns:a16="http://schemas.microsoft.com/office/drawing/2014/main" val="128771518"/>
                    </a:ext>
                  </a:extLst>
                </a:gridCol>
                <a:gridCol w="887197">
                  <a:extLst>
                    <a:ext uri="{9D8B030D-6E8A-4147-A177-3AD203B41FA5}">
                      <a16:colId xmlns:a16="http://schemas.microsoft.com/office/drawing/2014/main" val="3149907281"/>
                    </a:ext>
                  </a:extLst>
                </a:gridCol>
                <a:gridCol w="812630">
                  <a:extLst>
                    <a:ext uri="{9D8B030D-6E8A-4147-A177-3AD203B41FA5}">
                      <a16:colId xmlns:a16="http://schemas.microsoft.com/office/drawing/2014/main" val="4007726854"/>
                    </a:ext>
                  </a:extLst>
                </a:gridCol>
                <a:gridCol w="812630">
                  <a:extLst>
                    <a:ext uri="{9D8B030D-6E8A-4147-A177-3AD203B41FA5}">
                      <a16:colId xmlns:a16="http://schemas.microsoft.com/office/drawing/2014/main" val="415529718"/>
                    </a:ext>
                  </a:extLst>
                </a:gridCol>
                <a:gridCol w="812630">
                  <a:extLst>
                    <a:ext uri="{9D8B030D-6E8A-4147-A177-3AD203B41FA5}">
                      <a16:colId xmlns:a16="http://schemas.microsoft.com/office/drawing/2014/main" val="1613291747"/>
                    </a:ext>
                  </a:extLst>
                </a:gridCol>
                <a:gridCol w="887197">
                  <a:extLst>
                    <a:ext uri="{9D8B030D-6E8A-4147-A177-3AD203B41FA5}">
                      <a16:colId xmlns:a16="http://schemas.microsoft.com/office/drawing/2014/main" val="3835416027"/>
                    </a:ext>
                  </a:extLst>
                </a:gridCol>
                <a:gridCol w="887197">
                  <a:extLst>
                    <a:ext uri="{9D8B030D-6E8A-4147-A177-3AD203B41FA5}">
                      <a16:colId xmlns:a16="http://schemas.microsoft.com/office/drawing/2014/main" val="2647921773"/>
                    </a:ext>
                  </a:extLst>
                </a:gridCol>
                <a:gridCol w="958721">
                  <a:extLst>
                    <a:ext uri="{9D8B030D-6E8A-4147-A177-3AD203B41FA5}">
                      <a16:colId xmlns:a16="http://schemas.microsoft.com/office/drawing/2014/main" val="1883970443"/>
                    </a:ext>
                  </a:extLst>
                </a:gridCol>
              </a:tblGrid>
              <a:tr h="1120494">
                <a:tc>
                  <a:txBody>
                    <a:bodyPr/>
                    <a:lstStyle/>
                    <a:p>
                      <a:pPr algn="ctr">
                        <a:buNone/>
                      </a:pPr>
                      <a:r>
                        <a:rPr lang="en-US" sz="1400" b="1" dirty="0">
                          <a:effectLst/>
                          <a:latin typeface="Calibri" panose="020F0502020204030204" pitchFamily="34" charset="0"/>
                          <a:cs typeface="Calibri" panose="020F0502020204030204" pitchFamily="34" charset="0"/>
                        </a:rPr>
                        <a:t> </a:t>
                      </a:r>
                      <a:endParaRPr lang="en-ZA" sz="1100" b="1" dirty="0">
                        <a:effectLst/>
                        <a:latin typeface="Calibri" panose="020F0502020204030204" pitchFamily="34" charset="0"/>
                        <a:cs typeface="Calibri" panose="020F0502020204030204" pitchFamily="34" charset="0"/>
                      </a:endParaRPr>
                    </a:p>
                    <a:p>
                      <a:pPr algn="ctr">
                        <a:buNone/>
                      </a:pPr>
                      <a:r>
                        <a:rPr lang="en-US" sz="1400" b="1" dirty="0">
                          <a:effectLst/>
                          <a:latin typeface="Calibri" panose="020F0502020204030204" pitchFamily="34" charset="0"/>
                          <a:cs typeface="Calibri" panose="020F0502020204030204" pitchFamily="34" charset="0"/>
                        </a:rPr>
                        <a:t> </a:t>
                      </a:r>
                      <a:endParaRPr lang="en-ZA" sz="1100" b="1" dirty="0">
                        <a:effectLst/>
                        <a:latin typeface="Calibri" panose="020F0502020204030204" pitchFamily="34" charset="0"/>
                        <a:cs typeface="Calibri" panose="020F0502020204030204" pitchFamily="34" charset="0"/>
                      </a:endParaRPr>
                    </a:p>
                    <a:p>
                      <a:pPr algn="ctr">
                        <a:buNone/>
                      </a:pPr>
                      <a:r>
                        <a:rPr lang="en-US" sz="1100" b="1" dirty="0">
                          <a:effectLst/>
                          <a:latin typeface="Calibri" panose="020F0502020204030204" pitchFamily="34" charset="0"/>
                          <a:cs typeface="Calibri" panose="020F0502020204030204" pitchFamily="34" charset="0"/>
                        </a:rPr>
                        <a:t>PRODUCT</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tc>
                <a:tc>
                  <a:txBody>
                    <a:bodyPr/>
                    <a:lstStyle/>
                    <a:p>
                      <a:pPr algn="ctr">
                        <a:buNone/>
                      </a:pPr>
                      <a:r>
                        <a:rPr lang="en-GB" sz="1050" b="1" kern="1200" dirty="0">
                          <a:effectLst/>
                          <a:latin typeface="Calibri" panose="020F0502020204030204" pitchFamily="34" charset="0"/>
                          <a:cs typeface="Calibri" panose="020F0502020204030204" pitchFamily="34" charset="0"/>
                        </a:rPr>
                        <a:t>June 2025 versus</a:t>
                      </a:r>
                      <a:endParaRPr lang="en-ZA" sz="1050" b="1" dirty="0">
                        <a:effectLst/>
                        <a:latin typeface="Calibri" panose="020F0502020204030204" pitchFamily="34" charset="0"/>
                        <a:cs typeface="Calibri" panose="020F0502020204030204" pitchFamily="34" charset="0"/>
                      </a:endParaRPr>
                    </a:p>
                    <a:p>
                      <a:pPr algn="ctr">
                        <a:buNone/>
                      </a:pPr>
                      <a:r>
                        <a:rPr lang="en-GB" sz="1050" b="1" kern="1200" dirty="0">
                          <a:effectLst/>
                          <a:latin typeface="Calibri" panose="020F0502020204030204" pitchFamily="34" charset="0"/>
                          <a:cs typeface="Calibri" panose="020F0502020204030204" pitchFamily="34" charset="0"/>
                        </a:rPr>
                        <a:t>May 2025</a:t>
                      </a:r>
                      <a:endParaRPr lang="en-ZA" sz="1050" b="1" dirty="0">
                        <a:effectLst/>
                        <a:latin typeface="Calibri" panose="020F0502020204030204" pitchFamily="34" charset="0"/>
                        <a:cs typeface="Calibri" panose="020F0502020204030204" pitchFamily="34" charset="0"/>
                      </a:endParaRPr>
                    </a:p>
                    <a:p>
                      <a:pPr algn="ctr">
                        <a:buNone/>
                      </a:pPr>
                      <a:r>
                        <a:rPr lang="en-GB" sz="1050" b="1" kern="1200" dirty="0">
                          <a:effectLst/>
                          <a:latin typeface="Calibri" panose="020F0502020204030204" pitchFamily="34" charset="0"/>
                          <a:cs typeface="Calibri" panose="020F0502020204030204" pitchFamily="34" charset="0"/>
                        </a:rPr>
                        <a:t> </a:t>
                      </a:r>
                      <a:endParaRPr lang="en-ZA" sz="1050" b="1" dirty="0">
                        <a:effectLst/>
                        <a:latin typeface="Calibri" panose="020F0502020204030204" pitchFamily="34" charset="0"/>
                        <a:cs typeface="Calibri" panose="020F0502020204030204" pitchFamily="34" charset="0"/>
                      </a:endParaRPr>
                    </a:p>
                    <a:p>
                      <a:pPr algn="ctr">
                        <a:buNone/>
                      </a:pPr>
                      <a:r>
                        <a:rPr lang="en-GB" sz="1050" b="1" kern="1200" dirty="0">
                          <a:effectLst/>
                          <a:latin typeface="Calibri" panose="020F0502020204030204" pitchFamily="34" charset="0"/>
                          <a:cs typeface="Calibri" panose="020F0502020204030204" pitchFamily="34" charset="0"/>
                        </a:rPr>
                        <a:t>(1 month ago)</a:t>
                      </a:r>
                      <a:endParaRPr lang="en-ZA" sz="1050" b="1" dirty="0">
                        <a:effectLst/>
                        <a:latin typeface="Calibri" panose="020F0502020204030204" pitchFamily="34" charset="0"/>
                        <a:ea typeface="Times New Roman" panose="02020603050405020304" pitchFamily="18" charset="0"/>
                        <a:cs typeface="Calibri" panose="020F0502020204030204" pitchFamily="34" charset="0"/>
                      </a:endParaRPr>
                    </a:p>
                  </a:txBody>
                  <a:tcPr marL="68015" marR="68015" marT="0" marB="0"/>
                </a:tc>
                <a:tc>
                  <a:txBody>
                    <a:bodyPr/>
                    <a:lstStyle/>
                    <a:p>
                      <a:pPr algn="ctr">
                        <a:buNone/>
                      </a:pPr>
                      <a:r>
                        <a:rPr lang="en-GB" sz="1050" b="1" kern="1200" dirty="0">
                          <a:effectLst/>
                          <a:latin typeface="Calibri" panose="020F0502020204030204" pitchFamily="34" charset="0"/>
                          <a:cs typeface="Calibri" panose="020F0502020204030204" pitchFamily="34" charset="0"/>
                        </a:rPr>
                        <a:t>June 2025 versus</a:t>
                      </a:r>
                      <a:endParaRPr lang="en-ZA" sz="1050" b="1" dirty="0">
                        <a:effectLst/>
                        <a:latin typeface="Calibri" panose="020F0502020204030204" pitchFamily="34" charset="0"/>
                        <a:cs typeface="Calibri" panose="020F0502020204030204" pitchFamily="34" charset="0"/>
                      </a:endParaRPr>
                    </a:p>
                    <a:p>
                      <a:pPr algn="ctr">
                        <a:buNone/>
                      </a:pPr>
                      <a:r>
                        <a:rPr lang="en-GB" sz="1050" b="1" kern="1200" dirty="0">
                          <a:effectLst/>
                          <a:latin typeface="Calibri" panose="020F0502020204030204" pitchFamily="34" charset="0"/>
                          <a:cs typeface="Calibri" panose="020F0502020204030204" pitchFamily="34" charset="0"/>
                        </a:rPr>
                        <a:t>March 2025</a:t>
                      </a:r>
                      <a:endParaRPr lang="en-ZA" sz="1050" b="1" dirty="0">
                        <a:effectLst/>
                        <a:latin typeface="Calibri" panose="020F0502020204030204" pitchFamily="34" charset="0"/>
                        <a:cs typeface="Calibri" panose="020F0502020204030204" pitchFamily="34" charset="0"/>
                      </a:endParaRPr>
                    </a:p>
                    <a:p>
                      <a:pPr algn="ctr">
                        <a:buNone/>
                      </a:pPr>
                      <a:endParaRPr lang="en-GB" sz="1050" b="1" kern="1200" dirty="0">
                        <a:effectLst/>
                        <a:latin typeface="Calibri" panose="020F0502020204030204" pitchFamily="34" charset="0"/>
                        <a:cs typeface="Calibri" panose="020F0502020204030204" pitchFamily="34" charset="0"/>
                      </a:endParaRPr>
                    </a:p>
                    <a:p>
                      <a:pPr algn="ctr">
                        <a:buNone/>
                      </a:pPr>
                      <a:r>
                        <a:rPr lang="en-GB" sz="1050" b="1" kern="1200" dirty="0">
                          <a:effectLst/>
                          <a:latin typeface="Calibri" panose="020F0502020204030204" pitchFamily="34" charset="0"/>
                          <a:cs typeface="Calibri" panose="020F0502020204030204" pitchFamily="34" charset="0"/>
                        </a:rPr>
                        <a:t>(3 months ago)</a:t>
                      </a:r>
                      <a:endParaRPr lang="en-ZA" sz="1050" b="1" dirty="0">
                        <a:effectLst/>
                        <a:latin typeface="Calibri" panose="020F0502020204030204" pitchFamily="34" charset="0"/>
                        <a:ea typeface="Times New Roman" panose="02020603050405020304" pitchFamily="18" charset="0"/>
                        <a:cs typeface="Calibri" panose="020F0502020204030204" pitchFamily="34" charset="0"/>
                      </a:endParaRPr>
                    </a:p>
                  </a:txBody>
                  <a:tcPr marL="68015" marR="68015" marT="0" marB="0"/>
                </a:tc>
                <a:tc>
                  <a:txBody>
                    <a:bodyPr/>
                    <a:lstStyle/>
                    <a:p>
                      <a:pPr algn="ctr">
                        <a:buNone/>
                      </a:pPr>
                      <a:r>
                        <a:rPr lang="en-GB" sz="1050" b="1" kern="1200" dirty="0">
                          <a:effectLst/>
                          <a:latin typeface="Calibri" panose="020F0502020204030204" pitchFamily="34" charset="0"/>
                          <a:cs typeface="Calibri" panose="020F0502020204030204" pitchFamily="34" charset="0"/>
                        </a:rPr>
                        <a:t>June 2025 versus</a:t>
                      </a:r>
                      <a:endParaRPr lang="en-ZA" sz="1050" b="1" dirty="0">
                        <a:effectLst/>
                        <a:latin typeface="Calibri" panose="020F0502020204030204" pitchFamily="34" charset="0"/>
                        <a:cs typeface="Calibri" panose="020F0502020204030204" pitchFamily="34" charset="0"/>
                      </a:endParaRPr>
                    </a:p>
                    <a:p>
                      <a:pPr algn="ctr">
                        <a:buNone/>
                      </a:pPr>
                      <a:r>
                        <a:rPr lang="en-GB" sz="1050" b="1" kern="1200" dirty="0">
                          <a:effectLst/>
                          <a:latin typeface="Calibri" panose="020F0502020204030204" pitchFamily="34" charset="0"/>
                          <a:cs typeface="Calibri" panose="020F0502020204030204" pitchFamily="34" charset="0"/>
                        </a:rPr>
                        <a:t>December 2024</a:t>
                      </a:r>
                      <a:endParaRPr lang="en-ZA" sz="1050" b="1" dirty="0">
                        <a:effectLst/>
                        <a:latin typeface="Calibri" panose="020F0502020204030204" pitchFamily="34" charset="0"/>
                        <a:cs typeface="Calibri" panose="020F0502020204030204" pitchFamily="34" charset="0"/>
                      </a:endParaRPr>
                    </a:p>
                    <a:p>
                      <a:pPr algn="ctr">
                        <a:buNone/>
                      </a:pPr>
                      <a:r>
                        <a:rPr lang="en-GB" sz="1050" b="1" kern="1200" dirty="0">
                          <a:effectLst/>
                          <a:latin typeface="Calibri" panose="020F0502020204030204" pitchFamily="34" charset="0"/>
                          <a:cs typeface="Calibri" panose="020F0502020204030204" pitchFamily="34" charset="0"/>
                        </a:rPr>
                        <a:t>(6 months ago)</a:t>
                      </a:r>
                      <a:endParaRPr lang="en-ZA" sz="1050" b="1" dirty="0">
                        <a:effectLst/>
                        <a:latin typeface="Calibri" panose="020F0502020204030204" pitchFamily="34" charset="0"/>
                        <a:ea typeface="Times New Roman" panose="02020603050405020304" pitchFamily="18" charset="0"/>
                        <a:cs typeface="Calibri" panose="020F0502020204030204" pitchFamily="34" charset="0"/>
                      </a:endParaRPr>
                    </a:p>
                  </a:txBody>
                  <a:tcPr marL="68015" marR="68015" marT="0" marB="0"/>
                </a:tc>
                <a:tc>
                  <a:txBody>
                    <a:bodyPr/>
                    <a:lstStyle/>
                    <a:p>
                      <a:pPr algn="ctr">
                        <a:buNone/>
                      </a:pPr>
                      <a:r>
                        <a:rPr lang="en-GB" sz="1050" b="1" kern="1200" dirty="0">
                          <a:effectLst/>
                          <a:latin typeface="Calibri" panose="020F0502020204030204" pitchFamily="34" charset="0"/>
                          <a:cs typeface="Calibri" panose="020F0502020204030204" pitchFamily="34" charset="0"/>
                        </a:rPr>
                        <a:t>June 2025 versus</a:t>
                      </a:r>
                      <a:endParaRPr lang="en-ZA" sz="1050" b="1" dirty="0">
                        <a:effectLst/>
                        <a:latin typeface="Calibri" panose="020F0502020204030204" pitchFamily="34" charset="0"/>
                        <a:cs typeface="Calibri" panose="020F0502020204030204" pitchFamily="34" charset="0"/>
                      </a:endParaRPr>
                    </a:p>
                    <a:p>
                      <a:pPr algn="ctr">
                        <a:buNone/>
                      </a:pPr>
                      <a:r>
                        <a:rPr lang="en-GB" sz="1050" b="1" kern="1200" dirty="0">
                          <a:effectLst/>
                          <a:latin typeface="Calibri" panose="020F0502020204030204" pitchFamily="34" charset="0"/>
                          <a:cs typeface="Calibri" panose="020F0502020204030204" pitchFamily="34" charset="0"/>
                        </a:rPr>
                        <a:t>September 2024</a:t>
                      </a:r>
                      <a:endParaRPr lang="en-ZA" sz="1050" b="1" dirty="0">
                        <a:effectLst/>
                        <a:latin typeface="Calibri" panose="020F0502020204030204" pitchFamily="34" charset="0"/>
                        <a:cs typeface="Calibri" panose="020F0502020204030204" pitchFamily="34" charset="0"/>
                      </a:endParaRPr>
                    </a:p>
                    <a:p>
                      <a:pPr algn="ctr">
                        <a:buNone/>
                      </a:pPr>
                      <a:r>
                        <a:rPr lang="en-GB" sz="1050" b="1" kern="1200" dirty="0">
                          <a:effectLst/>
                          <a:latin typeface="Calibri" panose="020F0502020204030204" pitchFamily="34" charset="0"/>
                          <a:cs typeface="Calibri" panose="020F0502020204030204" pitchFamily="34" charset="0"/>
                        </a:rPr>
                        <a:t>(9 months ago)</a:t>
                      </a:r>
                      <a:endParaRPr lang="en-ZA" sz="1050" b="1" dirty="0">
                        <a:effectLst/>
                        <a:latin typeface="Calibri" panose="020F0502020204030204" pitchFamily="34" charset="0"/>
                        <a:ea typeface="Times New Roman" panose="02020603050405020304" pitchFamily="18" charset="0"/>
                        <a:cs typeface="Calibri" panose="020F0502020204030204" pitchFamily="34" charset="0"/>
                      </a:endParaRPr>
                    </a:p>
                  </a:txBody>
                  <a:tcPr marL="68015" marR="68015" marT="0" marB="0"/>
                </a:tc>
                <a:tc>
                  <a:txBody>
                    <a:bodyPr/>
                    <a:lstStyle/>
                    <a:p>
                      <a:pPr algn="ctr">
                        <a:buNone/>
                      </a:pPr>
                      <a:r>
                        <a:rPr lang="en-GB" sz="1050" b="1" kern="1200" dirty="0">
                          <a:effectLst/>
                          <a:latin typeface="Calibri" panose="020F0502020204030204" pitchFamily="34" charset="0"/>
                          <a:cs typeface="Calibri" panose="020F0502020204030204" pitchFamily="34" charset="0"/>
                        </a:rPr>
                        <a:t>June 2025 versus</a:t>
                      </a:r>
                      <a:endParaRPr lang="en-ZA" sz="1050" b="1" dirty="0">
                        <a:effectLst/>
                        <a:latin typeface="Calibri" panose="020F0502020204030204" pitchFamily="34" charset="0"/>
                        <a:cs typeface="Calibri" panose="020F0502020204030204" pitchFamily="34" charset="0"/>
                      </a:endParaRPr>
                    </a:p>
                    <a:p>
                      <a:pPr algn="ctr">
                        <a:buNone/>
                      </a:pPr>
                      <a:r>
                        <a:rPr lang="en-GB" sz="1050" b="1" kern="1200" dirty="0">
                          <a:effectLst/>
                          <a:latin typeface="Calibri" panose="020F0502020204030204" pitchFamily="34" charset="0"/>
                          <a:cs typeface="Calibri" panose="020F0502020204030204" pitchFamily="34" charset="0"/>
                        </a:rPr>
                        <a:t>June 2024</a:t>
                      </a:r>
                      <a:endParaRPr lang="en-ZA" sz="1050" b="1" dirty="0">
                        <a:effectLst/>
                        <a:latin typeface="Calibri" panose="020F0502020204030204" pitchFamily="34" charset="0"/>
                        <a:cs typeface="Calibri" panose="020F0502020204030204" pitchFamily="34" charset="0"/>
                      </a:endParaRPr>
                    </a:p>
                    <a:p>
                      <a:pPr algn="ctr">
                        <a:buNone/>
                      </a:pPr>
                      <a:r>
                        <a:rPr lang="en-GB" sz="1050" b="1" kern="1200" dirty="0">
                          <a:effectLst/>
                          <a:latin typeface="Calibri" panose="020F0502020204030204" pitchFamily="34" charset="0"/>
                          <a:cs typeface="Calibri" panose="020F0502020204030204" pitchFamily="34" charset="0"/>
                        </a:rPr>
                        <a:t> </a:t>
                      </a:r>
                      <a:endParaRPr lang="en-ZA" sz="1050" b="1" dirty="0">
                        <a:effectLst/>
                        <a:latin typeface="Calibri" panose="020F0502020204030204" pitchFamily="34" charset="0"/>
                        <a:cs typeface="Calibri" panose="020F0502020204030204" pitchFamily="34" charset="0"/>
                      </a:endParaRPr>
                    </a:p>
                    <a:p>
                      <a:pPr algn="ctr">
                        <a:buNone/>
                      </a:pPr>
                      <a:r>
                        <a:rPr lang="en-GB" sz="1050" b="1" kern="1200" dirty="0">
                          <a:effectLst/>
                          <a:latin typeface="Calibri" panose="020F0502020204030204" pitchFamily="34" charset="0"/>
                          <a:cs typeface="Calibri" panose="020F0502020204030204" pitchFamily="34" charset="0"/>
                        </a:rPr>
                        <a:t>(12 months ago)</a:t>
                      </a:r>
                      <a:endParaRPr lang="en-ZA" sz="1050" b="1" dirty="0">
                        <a:effectLst/>
                        <a:latin typeface="Calibri" panose="020F0502020204030204" pitchFamily="34" charset="0"/>
                        <a:ea typeface="Times New Roman" panose="02020603050405020304" pitchFamily="18" charset="0"/>
                        <a:cs typeface="Calibri" panose="020F0502020204030204" pitchFamily="34" charset="0"/>
                      </a:endParaRPr>
                    </a:p>
                  </a:txBody>
                  <a:tcPr marL="68015" marR="68015" marT="0" marB="0"/>
                </a:tc>
                <a:tc>
                  <a:txBody>
                    <a:bodyPr/>
                    <a:lstStyle/>
                    <a:p>
                      <a:pPr algn="ctr">
                        <a:buNone/>
                      </a:pPr>
                      <a:r>
                        <a:rPr lang="en-GB" sz="1050" b="1" kern="1200" dirty="0">
                          <a:effectLst/>
                          <a:latin typeface="Calibri" panose="020F0502020204030204" pitchFamily="34" charset="0"/>
                          <a:cs typeface="Calibri" panose="020F0502020204030204" pitchFamily="34" charset="0"/>
                        </a:rPr>
                        <a:t>June 2025 versus</a:t>
                      </a:r>
                      <a:endParaRPr lang="en-ZA" sz="1050" b="1" dirty="0">
                        <a:effectLst/>
                        <a:latin typeface="Calibri" panose="020F0502020204030204" pitchFamily="34" charset="0"/>
                        <a:cs typeface="Calibri" panose="020F0502020204030204" pitchFamily="34" charset="0"/>
                      </a:endParaRPr>
                    </a:p>
                    <a:p>
                      <a:pPr algn="ctr">
                        <a:buNone/>
                      </a:pPr>
                      <a:r>
                        <a:rPr lang="en-GB" sz="1050" b="1" kern="1200" dirty="0">
                          <a:effectLst/>
                          <a:latin typeface="Calibri" panose="020F0502020204030204" pitchFamily="34" charset="0"/>
                          <a:cs typeface="Calibri" panose="020F0502020204030204" pitchFamily="34" charset="0"/>
                        </a:rPr>
                        <a:t>December 2023</a:t>
                      </a:r>
                      <a:endParaRPr lang="en-ZA" sz="1050" b="1" dirty="0">
                        <a:effectLst/>
                        <a:latin typeface="Calibri" panose="020F0502020204030204" pitchFamily="34" charset="0"/>
                        <a:cs typeface="Calibri" panose="020F0502020204030204" pitchFamily="34" charset="0"/>
                      </a:endParaRPr>
                    </a:p>
                    <a:p>
                      <a:pPr algn="ctr">
                        <a:buNone/>
                      </a:pPr>
                      <a:r>
                        <a:rPr lang="en-GB" sz="1050" b="1" kern="1200" dirty="0">
                          <a:effectLst/>
                          <a:latin typeface="Calibri" panose="020F0502020204030204" pitchFamily="34" charset="0"/>
                          <a:cs typeface="Calibri" panose="020F0502020204030204" pitchFamily="34" charset="0"/>
                        </a:rPr>
                        <a:t>(18 months ago)</a:t>
                      </a:r>
                      <a:endParaRPr lang="en-ZA" sz="1050" b="1" dirty="0">
                        <a:effectLst/>
                        <a:latin typeface="Calibri" panose="020F0502020204030204" pitchFamily="34" charset="0"/>
                        <a:ea typeface="Times New Roman" panose="02020603050405020304" pitchFamily="18" charset="0"/>
                        <a:cs typeface="Calibri" panose="020F0502020204030204" pitchFamily="34" charset="0"/>
                      </a:endParaRPr>
                    </a:p>
                  </a:txBody>
                  <a:tcPr marL="68015" marR="68015" marT="0" marB="0"/>
                </a:tc>
                <a:tc>
                  <a:txBody>
                    <a:bodyPr/>
                    <a:lstStyle/>
                    <a:p>
                      <a:pPr algn="ctr">
                        <a:buNone/>
                      </a:pPr>
                      <a:r>
                        <a:rPr lang="en-GB" sz="1050" b="1" kern="1200" dirty="0">
                          <a:effectLst/>
                          <a:latin typeface="Calibri" panose="020F0502020204030204" pitchFamily="34" charset="0"/>
                          <a:cs typeface="Calibri" panose="020F0502020204030204" pitchFamily="34" charset="0"/>
                        </a:rPr>
                        <a:t>June 2025</a:t>
                      </a:r>
                      <a:endParaRPr lang="en-ZA" sz="1050" b="1" dirty="0">
                        <a:effectLst/>
                        <a:latin typeface="Calibri" panose="020F0502020204030204" pitchFamily="34" charset="0"/>
                        <a:cs typeface="Calibri" panose="020F0502020204030204" pitchFamily="34" charset="0"/>
                      </a:endParaRPr>
                    </a:p>
                    <a:p>
                      <a:pPr algn="ctr">
                        <a:buNone/>
                      </a:pPr>
                      <a:r>
                        <a:rPr lang="en-GB" sz="1050" b="1" kern="1200" dirty="0">
                          <a:effectLst/>
                          <a:latin typeface="Calibri" panose="020F0502020204030204" pitchFamily="34" charset="0"/>
                          <a:cs typeface="Calibri" panose="020F0502020204030204" pitchFamily="34" charset="0"/>
                        </a:rPr>
                        <a:t> versus</a:t>
                      </a:r>
                      <a:endParaRPr lang="en-ZA" sz="1050" b="1" dirty="0">
                        <a:effectLst/>
                        <a:latin typeface="Calibri" panose="020F0502020204030204" pitchFamily="34" charset="0"/>
                        <a:cs typeface="Calibri" panose="020F0502020204030204" pitchFamily="34" charset="0"/>
                      </a:endParaRPr>
                    </a:p>
                    <a:p>
                      <a:pPr algn="ctr">
                        <a:buNone/>
                      </a:pPr>
                      <a:r>
                        <a:rPr lang="en-GB" sz="1050" b="1" kern="1200" dirty="0">
                          <a:effectLst/>
                          <a:latin typeface="Calibri" panose="020F0502020204030204" pitchFamily="34" charset="0"/>
                          <a:cs typeface="Calibri" panose="020F0502020204030204" pitchFamily="34" charset="0"/>
                        </a:rPr>
                        <a:t>June 2023</a:t>
                      </a:r>
                      <a:endParaRPr lang="en-ZA" sz="1050" b="1" dirty="0">
                        <a:effectLst/>
                        <a:latin typeface="Calibri" panose="020F0502020204030204" pitchFamily="34" charset="0"/>
                        <a:cs typeface="Calibri" panose="020F0502020204030204" pitchFamily="34" charset="0"/>
                      </a:endParaRPr>
                    </a:p>
                    <a:p>
                      <a:pPr algn="ctr">
                        <a:buNone/>
                      </a:pPr>
                      <a:r>
                        <a:rPr lang="en-GB" sz="1050" b="1" kern="1200" dirty="0">
                          <a:effectLst/>
                          <a:latin typeface="Calibri" panose="020F0502020204030204" pitchFamily="34" charset="0"/>
                          <a:cs typeface="Calibri" panose="020F0502020204030204" pitchFamily="34" charset="0"/>
                        </a:rPr>
                        <a:t> </a:t>
                      </a:r>
                      <a:endParaRPr lang="en-ZA" sz="1050" b="1" dirty="0">
                        <a:effectLst/>
                        <a:latin typeface="Calibri" panose="020F0502020204030204" pitchFamily="34" charset="0"/>
                        <a:cs typeface="Calibri" panose="020F0502020204030204" pitchFamily="34" charset="0"/>
                      </a:endParaRPr>
                    </a:p>
                    <a:p>
                      <a:pPr algn="ctr">
                        <a:buNone/>
                      </a:pPr>
                      <a:r>
                        <a:rPr lang="en-GB" sz="1050" b="1" kern="1200" dirty="0">
                          <a:effectLst/>
                          <a:latin typeface="Calibri" panose="020F0502020204030204" pitchFamily="34" charset="0"/>
                          <a:cs typeface="Calibri" panose="020F0502020204030204" pitchFamily="34" charset="0"/>
                        </a:rPr>
                        <a:t>(24 months ago)</a:t>
                      </a:r>
                      <a:endParaRPr lang="en-ZA" sz="1050" b="1" dirty="0">
                        <a:effectLst/>
                        <a:latin typeface="Calibri" panose="020F0502020204030204" pitchFamily="34" charset="0"/>
                        <a:ea typeface="Times New Roman" panose="02020603050405020304" pitchFamily="18" charset="0"/>
                        <a:cs typeface="Calibri" panose="020F0502020204030204" pitchFamily="34" charset="0"/>
                      </a:endParaRPr>
                    </a:p>
                  </a:txBody>
                  <a:tcPr marL="68015" marR="68015" marT="0" marB="0"/>
                </a:tc>
                <a:extLst>
                  <a:ext uri="{0D108BD9-81ED-4DB2-BD59-A6C34878D82A}">
                    <a16:rowId xmlns:a16="http://schemas.microsoft.com/office/drawing/2014/main" val="2698660484"/>
                  </a:ext>
                </a:extLst>
              </a:tr>
              <a:tr h="205178">
                <a:tc>
                  <a:txBody>
                    <a:bodyPr/>
                    <a:lstStyle/>
                    <a:p>
                      <a:pPr>
                        <a:buNone/>
                      </a:pPr>
                      <a:r>
                        <a:rPr lang="en-US" sz="700" b="1">
                          <a:effectLst/>
                          <a:latin typeface="Calibri" panose="020F0502020204030204" pitchFamily="34" charset="0"/>
                          <a:cs typeface="Calibri" panose="020F0502020204030204" pitchFamily="34" charset="0"/>
                        </a:rPr>
                        <a:t> </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tc>
                <a:tc>
                  <a:txBody>
                    <a:bodyPr/>
                    <a:lstStyle/>
                    <a:p>
                      <a:pPr algn="ctr">
                        <a:lnSpc>
                          <a:spcPts val="1395"/>
                        </a:lnSpc>
                        <a:buNone/>
                      </a:pPr>
                      <a:r>
                        <a:rPr lang="en-GB" sz="1000" b="1" kern="1200">
                          <a:effectLst/>
                          <a:latin typeface="Calibri" panose="020F0502020204030204" pitchFamily="34" charset="0"/>
                          <a:cs typeface="Calibri" panose="020F0502020204030204" pitchFamily="34" charset="0"/>
                        </a:rPr>
                        <a:t>Percent</a:t>
                      </a:r>
                      <a:endParaRPr lang="en-ZA" sz="1000" b="1">
                        <a:effectLst/>
                        <a:latin typeface="Calibri" panose="020F0502020204030204" pitchFamily="34" charset="0"/>
                        <a:ea typeface="Times New Roman" panose="02020603050405020304" pitchFamily="18" charset="0"/>
                        <a:cs typeface="Calibri" panose="020F0502020204030204" pitchFamily="34" charset="0"/>
                      </a:endParaRPr>
                    </a:p>
                  </a:txBody>
                  <a:tcPr marL="68015" marR="68015" marT="0" marB="0"/>
                </a:tc>
                <a:tc>
                  <a:txBody>
                    <a:bodyPr/>
                    <a:lstStyle/>
                    <a:p>
                      <a:pPr algn="ctr">
                        <a:lnSpc>
                          <a:spcPts val="1395"/>
                        </a:lnSpc>
                        <a:buNone/>
                      </a:pPr>
                      <a:r>
                        <a:rPr lang="en-GB" sz="1000" b="1" kern="1200">
                          <a:effectLst/>
                          <a:latin typeface="Calibri" panose="020F0502020204030204" pitchFamily="34" charset="0"/>
                          <a:cs typeface="Calibri" panose="020F0502020204030204" pitchFamily="34" charset="0"/>
                        </a:rPr>
                        <a:t>Percent</a:t>
                      </a:r>
                      <a:endParaRPr lang="en-ZA" sz="1000" b="1">
                        <a:effectLst/>
                        <a:latin typeface="Calibri" panose="020F0502020204030204" pitchFamily="34" charset="0"/>
                        <a:ea typeface="Times New Roman" panose="02020603050405020304" pitchFamily="18" charset="0"/>
                        <a:cs typeface="Calibri" panose="020F0502020204030204" pitchFamily="34" charset="0"/>
                      </a:endParaRPr>
                    </a:p>
                  </a:txBody>
                  <a:tcPr marL="68015" marR="68015" marT="0" marB="0"/>
                </a:tc>
                <a:tc>
                  <a:txBody>
                    <a:bodyPr/>
                    <a:lstStyle/>
                    <a:p>
                      <a:pPr algn="ctr">
                        <a:lnSpc>
                          <a:spcPts val="1395"/>
                        </a:lnSpc>
                        <a:buNone/>
                      </a:pPr>
                      <a:r>
                        <a:rPr lang="en-GB" sz="1000" b="1" kern="1200">
                          <a:effectLst/>
                          <a:latin typeface="Calibri" panose="020F0502020204030204" pitchFamily="34" charset="0"/>
                          <a:cs typeface="Calibri" panose="020F0502020204030204" pitchFamily="34" charset="0"/>
                        </a:rPr>
                        <a:t>Percent</a:t>
                      </a:r>
                      <a:endParaRPr lang="en-ZA" sz="1000" b="1">
                        <a:effectLst/>
                        <a:latin typeface="Calibri" panose="020F0502020204030204" pitchFamily="34" charset="0"/>
                        <a:ea typeface="Times New Roman" panose="02020603050405020304" pitchFamily="18" charset="0"/>
                        <a:cs typeface="Calibri" panose="020F0502020204030204" pitchFamily="34" charset="0"/>
                      </a:endParaRPr>
                    </a:p>
                  </a:txBody>
                  <a:tcPr marL="68015" marR="68015" marT="0" marB="0"/>
                </a:tc>
                <a:tc>
                  <a:txBody>
                    <a:bodyPr/>
                    <a:lstStyle/>
                    <a:p>
                      <a:pPr algn="ctr">
                        <a:lnSpc>
                          <a:spcPts val="1395"/>
                        </a:lnSpc>
                        <a:buNone/>
                      </a:pPr>
                      <a:r>
                        <a:rPr lang="en-GB" sz="1000" b="1" kern="1200">
                          <a:effectLst/>
                          <a:latin typeface="Calibri" panose="020F0502020204030204" pitchFamily="34" charset="0"/>
                          <a:cs typeface="Calibri" panose="020F0502020204030204" pitchFamily="34" charset="0"/>
                        </a:rPr>
                        <a:t>Percent</a:t>
                      </a:r>
                      <a:endParaRPr lang="en-ZA" sz="1000" b="1">
                        <a:effectLst/>
                        <a:latin typeface="Calibri" panose="020F0502020204030204" pitchFamily="34" charset="0"/>
                        <a:ea typeface="Times New Roman" panose="02020603050405020304" pitchFamily="18" charset="0"/>
                        <a:cs typeface="Calibri" panose="020F0502020204030204" pitchFamily="34" charset="0"/>
                      </a:endParaRPr>
                    </a:p>
                  </a:txBody>
                  <a:tcPr marL="68015" marR="68015" marT="0" marB="0"/>
                </a:tc>
                <a:tc>
                  <a:txBody>
                    <a:bodyPr/>
                    <a:lstStyle/>
                    <a:p>
                      <a:pPr algn="ctr">
                        <a:lnSpc>
                          <a:spcPts val="1395"/>
                        </a:lnSpc>
                        <a:buNone/>
                      </a:pPr>
                      <a:r>
                        <a:rPr lang="en-GB" sz="1000" b="1" kern="1200">
                          <a:effectLst/>
                          <a:latin typeface="Calibri" panose="020F0502020204030204" pitchFamily="34" charset="0"/>
                          <a:cs typeface="Calibri" panose="020F0502020204030204" pitchFamily="34" charset="0"/>
                        </a:rPr>
                        <a:t>Percent</a:t>
                      </a:r>
                      <a:endParaRPr lang="en-ZA" sz="1000" b="1">
                        <a:effectLst/>
                        <a:latin typeface="Calibri" panose="020F0502020204030204" pitchFamily="34" charset="0"/>
                        <a:ea typeface="Times New Roman" panose="02020603050405020304" pitchFamily="18" charset="0"/>
                        <a:cs typeface="Calibri" panose="020F0502020204030204" pitchFamily="34" charset="0"/>
                      </a:endParaRPr>
                    </a:p>
                  </a:txBody>
                  <a:tcPr marL="68015" marR="68015" marT="0" marB="0"/>
                </a:tc>
                <a:tc>
                  <a:txBody>
                    <a:bodyPr/>
                    <a:lstStyle/>
                    <a:p>
                      <a:pPr algn="ctr">
                        <a:lnSpc>
                          <a:spcPts val="1395"/>
                        </a:lnSpc>
                        <a:buNone/>
                      </a:pPr>
                      <a:r>
                        <a:rPr lang="en-GB" sz="1000" b="1" kern="1200">
                          <a:effectLst/>
                          <a:latin typeface="Calibri" panose="020F0502020204030204" pitchFamily="34" charset="0"/>
                          <a:cs typeface="Calibri" panose="020F0502020204030204" pitchFamily="34" charset="0"/>
                        </a:rPr>
                        <a:t>Percent</a:t>
                      </a:r>
                      <a:endParaRPr lang="en-ZA" sz="1000" b="1">
                        <a:effectLst/>
                        <a:latin typeface="Calibri" panose="020F0502020204030204" pitchFamily="34" charset="0"/>
                        <a:ea typeface="Times New Roman" panose="02020603050405020304" pitchFamily="18" charset="0"/>
                        <a:cs typeface="Calibri" panose="020F0502020204030204" pitchFamily="34" charset="0"/>
                      </a:endParaRPr>
                    </a:p>
                  </a:txBody>
                  <a:tcPr marL="68015" marR="68015" marT="0" marB="0"/>
                </a:tc>
                <a:tc>
                  <a:txBody>
                    <a:bodyPr/>
                    <a:lstStyle/>
                    <a:p>
                      <a:pPr algn="ctr">
                        <a:lnSpc>
                          <a:spcPts val="1395"/>
                        </a:lnSpc>
                        <a:buNone/>
                      </a:pPr>
                      <a:r>
                        <a:rPr lang="en-GB" sz="1000" b="1" kern="1200">
                          <a:effectLst/>
                          <a:latin typeface="Calibri" panose="020F0502020204030204" pitchFamily="34" charset="0"/>
                          <a:cs typeface="Calibri" panose="020F0502020204030204" pitchFamily="34" charset="0"/>
                        </a:rPr>
                        <a:t>Percent</a:t>
                      </a:r>
                      <a:endParaRPr lang="en-ZA" sz="1000" b="1">
                        <a:effectLst/>
                        <a:latin typeface="Calibri" panose="020F0502020204030204" pitchFamily="34" charset="0"/>
                        <a:ea typeface="Times New Roman" panose="02020603050405020304" pitchFamily="18" charset="0"/>
                        <a:cs typeface="Calibri" panose="020F0502020204030204" pitchFamily="34" charset="0"/>
                      </a:endParaRPr>
                    </a:p>
                  </a:txBody>
                  <a:tcPr marL="68015" marR="68015" marT="0" marB="0"/>
                </a:tc>
                <a:extLst>
                  <a:ext uri="{0D108BD9-81ED-4DB2-BD59-A6C34878D82A}">
                    <a16:rowId xmlns:a16="http://schemas.microsoft.com/office/drawing/2014/main" val="444510822"/>
                  </a:ext>
                </a:extLst>
              </a:tr>
              <a:tr h="412432">
                <a:tc>
                  <a:txBody>
                    <a:bodyPr/>
                    <a:lstStyle/>
                    <a:p>
                      <a:pPr>
                        <a:buNone/>
                      </a:pPr>
                      <a:r>
                        <a:rPr lang="en-US" sz="1400" b="1">
                          <a:effectLst/>
                          <a:latin typeface="Calibri" panose="020F0502020204030204" pitchFamily="34" charset="0"/>
                          <a:cs typeface="Calibri" panose="020F0502020204030204" pitchFamily="34" charset="0"/>
                        </a:rPr>
                        <a:t>FRESH MILK</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dirty="0">
                          <a:solidFill>
                            <a:srgbClr val="FF0000"/>
                          </a:solidFill>
                          <a:effectLst/>
                          <a:latin typeface="Calibri" panose="020F0502020204030204" pitchFamily="34" charset="0"/>
                          <a:cs typeface="Calibri" panose="020F0502020204030204" pitchFamily="34" charset="0"/>
                        </a:rPr>
                        <a:t>-0.1</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dirty="0">
                          <a:solidFill>
                            <a:srgbClr val="FF0000"/>
                          </a:solidFill>
                          <a:effectLst/>
                          <a:latin typeface="Calibri" panose="020F0502020204030204" pitchFamily="34" charset="0"/>
                          <a:cs typeface="Calibri" panose="020F0502020204030204" pitchFamily="34" charset="0"/>
                        </a:rPr>
                        <a:t>-0.6</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dirty="0">
                          <a:solidFill>
                            <a:srgbClr val="FF0000"/>
                          </a:solidFill>
                          <a:effectLst/>
                          <a:latin typeface="Calibri" panose="020F0502020204030204" pitchFamily="34" charset="0"/>
                          <a:cs typeface="Calibri" panose="020F0502020204030204" pitchFamily="34" charset="0"/>
                        </a:rPr>
                        <a:t>-1.7</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dirty="0">
                          <a:solidFill>
                            <a:srgbClr val="FF0000"/>
                          </a:solidFill>
                          <a:effectLst/>
                          <a:latin typeface="Calibri" panose="020F0502020204030204" pitchFamily="34" charset="0"/>
                          <a:cs typeface="Calibri" panose="020F0502020204030204" pitchFamily="34" charset="0"/>
                        </a:rPr>
                        <a:t>-1.7</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dirty="0">
                          <a:solidFill>
                            <a:srgbClr val="FF0000"/>
                          </a:solidFill>
                          <a:effectLst/>
                          <a:latin typeface="Calibri" panose="020F0502020204030204" pitchFamily="34" charset="0"/>
                          <a:cs typeface="Calibri" panose="020F0502020204030204" pitchFamily="34" charset="0"/>
                        </a:rPr>
                        <a:t>-2.4</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dirty="0">
                          <a:solidFill>
                            <a:srgbClr val="FF0000"/>
                          </a:solidFill>
                          <a:effectLst/>
                          <a:latin typeface="Calibri" panose="020F0502020204030204" pitchFamily="34" charset="0"/>
                          <a:cs typeface="Calibri" panose="020F0502020204030204" pitchFamily="34" charset="0"/>
                        </a:rPr>
                        <a:t>-1.5</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dirty="0">
                          <a:solidFill>
                            <a:srgbClr val="FF0000"/>
                          </a:solidFill>
                          <a:effectLst/>
                          <a:latin typeface="Calibri" panose="020F0502020204030204" pitchFamily="34" charset="0"/>
                          <a:cs typeface="Calibri" panose="020F0502020204030204" pitchFamily="34" charset="0"/>
                        </a:rPr>
                        <a:t>-1.5</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extLst>
                  <a:ext uri="{0D108BD9-81ED-4DB2-BD59-A6C34878D82A}">
                    <a16:rowId xmlns:a16="http://schemas.microsoft.com/office/drawing/2014/main" val="968772403"/>
                  </a:ext>
                </a:extLst>
              </a:tr>
              <a:tr h="412432">
                <a:tc>
                  <a:txBody>
                    <a:bodyPr/>
                    <a:lstStyle/>
                    <a:p>
                      <a:pPr>
                        <a:buNone/>
                      </a:pPr>
                      <a:r>
                        <a:rPr lang="en-US" sz="1400" b="1">
                          <a:effectLst/>
                          <a:latin typeface="Calibri" panose="020F0502020204030204" pitchFamily="34" charset="0"/>
                          <a:cs typeface="Calibri" panose="020F0502020204030204" pitchFamily="34" charset="0"/>
                        </a:rPr>
                        <a:t>UHT MILK</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dirty="0">
                          <a:solidFill>
                            <a:srgbClr val="FF0000"/>
                          </a:solidFill>
                          <a:effectLst/>
                          <a:latin typeface="Calibri" panose="020F0502020204030204" pitchFamily="34" charset="0"/>
                          <a:cs typeface="Calibri" panose="020F0502020204030204" pitchFamily="34" charset="0"/>
                        </a:rPr>
                        <a:t>-0.2</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a:effectLst/>
                          <a:latin typeface="Calibri" panose="020F0502020204030204" pitchFamily="34" charset="0"/>
                          <a:cs typeface="Calibri" panose="020F0502020204030204" pitchFamily="34" charset="0"/>
                        </a:rPr>
                        <a:t>0.4</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a:effectLst/>
                          <a:latin typeface="Calibri" panose="020F0502020204030204" pitchFamily="34" charset="0"/>
                          <a:cs typeface="Calibri" panose="020F0502020204030204" pitchFamily="34" charset="0"/>
                        </a:rPr>
                        <a:t>1.2</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dirty="0">
                          <a:solidFill>
                            <a:srgbClr val="FF0000"/>
                          </a:solidFill>
                          <a:effectLst/>
                          <a:latin typeface="Calibri" panose="020F0502020204030204" pitchFamily="34" charset="0"/>
                          <a:cs typeface="Calibri" panose="020F0502020204030204" pitchFamily="34" charset="0"/>
                        </a:rPr>
                        <a:t>-1.6</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dirty="0">
                          <a:solidFill>
                            <a:srgbClr val="FF0000"/>
                          </a:solidFill>
                          <a:effectLst/>
                          <a:latin typeface="Calibri" panose="020F0502020204030204" pitchFamily="34" charset="0"/>
                          <a:cs typeface="Calibri" panose="020F0502020204030204" pitchFamily="34" charset="0"/>
                        </a:rPr>
                        <a:t>-1.3</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dirty="0">
                          <a:solidFill>
                            <a:srgbClr val="FF0000"/>
                          </a:solidFill>
                          <a:effectLst/>
                          <a:latin typeface="Calibri" panose="020F0502020204030204" pitchFamily="34" charset="0"/>
                          <a:cs typeface="Calibri" panose="020F0502020204030204" pitchFamily="34" charset="0"/>
                        </a:rPr>
                        <a:t>-2.1</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dirty="0">
                          <a:solidFill>
                            <a:srgbClr val="FF0000"/>
                          </a:solidFill>
                          <a:effectLst/>
                          <a:latin typeface="Calibri" panose="020F0502020204030204" pitchFamily="34" charset="0"/>
                          <a:cs typeface="Calibri" panose="020F0502020204030204" pitchFamily="34" charset="0"/>
                        </a:rPr>
                        <a:t>-1.8</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extLst>
                  <a:ext uri="{0D108BD9-81ED-4DB2-BD59-A6C34878D82A}">
                    <a16:rowId xmlns:a16="http://schemas.microsoft.com/office/drawing/2014/main" val="792306100"/>
                  </a:ext>
                </a:extLst>
              </a:tr>
              <a:tr h="452806">
                <a:tc>
                  <a:txBody>
                    <a:bodyPr/>
                    <a:lstStyle/>
                    <a:p>
                      <a:pPr>
                        <a:buNone/>
                      </a:pPr>
                      <a:r>
                        <a:rPr lang="en-US" sz="1400" b="1">
                          <a:effectLst/>
                          <a:latin typeface="Calibri" panose="020F0502020204030204" pitchFamily="34" charset="0"/>
                          <a:cs typeface="Calibri" panose="020F0502020204030204" pitchFamily="34" charset="0"/>
                        </a:rPr>
                        <a:t>FLAVOURED MILK</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dirty="0">
                          <a:solidFill>
                            <a:srgbClr val="FF0000"/>
                          </a:solidFill>
                          <a:effectLst/>
                          <a:latin typeface="Calibri" panose="020F0502020204030204" pitchFamily="34" charset="0"/>
                          <a:cs typeface="Calibri" panose="020F0502020204030204" pitchFamily="34" charset="0"/>
                        </a:rPr>
                        <a:t>-0.1</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a:effectLst/>
                          <a:latin typeface="Calibri" panose="020F0502020204030204" pitchFamily="34" charset="0"/>
                          <a:cs typeface="Calibri" panose="020F0502020204030204" pitchFamily="34" charset="0"/>
                        </a:rPr>
                        <a:t>2.3</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a:effectLst/>
                          <a:latin typeface="Calibri" panose="020F0502020204030204" pitchFamily="34" charset="0"/>
                          <a:cs typeface="Calibri" panose="020F0502020204030204" pitchFamily="34" charset="0"/>
                        </a:rPr>
                        <a:t>6.6</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a:effectLst/>
                          <a:latin typeface="Calibri" panose="020F0502020204030204" pitchFamily="34" charset="0"/>
                          <a:cs typeface="Calibri" panose="020F0502020204030204" pitchFamily="34" charset="0"/>
                        </a:rPr>
                        <a:t>3.4</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a:effectLst/>
                          <a:latin typeface="Calibri" panose="020F0502020204030204" pitchFamily="34" charset="0"/>
                          <a:cs typeface="Calibri" panose="020F0502020204030204" pitchFamily="34" charset="0"/>
                        </a:rPr>
                        <a:t>7.9</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a:effectLst/>
                          <a:latin typeface="Calibri" panose="020F0502020204030204" pitchFamily="34" charset="0"/>
                          <a:cs typeface="Calibri" panose="020F0502020204030204" pitchFamily="34" charset="0"/>
                        </a:rPr>
                        <a:t>12.9</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dirty="0">
                          <a:effectLst/>
                          <a:latin typeface="Calibri" panose="020F0502020204030204" pitchFamily="34" charset="0"/>
                          <a:cs typeface="Calibri" panose="020F0502020204030204" pitchFamily="34" charset="0"/>
                        </a:rPr>
                        <a:t>8.2</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extLst>
                  <a:ext uri="{0D108BD9-81ED-4DB2-BD59-A6C34878D82A}">
                    <a16:rowId xmlns:a16="http://schemas.microsoft.com/office/drawing/2014/main" val="1686001643"/>
                  </a:ext>
                </a:extLst>
              </a:tr>
              <a:tr h="412432">
                <a:tc>
                  <a:txBody>
                    <a:bodyPr/>
                    <a:lstStyle/>
                    <a:p>
                      <a:pPr>
                        <a:buNone/>
                      </a:pPr>
                      <a:r>
                        <a:rPr lang="en-US" sz="1400" b="1">
                          <a:effectLst/>
                          <a:latin typeface="Calibri" panose="020F0502020204030204" pitchFamily="34" charset="0"/>
                          <a:cs typeface="Calibri" panose="020F0502020204030204" pitchFamily="34" charset="0"/>
                        </a:rPr>
                        <a:t>YOGHURT</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dirty="0">
                          <a:solidFill>
                            <a:srgbClr val="FF0000"/>
                          </a:solidFill>
                          <a:effectLst/>
                          <a:latin typeface="Calibri" panose="020F0502020204030204" pitchFamily="34" charset="0"/>
                          <a:cs typeface="Calibri" panose="020F0502020204030204" pitchFamily="34" charset="0"/>
                        </a:rPr>
                        <a:t>-1.9</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a:effectLst/>
                          <a:latin typeface="Calibri" panose="020F0502020204030204" pitchFamily="34" charset="0"/>
                          <a:cs typeface="Calibri" panose="020F0502020204030204" pitchFamily="34" charset="0"/>
                        </a:rPr>
                        <a:t>0.4</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a:effectLst/>
                          <a:latin typeface="Calibri" panose="020F0502020204030204" pitchFamily="34" charset="0"/>
                          <a:cs typeface="Calibri" panose="020F0502020204030204" pitchFamily="34" charset="0"/>
                        </a:rPr>
                        <a:t>3.2</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a:effectLst/>
                          <a:latin typeface="Calibri" panose="020F0502020204030204" pitchFamily="34" charset="0"/>
                          <a:cs typeface="Calibri" panose="020F0502020204030204" pitchFamily="34" charset="0"/>
                        </a:rPr>
                        <a:t>0.8</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a:effectLst/>
                          <a:latin typeface="Calibri" panose="020F0502020204030204" pitchFamily="34" charset="0"/>
                          <a:cs typeface="Calibri" panose="020F0502020204030204" pitchFamily="34" charset="0"/>
                        </a:rPr>
                        <a:t>2.7</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a:effectLst/>
                          <a:latin typeface="Calibri" panose="020F0502020204030204" pitchFamily="34" charset="0"/>
                          <a:cs typeface="Calibri" panose="020F0502020204030204" pitchFamily="34" charset="0"/>
                        </a:rPr>
                        <a:t>7.3</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dirty="0">
                          <a:effectLst/>
                          <a:latin typeface="Calibri" panose="020F0502020204030204" pitchFamily="34" charset="0"/>
                          <a:cs typeface="Calibri" panose="020F0502020204030204" pitchFamily="34" charset="0"/>
                        </a:rPr>
                        <a:t>7.1</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extLst>
                  <a:ext uri="{0D108BD9-81ED-4DB2-BD59-A6C34878D82A}">
                    <a16:rowId xmlns:a16="http://schemas.microsoft.com/office/drawing/2014/main" val="10928078"/>
                  </a:ext>
                </a:extLst>
              </a:tr>
              <a:tr h="412432">
                <a:tc>
                  <a:txBody>
                    <a:bodyPr/>
                    <a:lstStyle/>
                    <a:p>
                      <a:pPr>
                        <a:buNone/>
                      </a:pPr>
                      <a:r>
                        <a:rPr lang="en-US" sz="1400" b="1">
                          <a:effectLst/>
                          <a:latin typeface="Calibri" panose="020F0502020204030204" pitchFamily="34" charset="0"/>
                          <a:cs typeface="Calibri" panose="020F0502020204030204" pitchFamily="34" charset="0"/>
                        </a:rPr>
                        <a:t>MAAS</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dirty="0">
                          <a:solidFill>
                            <a:srgbClr val="FF0000"/>
                          </a:solidFill>
                          <a:effectLst/>
                          <a:latin typeface="Calibri" panose="020F0502020204030204" pitchFamily="34" charset="0"/>
                          <a:cs typeface="Calibri" panose="020F0502020204030204" pitchFamily="34" charset="0"/>
                        </a:rPr>
                        <a:t>-0.4</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dirty="0">
                          <a:solidFill>
                            <a:srgbClr val="FF0000"/>
                          </a:solidFill>
                          <a:effectLst/>
                          <a:latin typeface="Calibri" panose="020F0502020204030204" pitchFamily="34" charset="0"/>
                          <a:cs typeface="Calibri" panose="020F0502020204030204" pitchFamily="34" charset="0"/>
                        </a:rPr>
                        <a:t>-0.2</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a:effectLst/>
                          <a:latin typeface="Calibri" panose="020F0502020204030204" pitchFamily="34" charset="0"/>
                          <a:cs typeface="Calibri" panose="020F0502020204030204" pitchFamily="34" charset="0"/>
                        </a:rPr>
                        <a:t>0.8</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dirty="0">
                          <a:solidFill>
                            <a:srgbClr val="FF0000"/>
                          </a:solidFill>
                          <a:effectLst/>
                          <a:latin typeface="Calibri" panose="020F0502020204030204" pitchFamily="34" charset="0"/>
                          <a:cs typeface="Calibri" panose="020F0502020204030204" pitchFamily="34" charset="0"/>
                        </a:rPr>
                        <a:t>-0.8</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dirty="0">
                          <a:solidFill>
                            <a:srgbClr val="FF0000"/>
                          </a:solidFill>
                          <a:effectLst/>
                          <a:latin typeface="Calibri" panose="020F0502020204030204" pitchFamily="34" charset="0"/>
                          <a:cs typeface="Calibri" panose="020F0502020204030204" pitchFamily="34" charset="0"/>
                        </a:rPr>
                        <a:t>-0.5</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a:effectLst/>
                          <a:latin typeface="Calibri" panose="020F0502020204030204" pitchFamily="34" charset="0"/>
                          <a:cs typeface="Calibri" panose="020F0502020204030204" pitchFamily="34" charset="0"/>
                        </a:rPr>
                        <a:t>0.4</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a:effectLst/>
                          <a:latin typeface="Calibri" panose="020F0502020204030204" pitchFamily="34" charset="0"/>
                          <a:cs typeface="Calibri" panose="020F0502020204030204" pitchFamily="34" charset="0"/>
                        </a:rPr>
                        <a:t>2.3</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extLst>
                  <a:ext uri="{0D108BD9-81ED-4DB2-BD59-A6C34878D82A}">
                    <a16:rowId xmlns:a16="http://schemas.microsoft.com/office/drawing/2014/main" val="3980633613"/>
                  </a:ext>
                </a:extLst>
              </a:tr>
              <a:tr h="452806">
                <a:tc>
                  <a:txBody>
                    <a:bodyPr/>
                    <a:lstStyle/>
                    <a:p>
                      <a:pPr>
                        <a:buNone/>
                      </a:pPr>
                      <a:r>
                        <a:rPr lang="en-US" sz="1400" b="1">
                          <a:effectLst/>
                          <a:latin typeface="Calibri" panose="020F0502020204030204" pitchFamily="34" charset="0"/>
                          <a:cs typeface="Calibri" panose="020F0502020204030204" pitchFamily="34" charset="0"/>
                        </a:rPr>
                        <a:t>PRE-PACKAGED CHEESE</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dirty="0">
                          <a:solidFill>
                            <a:srgbClr val="FF0000"/>
                          </a:solidFill>
                          <a:effectLst/>
                          <a:latin typeface="Calibri" panose="020F0502020204030204" pitchFamily="34" charset="0"/>
                          <a:cs typeface="Calibri" panose="020F0502020204030204" pitchFamily="34" charset="0"/>
                        </a:rPr>
                        <a:t>-0.7</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dirty="0">
                          <a:solidFill>
                            <a:srgbClr val="FF0000"/>
                          </a:solidFill>
                          <a:effectLst/>
                          <a:latin typeface="Calibri" panose="020F0502020204030204" pitchFamily="34" charset="0"/>
                          <a:cs typeface="Calibri" panose="020F0502020204030204" pitchFamily="34" charset="0"/>
                        </a:rPr>
                        <a:t>-0.1</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a:effectLst/>
                          <a:latin typeface="Calibri" panose="020F0502020204030204" pitchFamily="34" charset="0"/>
                          <a:cs typeface="Calibri" panose="020F0502020204030204" pitchFamily="34" charset="0"/>
                        </a:rPr>
                        <a:t>1.6</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a:effectLst/>
                          <a:latin typeface="Calibri" panose="020F0502020204030204" pitchFamily="34" charset="0"/>
                          <a:cs typeface="Calibri" panose="020F0502020204030204" pitchFamily="34" charset="0"/>
                        </a:rPr>
                        <a:t>3.4</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a:effectLst/>
                          <a:latin typeface="Calibri" panose="020F0502020204030204" pitchFamily="34" charset="0"/>
                          <a:cs typeface="Calibri" panose="020F0502020204030204" pitchFamily="34" charset="0"/>
                        </a:rPr>
                        <a:t>3.2</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dirty="0">
                          <a:solidFill>
                            <a:srgbClr val="FF0000"/>
                          </a:solidFill>
                          <a:effectLst/>
                          <a:latin typeface="Calibri" panose="020F0502020204030204" pitchFamily="34" charset="0"/>
                          <a:cs typeface="Calibri" panose="020F0502020204030204" pitchFamily="34" charset="0"/>
                        </a:rPr>
                        <a:t>-1.0</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dirty="0">
                          <a:effectLst/>
                          <a:latin typeface="Calibri" panose="020F0502020204030204" pitchFamily="34" charset="0"/>
                          <a:cs typeface="Calibri" panose="020F0502020204030204" pitchFamily="34" charset="0"/>
                        </a:rPr>
                        <a:t>9.5</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extLst>
                  <a:ext uri="{0D108BD9-81ED-4DB2-BD59-A6C34878D82A}">
                    <a16:rowId xmlns:a16="http://schemas.microsoft.com/office/drawing/2014/main" val="1051990535"/>
                  </a:ext>
                </a:extLst>
              </a:tr>
              <a:tr h="412432">
                <a:tc>
                  <a:txBody>
                    <a:bodyPr/>
                    <a:lstStyle/>
                    <a:p>
                      <a:pPr>
                        <a:buNone/>
                      </a:pPr>
                      <a:r>
                        <a:rPr lang="en-US" sz="1400" b="1">
                          <a:effectLst/>
                          <a:latin typeface="Calibri" panose="020F0502020204030204" pitchFamily="34" charset="0"/>
                          <a:cs typeface="Calibri" panose="020F0502020204030204" pitchFamily="34" charset="0"/>
                        </a:rPr>
                        <a:t>CREAM CHEESE</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a:effectLst/>
                          <a:latin typeface="Calibri" panose="020F0502020204030204" pitchFamily="34" charset="0"/>
                          <a:cs typeface="Calibri" panose="020F0502020204030204" pitchFamily="34" charset="0"/>
                        </a:rPr>
                        <a:t>0.2</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a:effectLst/>
                          <a:latin typeface="Calibri" panose="020F0502020204030204" pitchFamily="34" charset="0"/>
                          <a:cs typeface="Calibri" panose="020F0502020204030204" pitchFamily="34" charset="0"/>
                        </a:rPr>
                        <a:t>4.5</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a:effectLst/>
                          <a:latin typeface="Calibri" panose="020F0502020204030204" pitchFamily="34" charset="0"/>
                          <a:cs typeface="Calibri" panose="020F0502020204030204" pitchFamily="34" charset="0"/>
                        </a:rPr>
                        <a:t>1.4</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a:effectLst/>
                          <a:latin typeface="Calibri" panose="020F0502020204030204" pitchFamily="34" charset="0"/>
                          <a:cs typeface="Calibri" panose="020F0502020204030204" pitchFamily="34" charset="0"/>
                        </a:rPr>
                        <a:t>5.8</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a:effectLst/>
                          <a:latin typeface="Calibri" panose="020F0502020204030204" pitchFamily="34" charset="0"/>
                          <a:cs typeface="Calibri" panose="020F0502020204030204" pitchFamily="34" charset="0"/>
                        </a:rPr>
                        <a:t>3.3</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a:effectLst/>
                          <a:latin typeface="Calibri" panose="020F0502020204030204" pitchFamily="34" charset="0"/>
                          <a:cs typeface="Calibri" panose="020F0502020204030204" pitchFamily="34" charset="0"/>
                        </a:rPr>
                        <a:t>3.4</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dirty="0">
                          <a:effectLst/>
                          <a:latin typeface="Calibri" panose="020F0502020204030204" pitchFamily="34" charset="0"/>
                          <a:cs typeface="Calibri" panose="020F0502020204030204" pitchFamily="34" charset="0"/>
                        </a:rPr>
                        <a:t>9.0</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extLst>
                  <a:ext uri="{0D108BD9-81ED-4DB2-BD59-A6C34878D82A}">
                    <a16:rowId xmlns:a16="http://schemas.microsoft.com/office/drawing/2014/main" val="3612512076"/>
                  </a:ext>
                </a:extLst>
              </a:tr>
              <a:tr h="412432">
                <a:tc>
                  <a:txBody>
                    <a:bodyPr/>
                    <a:lstStyle/>
                    <a:p>
                      <a:pPr>
                        <a:buNone/>
                      </a:pPr>
                      <a:r>
                        <a:rPr lang="en-US" sz="1400" b="1">
                          <a:effectLst/>
                          <a:latin typeface="Calibri" panose="020F0502020204030204" pitchFamily="34" charset="0"/>
                          <a:cs typeface="Calibri" panose="020F0502020204030204" pitchFamily="34" charset="0"/>
                        </a:rPr>
                        <a:t>CREAM</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dirty="0">
                          <a:solidFill>
                            <a:srgbClr val="FF0000"/>
                          </a:solidFill>
                          <a:effectLst/>
                          <a:latin typeface="Calibri" panose="020F0502020204030204" pitchFamily="34" charset="0"/>
                          <a:cs typeface="Calibri" panose="020F0502020204030204" pitchFamily="34" charset="0"/>
                        </a:rPr>
                        <a:t>-0.4</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a:effectLst/>
                          <a:latin typeface="Calibri" panose="020F0502020204030204" pitchFamily="34" charset="0"/>
                          <a:cs typeface="Calibri" panose="020F0502020204030204" pitchFamily="34" charset="0"/>
                        </a:rPr>
                        <a:t>0.6</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a:effectLst/>
                          <a:latin typeface="Calibri" panose="020F0502020204030204" pitchFamily="34" charset="0"/>
                          <a:cs typeface="Calibri" panose="020F0502020204030204" pitchFamily="34" charset="0"/>
                        </a:rPr>
                        <a:t>0.5</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a:effectLst/>
                          <a:latin typeface="Calibri" panose="020F0502020204030204" pitchFamily="34" charset="0"/>
                          <a:cs typeface="Calibri" panose="020F0502020204030204" pitchFamily="34" charset="0"/>
                        </a:rPr>
                        <a:t>0.6</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a:effectLst/>
                          <a:latin typeface="Calibri" panose="020F0502020204030204" pitchFamily="34" charset="0"/>
                          <a:cs typeface="Calibri" panose="020F0502020204030204" pitchFamily="34" charset="0"/>
                        </a:rPr>
                        <a:t>0.9</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a:effectLst/>
                          <a:latin typeface="Calibri" panose="020F0502020204030204" pitchFamily="34" charset="0"/>
                          <a:cs typeface="Calibri" panose="020F0502020204030204" pitchFamily="34" charset="0"/>
                        </a:rPr>
                        <a:t>1.3</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tc>
                  <a:txBody>
                    <a:bodyPr/>
                    <a:lstStyle/>
                    <a:p>
                      <a:pPr algn="ctr">
                        <a:buNone/>
                      </a:pPr>
                      <a:r>
                        <a:rPr lang="en-US" sz="1400" b="1" dirty="0">
                          <a:effectLst/>
                          <a:latin typeface="Calibri" panose="020F0502020204030204" pitchFamily="34" charset="0"/>
                          <a:cs typeface="Calibri" panose="020F0502020204030204" pitchFamily="34" charset="0"/>
                        </a:rPr>
                        <a:t>3.7</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68015" marR="68015" marT="0" marB="0" anchor="ctr"/>
                </a:tc>
                <a:extLst>
                  <a:ext uri="{0D108BD9-81ED-4DB2-BD59-A6C34878D82A}">
                    <a16:rowId xmlns:a16="http://schemas.microsoft.com/office/drawing/2014/main" val="1375418373"/>
                  </a:ext>
                </a:extLst>
              </a:tr>
            </a:tbl>
          </a:graphicData>
        </a:graphic>
      </p:graphicFrame>
    </p:spTree>
    <p:extLst>
      <p:ext uri="{BB962C8B-B14F-4D97-AF65-F5344CB8AC3E}">
        <p14:creationId xmlns:p14="http://schemas.microsoft.com/office/powerpoint/2010/main" val="2714481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D2EABC-74EE-DD31-BEE1-A569E97864F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2D05C3D-B2E1-6F46-6BC3-F2E163CA431F}"/>
              </a:ext>
            </a:extLst>
          </p:cNvPr>
          <p:cNvSpPr txBox="1"/>
          <p:nvPr/>
        </p:nvSpPr>
        <p:spPr>
          <a:xfrm>
            <a:off x="256591" y="755576"/>
            <a:ext cx="8630817" cy="5346848"/>
          </a:xfrm>
          <a:prstGeom prst="rect">
            <a:avLst/>
          </a:prstGeom>
          <a:noFill/>
        </p:spPr>
        <p:txBody>
          <a:bodyPr wrap="square" rtlCol="0">
            <a:spAutoFit/>
          </a:bodyPr>
          <a:lstStyle/>
          <a:p>
            <a:pPr marL="342900" lvl="0" indent="-342900">
              <a:lnSpc>
                <a:spcPct val="115000"/>
              </a:lnSpc>
              <a:spcAft>
                <a:spcPts val="1200"/>
              </a:spcAft>
              <a:buFont typeface="Symbol" panose="05050102010706020507" pitchFamily="18" charset="2"/>
              <a:buChar char=""/>
            </a:pPr>
            <a:r>
              <a:rPr lang="en-ZA" sz="2800" b="1" dirty="0">
                <a:effectLst/>
                <a:latin typeface="Calibri" panose="020F0502020204030204" pitchFamily="34" charset="0"/>
                <a:ea typeface="Calibri" panose="020F0502020204030204" pitchFamily="34" charset="0"/>
                <a:cs typeface="Calibri" panose="020F0502020204030204" pitchFamily="34" charset="0"/>
              </a:rPr>
              <a:t>Downward pressure on unprocessed milk production in especially Europe, due to environmental protection measures, but growing resistance against these measures.</a:t>
            </a:r>
          </a:p>
          <a:p>
            <a:pPr marL="342900" lvl="0" indent="-342900">
              <a:lnSpc>
                <a:spcPct val="115000"/>
              </a:lnSpc>
              <a:spcAft>
                <a:spcPts val="1200"/>
              </a:spcAft>
              <a:buFont typeface="Symbol" panose="05050102010706020507" pitchFamily="18" charset="2"/>
              <a:buChar char=""/>
            </a:pPr>
            <a:r>
              <a:rPr lang="en-ZA" sz="2800" b="1" dirty="0">
                <a:latin typeface="Calibri" panose="020F0502020204030204" pitchFamily="34" charset="0"/>
                <a:ea typeface="Calibri" panose="020F0502020204030204" pitchFamily="34" charset="0"/>
                <a:cs typeface="Calibri" panose="020F0502020204030204" pitchFamily="34" charset="0"/>
              </a:rPr>
              <a:t>A more realistic understanding of the impact of the dairy industry on the environment and its contribution to nutrition is emerging.</a:t>
            </a:r>
            <a:endParaRPr lang="en-ZA" sz="2800" b="1"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1200"/>
              </a:spcAft>
              <a:buFont typeface="Symbol" panose="05050102010706020507" pitchFamily="18" charset="2"/>
              <a:buChar char=""/>
            </a:pPr>
            <a:r>
              <a:rPr lang="en-ZA" sz="2800" b="1" dirty="0">
                <a:effectLst/>
                <a:latin typeface="Calibri" panose="020F0502020204030204" pitchFamily="34" charset="0"/>
                <a:ea typeface="Calibri" panose="020F0502020204030204" pitchFamily="34" charset="0"/>
                <a:cs typeface="Calibri" panose="020F0502020204030204" pitchFamily="34" charset="0"/>
              </a:rPr>
              <a:t>Increased development and promotion of plant-based alternatives for dairy and meat products.</a:t>
            </a:r>
          </a:p>
          <a:p>
            <a:pPr marL="285750" lvl="0" indent="-285750">
              <a:lnSpc>
                <a:spcPct val="115000"/>
              </a:lnSpc>
              <a:spcAft>
                <a:spcPts val="600"/>
              </a:spcAft>
              <a:buFont typeface="Arial" panose="020B0604020202020204" pitchFamily="34" charset="0"/>
              <a:buChar char="•"/>
            </a:pPr>
            <a:endParaRPr lang="en-ZA" sz="2000" b="1"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906229F1-708D-BCB7-5B6F-CB00098A25A9}"/>
              </a:ext>
            </a:extLst>
          </p:cNvPr>
          <p:cNvSpPr>
            <a:spLocks noGrp="1"/>
          </p:cNvSpPr>
          <p:nvPr>
            <p:ph type="sldNum" sz="quarter" idx="12"/>
          </p:nvPr>
        </p:nvSpPr>
        <p:spPr>
          <a:xfrm>
            <a:off x="8202879" y="6188075"/>
            <a:ext cx="856907" cy="669925"/>
          </a:xfrm>
        </p:spPr>
        <p:txBody>
          <a:bodyPr/>
          <a:lstStyle/>
          <a:p>
            <a:fld id="{73B850FF-6169-4056-8077-06FFA93A5366}" type="slidenum">
              <a:rPr lang="en-US" smtClean="0">
                <a:solidFill>
                  <a:schemeClr val="tx1"/>
                </a:solidFill>
              </a:rPr>
              <a:t>6</a:t>
            </a:fld>
            <a:endParaRPr lang="en-US" dirty="0">
              <a:solidFill>
                <a:schemeClr val="tx1"/>
              </a:solidFill>
            </a:endParaRPr>
          </a:p>
        </p:txBody>
      </p:sp>
    </p:spTree>
    <p:extLst>
      <p:ext uri="{BB962C8B-B14F-4D97-AF65-F5344CB8AC3E}">
        <p14:creationId xmlns:p14="http://schemas.microsoft.com/office/powerpoint/2010/main" val="30982261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8D3B184-0870-4030-2101-45C0847A01E6}"/>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9DBEFE4B-090C-EB0D-5277-C84EE94FF224}"/>
              </a:ext>
            </a:extLst>
          </p:cNvPr>
          <p:cNvSpPr>
            <a:spLocks noGrp="1"/>
          </p:cNvSpPr>
          <p:nvPr>
            <p:ph type="sldNum" sz="quarter" idx="12"/>
          </p:nvPr>
        </p:nvSpPr>
        <p:spPr>
          <a:xfrm>
            <a:off x="8303762" y="5864559"/>
            <a:ext cx="628813" cy="767687"/>
          </a:xfrm>
        </p:spPr>
        <p:txBody>
          <a:bodyPr/>
          <a:lstStyle/>
          <a:p>
            <a:fld id="{D57F1E4F-1CFF-5643-939E-02111984F565}" type="slidenum">
              <a:rPr lang="en-US" smtClean="0"/>
              <a:t>60</a:t>
            </a:fld>
            <a:endParaRPr lang="en-US" dirty="0"/>
          </a:p>
        </p:txBody>
      </p:sp>
      <p:sp>
        <p:nvSpPr>
          <p:cNvPr id="8" name="TextBox 7">
            <a:extLst>
              <a:ext uri="{FF2B5EF4-FFF2-40B4-BE49-F238E27FC236}">
                <a16:creationId xmlns:a16="http://schemas.microsoft.com/office/drawing/2014/main" id="{7C1AB2F5-2AE1-487C-4903-52A4FF2E189B}"/>
              </a:ext>
            </a:extLst>
          </p:cNvPr>
          <p:cNvSpPr txBox="1"/>
          <p:nvPr/>
        </p:nvSpPr>
        <p:spPr>
          <a:xfrm>
            <a:off x="709127" y="6248403"/>
            <a:ext cx="4572000" cy="215444"/>
          </a:xfrm>
          <a:prstGeom prst="rect">
            <a:avLst/>
          </a:prstGeom>
          <a:noFill/>
        </p:spPr>
        <p:txBody>
          <a:bodyPr wrap="square">
            <a:spAutoFit/>
          </a:bodyPr>
          <a:lstStyle/>
          <a:p>
            <a:r>
              <a:rPr lang="en-GB" sz="800" b="1" i="1" dirty="0">
                <a:effectLst/>
                <a:latin typeface="Arial" panose="020B0604020202020204" pitchFamily="34" charset="0"/>
                <a:ea typeface="Calibri" panose="020F0502020204030204" pitchFamily="34" charset="0"/>
              </a:rPr>
              <a:t>Graph prepared by the Office of SAMPRO based on information obtained from </a:t>
            </a:r>
            <a:r>
              <a:rPr lang="en-GB" sz="800" b="1" i="1" dirty="0" err="1">
                <a:effectLst/>
                <a:latin typeface="Arial" panose="020B0604020202020204" pitchFamily="34" charset="0"/>
                <a:ea typeface="Calibri" panose="020F0502020204030204" pitchFamily="34" charset="0"/>
              </a:rPr>
              <a:t>NielsenIQ</a:t>
            </a:r>
            <a:endParaRPr lang="en-ZA" sz="800" dirty="0"/>
          </a:p>
        </p:txBody>
      </p:sp>
      <p:sp>
        <p:nvSpPr>
          <p:cNvPr id="10" name="TextBox 9">
            <a:extLst>
              <a:ext uri="{FF2B5EF4-FFF2-40B4-BE49-F238E27FC236}">
                <a16:creationId xmlns:a16="http://schemas.microsoft.com/office/drawing/2014/main" id="{8BE76889-60C8-0E8C-4AE9-B336F4577A96}"/>
              </a:ext>
            </a:extLst>
          </p:cNvPr>
          <p:cNvSpPr txBox="1">
            <a:spLocks noChangeArrowheads="1"/>
          </p:cNvSpPr>
          <p:nvPr/>
        </p:nvSpPr>
        <p:spPr bwMode="auto">
          <a:xfrm>
            <a:off x="747330" y="336996"/>
            <a:ext cx="1179141"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Graph 18</a:t>
            </a:r>
          </a:p>
        </p:txBody>
      </p:sp>
      <p:pic>
        <p:nvPicPr>
          <p:cNvPr id="11" name="Picture 10">
            <a:extLst>
              <a:ext uri="{FF2B5EF4-FFF2-40B4-BE49-F238E27FC236}">
                <a16:creationId xmlns:a16="http://schemas.microsoft.com/office/drawing/2014/main" id="{213425E2-60B1-9B97-09E1-12382E63C381}"/>
              </a:ext>
            </a:extLst>
          </p:cNvPr>
          <p:cNvPicPr>
            <a:picLocks noChangeAspect="1"/>
          </p:cNvPicPr>
          <p:nvPr/>
        </p:nvPicPr>
        <p:blipFill>
          <a:blip r:embed="rId2"/>
          <a:stretch>
            <a:fillRect/>
          </a:stretch>
        </p:blipFill>
        <p:spPr>
          <a:xfrm>
            <a:off x="895350" y="1138237"/>
            <a:ext cx="7353300" cy="4581525"/>
          </a:xfrm>
          <a:prstGeom prst="rect">
            <a:avLst/>
          </a:prstGeom>
        </p:spPr>
      </p:pic>
    </p:spTree>
    <p:extLst>
      <p:ext uri="{BB962C8B-B14F-4D97-AF65-F5344CB8AC3E}">
        <p14:creationId xmlns:p14="http://schemas.microsoft.com/office/powerpoint/2010/main" val="22147691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95AE9B7-7A9D-3EBB-437D-8997DB82E2A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348B87-FE8D-0DDC-3441-ECD4E8784BEC}"/>
              </a:ext>
            </a:extLst>
          </p:cNvPr>
          <p:cNvSpPr>
            <a:spLocks noGrp="1"/>
          </p:cNvSpPr>
          <p:nvPr>
            <p:ph type="sldNum" sz="quarter" idx="12"/>
          </p:nvPr>
        </p:nvSpPr>
        <p:spPr>
          <a:xfrm>
            <a:off x="8309915" y="5885627"/>
            <a:ext cx="628813" cy="767687"/>
          </a:xfrm>
        </p:spPr>
        <p:txBody>
          <a:bodyPr/>
          <a:lstStyle/>
          <a:p>
            <a:fld id="{D57F1E4F-1CFF-5643-939E-02111984F565}" type="slidenum">
              <a:rPr lang="en-US" smtClean="0"/>
              <a:t>61</a:t>
            </a:fld>
            <a:endParaRPr lang="en-US" dirty="0"/>
          </a:p>
        </p:txBody>
      </p:sp>
      <p:sp>
        <p:nvSpPr>
          <p:cNvPr id="4" name="TextBox 3">
            <a:extLst>
              <a:ext uri="{FF2B5EF4-FFF2-40B4-BE49-F238E27FC236}">
                <a16:creationId xmlns:a16="http://schemas.microsoft.com/office/drawing/2014/main" id="{4A5674EF-6B82-D0A2-B3A3-B074FECB6DF0}"/>
              </a:ext>
            </a:extLst>
          </p:cNvPr>
          <p:cNvSpPr txBox="1"/>
          <p:nvPr/>
        </p:nvSpPr>
        <p:spPr>
          <a:xfrm>
            <a:off x="709127" y="6248403"/>
            <a:ext cx="4572000" cy="215444"/>
          </a:xfrm>
          <a:prstGeom prst="rect">
            <a:avLst/>
          </a:prstGeom>
          <a:noFill/>
        </p:spPr>
        <p:txBody>
          <a:bodyPr wrap="square">
            <a:spAutoFit/>
          </a:bodyPr>
          <a:lstStyle/>
          <a:p>
            <a:r>
              <a:rPr lang="en-GB" sz="800" b="1" i="1" dirty="0">
                <a:effectLst/>
                <a:latin typeface="Arial" panose="020B0604020202020204" pitchFamily="34" charset="0"/>
                <a:ea typeface="Calibri" panose="020F0502020204030204" pitchFamily="34" charset="0"/>
              </a:rPr>
              <a:t>Graph prepared by the Office of SAMPRO based on information obtained from </a:t>
            </a:r>
            <a:r>
              <a:rPr lang="en-GB" sz="800" b="1" i="1" dirty="0" err="1">
                <a:effectLst/>
                <a:latin typeface="Arial" panose="020B0604020202020204" pitchFamily="34" charset="0"/>
                <a:ea typeface="Calibri" panose="020F0502020204030204" pitchFamily="34" charset="0"/>
              </a:rPr>
              <a:t>NielsenIQ</a:t>
            </a:r>
            <a:endParaRPr lang="en-ZA" sz="800" dirty="0"/>
          </a:p>
        </p:txBody>
      </p:sp>
      <p:sp>
        <p:nvSpPr>
          <p:cNvPr id="6" name="TextBox 5">
            <a:extLst>
              <a:ext uri="{FF2B5EF4-FFF2-40B4-BE49-F238E27FC236}">
                <a16:creationId xmlns:a16="http://schemas.microsoft.com/office/drawing/2014/main" id="{E2D16B75-D4EE-47C2-8FD8-0F6F6B79A769}"/>
              </a:ext>
            </a:extLst>
          </p:cNvPr>
          <p:cNvSpPr txBox="1">
            <a:spLocks noChangeArrowheads="1"/>
          </p:cNvSpPr>
          <p:nvPr/>
        </p:nvSpPr>
        <p:spPr bwMode="auto">
          <a:xfrm>
            <a:off x="747330" y="336996"/>
            <a:ext cx="1179141"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Graph 19</a:t>
            </a:r>
          </a:p>
        </p:txBody>
      </p:sp>
      <p:pic>
        <p:nvPicPr>
          <p:cNvPr id="7" name="Picture 6">
            <a:extLst>
              <a:ext uri="{FF2B5EF4-FFF2-40B4-BE49-F238E27FC236}">
                <a16:creationId xmlns:a16="http://schemas.microsoft.com/office/drawing/2014/main" id="{CC3C20EB-3C57-C9A4-9635-E014BD126251}"/>
              </a:ext>
            </a:extLst>
          </p:cNvPr>
          <p:cNvPicPr>
            <a:picLocks noChangeAspect="1"/>
          </p:cNvPicPr>
          <p:nvPr/>
        </p:nvPicPr>
        <p:blipFill>
          <a:blip r:embed="rId2"/>
          <a:stretch>
            <a:fillRect/>
          </a:stretch>
        </p:blipFill>
        <p:spPr>
          <a:xfrm>
            <a:off x="367636" y="1175658"/>
            <a:ext cx="8571092" cy="4593705"/>
          </a:xfrm>
          <a:prstGeom prst="rect">
            <a:avLst/>
          </a:prstGeom>
        </p:spPr>
      </p:pic>
    </p:spTree>
    <p:extLst>
      <p:ext uri="{BB962C8B-B14F-4D97-AF65-F5344CB8AC3E}">
        <p14:creationId xmlns:p14="http://schemas.microsoft.com/office/powerpoint/2010/main" val="18478825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4F8F858-AB11-2FB2-C9C0-75DF3094E706}"/>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B9C75BAD-ABB6-38DB-022D-650302448F0C}"/>
              </a:ext>
            </a:extLst>
          </p:cNvPr>
          <p:cNvSpPr txBox="1">
            <a:spLocks/>
          </p:cNvSpPr>
          <p:nvPr/>
        </p:nvSpPr>
        <p:spPr>
          <a:xfrm>
            <a:off x="8298994" y="5777841"/>
            <a:ext cx="628813" cy="767687"/>
          </a:xfrm>
          <a:prstGeom prst="rect">
            <a:avLst/>
          </a:prstGeom>
        </p:spPr>
        <p:txBody>
          <a:bodyPr vert="horz" lIns="0" tIns="0" rIns="0" bIns="0" rtlCol="0" anchor="b" anchorCtr="0"/>
          <a:lstStyle>
            <a:defPPr>
              <a:defRPr lang="en-US"/>
            </a:defPPr>
            <a:lvl1pPr marL="0" algn="l" defTabSz="914400" rtl="0" eaLnBrk="1" latinLnBrk="0" hangingPunct="1">
              <a:defRPr sz="750" kern="1200">
                <a:solidFill>
                  <a:schemeClr val="bg1">
                    <a:lumMod val="85000"/>
                    <a:alpha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B850FF-6169-4056-8077-06FFA93A5366}" type="slidenum">
              <a:rPr lang="en-US" sz="2800" smtClean="0">
                <a:solidFill>
                  <a:schemeClr val="tx1"/>
                </a:solidFill>
              </a:rPr>
              <a:pPr/>
              <a:t>62</a:t>
            </a:fld>
            <a:endParaRPr lang="en-US" sz="2800" dirty="0">
              <a:solidFill>
                <a:schemeClr val="tx1"/>
              </a:solidFill>
            </a:endParaRPr>
          </a:p>
        </p:txBody>
      </p:sp>
      <p:sp>
        <p:nvSpPr>
          <p:cNvPr id="5" name="TextBox 4">
            <a:extLst>
              <a:ext uri="{FF2B5EF4-FFF2-40B4-BE49-F238E27FC236}">
                <a16:creationId xmlns:a16="http://schemas.microsoft.com/office/drawing/2014/main" id="{63DB40F1-DC07-A3BB-92FA-54D7DBEB2920}"/>
              </a:ext>
            </a:extLst>
          </p:cNvPr>
          <p:cNvSpPr txBox="1"/>
          <p:nvPr/>
        </p:nvSpPr>
        <p:spPr>
          <a:xfrm>
            <a:off x="709127" y="6248403"/>
            <a:ext cx="4572000" cy="215444"/>
          </a:xfrm>
          <a:prstGeom prst="rect">
            <a:avLst/>
          </a:prstGeom>
          <a:noFill/>
        </p:spPr>
        <p:txBody>
          <a:bodyPr wrap="square">
            <a:spAutoFit/>
          </a:bodyPr>
          <a:lstStyle/>
          <a:p>
            <a:r>
              <a:rPr lang="en-GB" sz="800" b="1" i="1" dirty="0">
                <a:effectLst/>
                <a:latin typeface="Arial" panose="020B0604020202020204" pitchFamily="34" charset="0"/>
                <a:ea typeface="Calibri" panose="020F0502020204030204" pitchFamily="34" charset="0"/>
              </a:rPr>
              <a:t>Graph prepared by the Office of SAMPRO based on information obtained from </a:t>
            </a:r>
            <a:r>
              <a:rPr lang="en-GB" sz="800" b="1" i="1" dirty="0" err="1">
                <a:effectLst/>
                <a:latin typeface="Arial" panose="020B0604020202020204" pitchFamily="34" charset="0"/>
                <a:ea typeface="Calibri" panose="020F0502020204030204" pitchFamily="34" charset="0"/>
              </a:rPr>
              <a:t>NielsenIQ</a:t>
            </a:r>
            <a:endParaRPr lang="en-ZA" sz="800" dirty="0"/>
          </a:p>
        </p:txBody>
      </p:sp>
      <p:sp>
        <p:nvSpPr>
          <p:cNvPr id="6" name="TextBox 5">
            <a:extLst>
              <a:ext uri="{FF2B5EF4-FFF2-40B4-BE49-F238E27FC236}">
                <a16:creationId xmlns:a16="http://schemas.microsoft.com/office/drawing/2014/main" id="{AF6002CB-0B0A-086B-8644-26FD81F40C22}"/>
              </a:ext>
            </a:extLst>
          </p:cNvPr>
          <p:cNvSpPr txBox="1">
            <a:spLocks noChangeArrowheads="1"/>
          </p:cNvSpPr>
          <p:nvPr/>
        </p:nvSpPr>
        <p:spPr bwMode="auto">
          <a:xfrm>
            <a:off x="747330" y="336996"/>
            <a:ext cx="1179141"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Graph 20</a:t>
            </a:r>
          </a:p>
        </p:txBody>
      </p:sp>
      <p:pic>
        <p:nvPicPr>
          <p:cNvPr id="7" name="Picture 6">
            <a:extLst>
              <a:ext uri="{FF2B5EF4-FFF2-40B4-BE49-F238E27FC236}">
                <a16:creationId xmlns:a16="http://schemas.microsoft.com/office/drawing/2014/main" id="{671257B7-D31F-89E3-293A-1500EBA6EE32}"/>
              </a:ext>
            </a:extLst>
          </p:cNvPr>
          <p:cNvPicPr>
            <a:picLocks noChangeAspect="1"/>
          </p:cNvPicPr>
          <p:nvPr/>
        </p:nvPicPr>
        <p:blipFill>
          <a:blip r:embed="rId2"/>
          <a:stretch>
            <a:fillRect/>
          </a:stretch>
        </p:blipFill>
        <p:spPr>
          <a:xfrm>
            <a:off x="537444" y="985921"/>
            <a:ext cx="8209788" cy="4791920"/>
          </a:xfrm>
          <a:prstGeom prst="rect">
            <a:avLst/>
          </a:prstGeom>
        </p:spPr>
      </p:pic>
    </p:spTree>
    <p:extLst>
      <p:ext uri="{BB962C8B-B14F-4D97-AF65-F5344CB8AC3E}">
        <p14:creationId xmlns:p14="http://schemas.microsoft.com/office/powerpoint/2010/main" val="17784146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328352" y="6467868"/>
            <a:ext cx="8485010" cy="33855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800" b="1" dirty="0">
                <a:solidFill>
                  <a:schemeClr val="tx1"/>
                </a:solidFill>
                <a:latin typeface="Calibri" pitchFamily="34" charset="0"/>
                <a:ea typeface="Calibri" pitchFamily="34" charset="0"/>
                <a:cs typeface="Arial" charset="0"/>
              </a:rPr>
              <a:t>Graph prepared by the Office of SAMPRO based on information obtained from “</a:t>
            </a:r>
            <a:r>
              <a:rPr lang="en-GB" sz="800" b="1" dirty="0" err="1">
                <a:solidFill>
                  <a:schemeClr val="tx1"/>
                </a:solidFill>
                <a:latin typeface="Calibri" pitchFamily="34" charset="0"/>
                <a:ea typeface="Calibri" pitchFamily="34" charset="0"/>
                <a:cs typeface="Arial" charset="0"/>
              </a:rPr>
              <a:t>NielsenIQ</a:t>
            </a:r>
            <a:r>
              <a:rPr lang="en-GB" sz="800" b="1" dirty="0">
                <a:solidFill>
                  <a:schemeClr val="tx1"/>
                </a:solidFill>
                <a:latin typeface="Calibri" pitchFamily="34" charset="0"/>
                <a:ea typeface="Calibri" pitchFamily="34" charset="0"/>
                <a:cs typeface="Arial" charset="0"/>
              </a:rPr>
              <a:t>” and Statistics South Africa. </a:t>
            </a:r>
          </a:p>
          <a:p>
            <a:r>
              <a:rPr lang="en-GB" sz="800" b="1" dirty="0">
                <a:solidFill>
                  <a:schemeClr val="tx1"/>
                </a:solidFill>
                <a:latin typeface="Calibri" pitchFamily="34" charset="0"/>
                <a:ea typeface="Calibri" pitchFamily="34" charset="0"/>
                <a:cs typeface="Arial" charset="0"/>
              </a:rPr>
              <a:t>Table prepared by the Office of SAMPRO based on information obtained from Milk SA.</a:t>
            </a: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747330" y="336996"/>
            <a:ext cx="1179141"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Graph 21</a:t>
            </a:r>
          </a:p>
        </p:txBody>
      </p:sp>
      <p:sp>
        <p:nvSpPr>
          <p:cNvPr id="7" name="Rectangle 1">
            <a:extLst>
              <a:ext uri="{FF2B5EF4-FFF2-40B4-BE49-F238E27FC236}">
                <a16:creationId xmlns:a16="http://schemas.microsoft.com/office/drawing/2014/main" id="{F8B113F1-792C-3982-11EF-EBAE473604D4}"/>
              </a:ext>
            </a:extLst>
          </p:cNvPr>
          <p:cNvSpPr>
            <a:spLocks noChangeArrowheads="1"/>
          </p:cNvSpPr>
          <p:nvPr/>
        </p:nvSpPr>
        <p:spPr bwMode="auto">
          <a:xfrm>
            <a:off x="228300" y="629384"/>
            <a:ext cx="8687399" cy="830997"/>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solidFill>
                  <a:schemeClr val="tx1"/>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THE PRODUCER PRICE INDEX (PPI) OF UNPROCESSED MILK, FROM DECEMBER 2016 TO SEPTEMBER 2025 AND THE RETAIL PRICE INDICES (RPI) OF FRESH MILK AND UHT MILK, FROM DECEMBER 2016 TO JUNE 2025</a:t>
            </a:r>
          </a:p>
        </p:txBody>
      </p:sp>
      <p:sp>
        <p:nvSpPr>
          <p:cNvPr id="9" name="TextBox 8">
            <a:extLst>
              <a:ext uri="{FF2B5EF4-FFF2-40B4-BE49-F238E27FC236}">
                <a16:creationId xmlns:a16="http://schemas.microsoft.com/office/drawing/2014/main" id="{19E52BEF-B1BA-1AC6-3108-A730FD1D8F78}"/>
              </a:ext>
            </a:extLst>
          </p:cNvPr>
          <p:cNvSpPr txBox="1">
            <a:spLocks noChangeArrowheads="1"/>
          </p:cNvSpPr>
          <p:nvPr/>
        </p:nvSpPr>
        <p:spPr bwMode="auto">
          <a:xfrm>
            <a:off x="979328" y="5372712"/>
            <a:ext cx="989430" cy="2769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200" b="1" u="sng" dirty="0">
                <a:ln w="0"/>
                <a:effectLst>
                  <a:outerShdw blurRad="38100" dist="19050" dir="2700000" algn="tl" rotWithShape="0">
                    <a:schemeClr val="dk1">
                      <a:alpha val="40000"/>
                    </a:schemeClr>
                  </a:outerShdw>
                </a:effectLst>
                <a:latin typeface="Calibri" pitchFamily="34" charset="0"/>
              </a:rPr>
              <a:t>Table 32</a:t>
            </a:r>
          </a:p>
        </p:txBody>
      </p:sp>
      <p:sp>
        <p:nvSpPr>
          <p:cNvPr id="11" name="Slide Number Placeholder 4">
            <a:extLst>
              <a:ext uri="{FF2B5EF4-FFF2-40B4-BE49-F238E27FC236}">
                <a16:creationId xmlns:a16="http://schemas.microsoft.com/office/drawing/2014/main" id="{AF07E4D1-97AA-EF8A-27BF-C9EE703A2E6A}"/>
              </a:ext>
            </a:extLst>
          </p:cNvPr>
          <p:cNvSpPr txBox="1">
            <a:spLocks/>
          </p:cNvSpPr>
          <p:nvPr/>
        </p:nvSpPr>
        <p:spPr>
          <a:xfrm>
            <a:off x="7721203" y="5535216"/>
            <a:ext cx="279797" cy="179784"/>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bg1">
                    <a:alpha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50" b="1" dirty="0">
              <a:solidFill>
                <a:schemeClr val="tx1"/>
              </a:solidFill>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AA89E3CC-A5D8-3DBB-E6F5-81EA527F4C28}"/>
              </a:ext>
            </a:extLst>
          </p:cNvPr>
          <p:cNvSpPr>
            <a:spLocks noGrp="1"/>
          </p:cNvSpPr>
          <p:nvPr>
            <p:ph type="sldNum" sz="quarter" idx="12"/>
          </p:nvPr>
        </p:nvSpPr>
        <p:spPr>
          <a:xfrm>
            <a:off x="8220270" y="5788454"/>
            <a:ext cx="856907" cy="669925"/>
          </a:xfrm>
        </p:spPr>
        <p:txBody>
          <a:bodyPr/>
          <a:lstStyle/>
          <a:p>
            <a:fld id="{73B850FF-6169-4056-8077-06FFA93A5366}" type="slidenum">
              <a:rPr lang="en-US" smtClean="0">
                <a:solidFill>
                  <a:schemeClr val="tx1"/>
                </a:solidFill>
              </a:rPr>
              <a:t>63</a:t>
            </a:fld>
            <a:endParaRPr lang="en-US" dirty="0">
              <a:solidFill>
                <a:schemeClr val="tx1"/>
              </a:solidFill>
            </a:endParaRPr>
          </a:p>
        </p:txBody>
      </p:sp>
      <p:graphicFrame>
        <p:nvGraphicFramePr>
          <p:cNvPr id="10" name="Table 9">
            <a:extLst>
              <a:ext uri="{FF2B5EF4-FFF2-40B4-BE49-F238E27FC236}">
                <a16:creationId xmlns:a16="http://schemas.microsoft.com/office/drawing/2014/main" id="{334A8CB6-F26F-B536-A6B5-81A62EEECA82}"/>
              </a:ext>
            </a:extLst>
          </p:cNvPr>
          <p:cNvGraphicFramePr>
            <a:graphicFrameLocks noGrp="1"/>
          </p:cNvGraphicFramePr>
          <p:nvPr>
            <p:extLst>
              <p:ext uri="{D42A27DB-BD31-4B8C-83A1-F6EECF244321}">
                <p14:modId xmlns:p14="http://schemas.microsoft.com/office/powerpoint/2010/main" val="657343144"/>
              </p:ext>
            </p:extLst>
          </p:nvPr>
        </p:nvGraphicFramePr>
        <p:xfrm>
          <a:off x="556952" y="5639610"/>
          <a:ext cx="7663318" cy="714375"/>
        </p:xfrm>
        <a:graphic>
          <a:graphicData uri="http://schemas.openxmlformats.org/drawingml/2006/table">
            <a:tbl>
              <a:tblPr>
                <a:tableStyleId>{D7AC3CCA-C797-4891-BE02-D94E43425B78}</a:tableStyleId>
              </a:tblPr>
              <a:tblGrid>
                <a:gridCol w="589486">
                  <a:extLst>
                    <a:ext uri="{9D8B030D-6E8A-4147-A177-3AD203B41FA5}">
                      <a16:colId xmlns:a16="http://schemas.microsoft.com/office/drawing/2014/main" val="2898155472"/>
                    </a:ext>
                  </a:extLst>
                </a:gridCol>
                <a:gridCol w="589486">
                  <a:extLst>
                    <a:ext uri="{9D8B030D-6E8A-4147-A177-3AD203B41FA5}">
                      <a16:colId xmlns:a16="http://schemas.microsoft.com/office/drawing/2014/main" val="498019310"/>
                    </a:ext>
                  </a:extLst>
                </a:gridCol>
                <a:gridCol w="589486">
                  <a:extLst>
                    <a:ext uri="{9D8B030D-6E8A-4147-A177-3AD203B41FA5}">
                      <a16:colId xmlns:a16="http://schemas.microsoft.com/office/drawing/2014/main" val="288998267"/>
                    </a:ext>
                  </a:extLst>
                </a:gridCol>
                <a:gridCol w="589486">
                  <a:extLst>
                    <a:ext uri="{9D8B030D-6E8A-4147-A177-3AD203B41FA5}">
                      <a16:colId xmlns:a16="http://schemas.microsoft.com/office/drawing/2014/main" val="2073604772"/>
                    </a:ext>
                  </a:extLst>
                </a:gridCol>
                <a:gridCol w="589486">
                  <a:extLst>
                    <a:ext uri="{9D8B030D-6E8A-4147-A177-3AD203B41FA5}">
                      <a16:colId xmlns:a16="http://schemas.microsoft.com/office/drawing/2014/main" val="4060115709"/>
                    </a:ext>
                  </a:extLst>
                </a:gridCol>
                <a:gridCol w="589486">
                  <a:extLst>
                    <a:ext uri="{9D8B030D-6E8A-4147-A177-3AD203B41FA5}">
                      <a16:colId xmlns:a16="http://schemas.microsoft.com/office/drawing/2014/main" val="2918209613"/>
                    </a:ext>
                  </a:extLst>
                </a:gridCol>
                <a:gridCol w="589486">
                  <a:extLst>
                    <a:ext uri="{9D8B030D-6E8A-4147-A177-3AD203B41FA5}">
                      <a16:colId xmlns:a16="http://schemas.microsoft.com/office/drawing/2014/main" val="1745015061"/>
                    </a:ext>
                  </a:extLst>
                </a:gridCol>
                <a:gridCol w="589486">
                  <a:extLst>
                    <a:ext uri="{9D8B030D-6E8A-4147-A177-3AD203B41FA5}">
                      <a16:colId xmlns:a16="http://schemas.microsoft.com/office/drawing/2014/main" val="1580229782"/>
                    </a:ext>
                  </a:extLst>
                </a:gridCol>
                <a:gridCol w="589486">
                  <a:extLst>
                    <a:ext uri="{9D8B030D-6E8A-4147-A177-3AD203B41FA5}">
                      <a16:colId xmlns:a16="http://schemas.microsoft.com/office/drawing/2014/main" val="3160106312"/>
                    </a:ext>
                  </a:extLst>
                </a:gridCol>
                <a:gridCol w="589486">
                  <a:extLst>
                    <a:ext uri="{9D8B030D-6E8A-4147-A177-3AD203B41FA5}">
                      <a16:colId xmlns:a16="http://schemas.microsoft.com/office/drawing/2014/main" val="3296163404"/>
                    </a:ext>
                  </a:extLst>
                </a:gridCol>
                <a:gridCol w="589486">
                  <a:extLst>
                    <a:ext uri="{9D8B030D-6E8A-4147-A177-3AD203B41FA5}">
                      <a16:colId xmlns:a16="http://schemas.microsoft.com/office/drawing/2014/main" val="3644650183"/>
                    </a:ext>
                  </a:extLst>
                </a:gridCol>
                <a:gridCol w="589486">
                  <a:extLst>
                    <a:ext uri="{9D8B030D-6E8A-4147-A177-3AD203B41FA5}">
                      <a16:colId xmlns:a16="http://schemas.microsoft.com/office/drawing/2014/main" val="2580920717"/>
                    </a:ext>
                  </a:extLst>
                </a:gridCol>
                <a:gridCol w="589486">
                  <a:extLst>
                    <a:ext uri="{9D8B030D-6E8A-4147-A177-3AD203B41FA5}">
                      <a16:colId xmlns:a16="http://schemas.microsoft.com/office/drawing/2014/main" val="2570148973"/>
                    </a:ext>
                  </a:extLst>
                </a:gridCol>
              </a:tblGrid>
              <a:tr h="238125">
                <a:tc gridSpan="13">
                  <a:txBody>
                    <a:bodyPr/>
                    <a:lstStyle/>
                    <a:p>
                      <a:pPr algn="ctr"/>
                      <a:r>
                        <a:rPr lang="en-GB" sz="1100" b="1" dirty="0">
                          <a:effectLst/>
                          <a:latin typeface="Calibri" panose="020F0502020204030204" pitchFamily="34" charset="0"/>
                          <a:cs typeface="Calibri" panose="020F0502020204030204" pitchFamily="34" charset="0"/>
                        </a:rPr>
                        <a:t>INCREASE IN UNPROCESSED MILK PURCHASES RELATIVE TO PREVIOUS YEAR (PERCENT)</a:t>
                      </a:r>
                      <a:endParaRPr lang="en-ZA" sz="105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a:endParaRPr lang="en-ZA"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6498032"/>
                  </a:ext>
                </a:extLst>
              </a:tr>
              <a:tr h="238125">
                <a:tc>
                  <a:txBody>
                    <a:bodyPr/>
                    <a:lstStyle/>
                    <a:p>
                      <a:pPr algn="ctr"/>
                      <a:r>
                        <a:rPr lang="en-GB" sz="1100" b="1">
                          <a:effectLst/>
                          <a:latin typeface="Calibri" panose="020F0502020204030204" pitchFamily="34" charset="0"/>
                          <a:cs typeface="Calibri" panose="020F0502020204030204" pitchFamily="34" charset="0"/>
                        </a:rPr>
                        <a:t>2012</a:t>
                      </a:r>
                      <a:endParaRPr lang="en-ZA" sz="11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a:effectLst/>
                          <a:latin typeface="Calibri" panose="020F0502020204030204" pitchFamily="34" charset="0"/>
                          <a:cs typeface="Calibri" panose="020F0502020204030204" pitchFamily="34" charset="0"/>
                        </a:rPr>
                        <a:t>2013</a:t>
                      </a:r>
                      <a:endParaRPr lang="en-ZA" sz="11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a:effectLst/>
                          <a:latin typeface="Calibri" panose="020F0502020204030204" pitchFamily="34" charset="0"/>
                          <a:cs typeface="Calibri" panose="020F0502020204030204" pitchFamily="34" charset="0"/>
                        </a:rPr>
                        <a:t>2014</a:t>
                      </a:r>
                      <a:endParaRPr lang="en-ZA" sz="11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a:effectLst/>
                          <a:latin typeface="Calibri" panose="020F0502020204030204" pitchFamily="34" charset="0"/>
                          <a:cs typeface="Calibri" panose="020F0502020204030204" pitchFamily="34" charset="0"/>
                        </a:rPr>
                        <a:t>2015</a:t>
                      </a:r>
                      <a:endParaRPr lang="en-ZA" sz="11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a:effectLst/>
                          <a:latin typeface="Calibri" panose="020F0502020204030204" pitchFamily="34" charset="0"/>
                          <a:cs typeface="Calibri" panose="020F0502020204030204" pitchFamily="34" charset="0"/>
                        </a:rPr>
                        <a:t>2016</a:t>
                      </a:r>
                      <a:endParaRPr lang="en-ZA" sz="11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a:effectLst/>
                          <a:latin typeface="Calibri" panose="020F0502020204030204" pitchFamily="34" charset="0"/>
                          <a:cs typeface="Calibri" panose="020F0502020204030204" pitchFamily="34" charset="0"/>
                        </a:rPr>
                        <a:t>2017</a:t>
                      </a:r>
                      <a:endParaRPr lang="en-ZA" sz="11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a:effectLst/>
                          <a:latin typeface="Calibri" panose="020F0502020204030204" pitchFamily="34" charset="0"/>
                          <a:cs typeface="Calibri" panose="020F0502020204030204" pitchFamily="34" charset="0"/>
                        </a:rPr>
                        <a:t>2018</a:t>
                      </a:r>
                      <a:endParaRPr lang="en-ZA" sz="11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a:effectLst/>
                          <a:latin typeface="Calibri" panose="020F0502020204030204" pitchFamily="34" charset="0"/>
                          <a:cs typeface="Calibri" panose="020F0502020204030204" pitchFamily="34" charset="0"/>
                        </a:rPr>
                        <a:t>2019 </a:t>
                      </a:r>
                      <a:endParaRPr lang="en-ZA" sz="11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a:effectLst/>
                          <a:latin typeface="Calibri" panose="020F0502020204030204" pitchFamily="34" charset="0"/>
                          <a:cs typeface="Calibri" panose="020F0502020204030204" pitchFamily="34" charset="0"/>
                        </a:rPr>
                        <a:t>2020</a:t>
                      </a:r>
                      <a:endParaRPr lang="en-ZA" sz="11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a:effectLst/>
                          <a:latin typeface="Calibri" panose="020F0502020204030204" pitchFamily="34" charset="0"/>
                          <a:cs typeface="Calibri" panose="020F0502020204030204" pitchFamily="34" charset="0"/>
                        </a:rPr>
                        <a:t>2021</a:t>
                      </a:r>
                      <a:endParaRPr lang="en-ZA" sz="11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a:effectLst/>
                          <a:latin typeface="Calibri" panose="020F0502020204030204" pitchFamily="34" charset="0"/>
                          <a:cs typeface="Calibri" panose="020F0502020204030204" pitchFamily="34" charset="0"/>
                        </a:rPr>
                        <a:t>2022</a:t>
                      </a:r>
                      <a:endParaRPr lang="en-ZA" sz="11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effectLst/>
                          <a:latin typeface="Calibri" panose="020F0502020204030204" pitchFamily="34" charset="0"/>
                          <a:cs typeface="Calibri" panose="020F0502020204030204" pitchFamily="34" charset="0"/>
                        </a:rPr>
                        <a:t>2023</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2024</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40943342"/>
                  </a:ext>
                </a:extLst>
              </a:tr>
              <a:tr h="238125">
                <a:tc>
                  <a:txBody>
                    <a:bodyPr/>
                    <a:lstStyle/>
                    <a:p>
                      <a:pPr algn="ctr"/>
                      <a:r>
                        <a:rPr lang="en-GB" sz="1100" b="1" dirty="0">
                          <a:effectLst/>
                          <a:latin typeface="Calibri" panose="020F0502020204030204" pitchFamily="34" charset="0"/>
                          <a:cs typeface="Calibri" panose="020F0502020204030204" pitchFamily="34" charset="0"/>
                        </a:rPr>
                        <a:t>4.5</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effectLst/>
                          <a:latin typeface="Calibri" panose="020F0502020204030204" pitchFamily="34" charset="0"/>
                          <a:cs typeface="Calibri" panose="020F0502020204030204" pitchFamily="34" charset="0"/>
                        </a:rPr>
                        <a:t>2.22</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effectLst/>
                          <a:latin typeface="Calibri" panose="020F0502020204030204" pitchFamily="34" charset="0"/>
                          <a:cs typeface="Calibri" panose="020F0502020204030204" pitchFamily="34" charset="0"/>
                        </a:rPr>
                        <a:t>2.65</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effectLst/>
                          <a:latin typeface="Calibri" panose="020F0502020204030204" pitchFamily="34" charset="0"/>
                          <a:cs typeface="Calibri" panose="020F0502020204030204" pitchFamily="34" charset="0"/>
                        </a:rPr>
                        <a:t>6.37</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solidFill>
                            <a:srgbClr val="FF0000"/>
                          </a:solidFill>
                          <a:effectLst/>
                          <a:latin typeface="Calibri" panose="020F0502020204030204" pitchFamily="34" charset="0"/>
                          <a:cs typeface="Calibri" panose="020F0502020204030204" pitchFamily="34" charset="0"/>
                        </a:rPr>
                        <a:t>-0.45</a:t>
                      </a:r>
                      <a:endParaRPr lang="en-ZA"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a:effectLst/>
                          <a:latin typeface="Calibri" panose="020F0502020204030204" pitchFamily="34" charset="0"/>
                          <a:cs typeface="Calibri" panose="020F0502020204030204" pitchFamily="34" charset="0"/>
                        </a:rPr>
                        <a:t>3.02</a:t>
                      </a:r>
                      <a:endParaRPr lang="en-ZA" sz="11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a:effectLst/>
                          <a:latin typeface="Calibri" panose="020F0502020204030204" pitchFamily="34" charset="0"/>
                          <a:cs typeface="Calibri" panose="020F0502020204030204" pitchFamily="34" charset="0"/>
                        </a:rPr>
                        <a:t>4.82</a:t>
                      </a:r>
                      <a:endParaRPr lang="en-ZA" sz="11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a:effectLst/>
                          <a:latin typeface="Calibri" panose="020F0502020204030204" pitchFamily="34" charset="0"/>
                          <a:cs typeface="Calibri" panose="020F0502020204030204" pitchFamily="34" charset="0"/>
                        </a:rPr>
                        <a:t>0.65</a:t>
                      </a:r>
                      <a:endParaRPr lang="en-ZA" sz="11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solidFill>
                            <a:srgbClr val="FF0000"/>
                          </a:solidFill>
                          <a:effectLst/>
                          <a:latin typeface="Calibri" panose="020F0502020204030204" pitchFamily="34" charset="0"/>
                          <a:cs typeface="Calibri" panose="020F0502020204030204" pitchFamily="34" charset="0"/>
                        </a:rPr>
                        <a:t>-0.16</a:t>
                      </a:r>
                      <a:endParaRPr lang="en-ZA"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solidFill>
                            <a:srgbClr val="FF0000"/>
                          </a:solidFill>
                          <a:effectLst/>
                          <a:latin typeface="Calibri" panose="020F0502020204030204" pitchFamily="34" charset="0"/>
                          <a:cs typeface="Calibri" panose="020F0502020204030204" pitchFamily="34" charset="0"/>
                        </a:rPr>
                        <a:t>-0.71</a:t>
                      </a:r>
                      <a:endParaRPr lang="en-ZA"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solidFill>
                            <a:srgbClr val="FF0000"/>
                          </a:solidFill>
                          <a:effectLst/>
                          <a:latin typeface="Calibri" panose="020F0502020204030204" pitchFamily="34" charset="0"/>
                          <a:cs typeface="Calibri" panose="020F0502020204030204" pitchFamily="34" charset="0"/>
                        </a:rPr>
                        <a:t>-1.56</a:t>
                      </a:r>
                      <a:endParaRPr lang="en-ZA"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solidFill>
                            <a:srgbClr val="FF0000"/>
                          </a:solidFill>
                          <a:effectLst/>
                          <a:latin typeface="Calibri" panose="020F0502020204030204" pitchFamily="34" charset="0"/>
                          <a:cs typeface="Calibri" panose="020F0502020204030204" pitchFamily="34" charset="0"/>
                        </a:rPr>
                        <a:t>-0.32</a:t>
                      </a:r>
                      <a:endParaRPr lang="en-ZA"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3.56</a:t>
                      </a:r>
                      <a:endParaRPr lang="en-ZA"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830558238"/>
                  </a:ext>
                </a:extLst>
              </a:tr>
            </a:tbl>
          </a:graphicData>
        </a:graphic>
      </p:graphicFrame>
      <p:pic>
        <p:nvPicPr>
          <p:cNvPr id="3" name="Picture 2">
            <a:extLst>
              <a:ext uri="{FF2B5EF4-FFF2-40B4-BE49-F238E27FC236}">
                <a16:creationId xmlns:a16="http://schemas.microsoft.com/office/drawing/2014/main" id="{45851B90-18D4-D483-DA9A-DC7AA2151721}"/>
              </a:ext>
            </a:extLst>
          </p:cNvPr>
          <p:cNvPicPr>
            <a:picLocks noChangeAspect="1"/>
          </p:cNvPicPr>
          <p:nvPr/>
        </p:nvPicPr>
        <p:blipFill>
          <a:blip r:embed="rId2"/>
          <a:stretch>
            <a:fillRect/>
          </a:stretch>
        </p:blipFill>
        <p:spPr>
          <a:xfrm>
            <a:off x="70338" y="1431619"/>
            <a:ext cx="9006839" cy="3994761"/>
          </a:xfrm>
          <a:prstGeom prst="rect">
            <a:avLst/>
          </a:prstGeom>
        </p:spPr>
      </p:pic>
    </p:spTree>
    <p:extLst>
      <p:ext uri="{BB962C8B-B14F-4D97-AF65-F5344CB8AC3E}">
        <p14:creationId xmlns:p14="http://schemas.microsoft.com/office/powerpoint/2010/main" val="34334706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328352" y="6467868"/>
            <a:ext cx="8485010" cy="33855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800" b="1" dirty="0">
                <a:solidFill>
                  <a:schemeClr val="tx1"/>
                </a:solidFill>
                <a:latin typeface="Calibri" pitchFamily="34" charset="0"/>
                <a:ea typeface="Calibri" pitchFamily="34" charset="0"/>
                <a:cs typeface="Arial" charset="0"/>
              </a:rPr>
              <a:t>Graph prepared by the Office of SAMPRO based on information obtained from “</a:t>
            </a:r>
            <a:r>
              <a:rPr lang="en-GB" sz="800" b="1" dirty="0" err="1">
                <a:solidFill>
                  <a:schemeClr val="tx1"/>
                </a:solidFill>
                <a:latin typeface="Calibri" pitchFamily="34" charset="0"/>
                <a:ea typeface="Calibri" pitchFamily="34" charset="0"/>
                <a:cs typeface="Arial" charset="0"/>
              </a:rPr>
              <a:t>NielsenIQ</a:t>
            </a:r>
            <a:r>
              <a:rPr lang="en-GB" sz="800" b="1" dirty="0">
                <a:solidFill>
                  <a:schemeClr val="tx1"/>
                </a:solidFill>
                <a:latin typeface="Calibri" pitchFamily="34" charset="0"/>
                <a:ea typeface="Calibri" pitchFamily="34" charset="0"/>
                <a:cs typeface="Arial" charset="0"/>
              </a:rPr>
              <a:t>” and Statistics South Africa. </a:t>
            </a:r>
          </a:p>
          <a:p>
            <a:r>
              <a:rPr lang="en-GB" sz="800" b="1" dirty="0">
                <a:solidFill>
                  <a:schemeClr val="tx1"/>
                </a:solidFill>
                <a:latin typeface="Calibri" pitchFamily="34" charset="0"/>
                <a:ea typeface="Calibri" pitchFamily="34" charset="0"/>
                <a:cs typeface="Arial" charset="0"/>
              </a:rPr>
              <a:t>Table prepared by the Office of SAMPRO based on information obtained from Milk SA.</a:t>
            </a: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526843" y="170934"/>
            <a:ext cx="1179141"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Graph 22</a:t>
            </a:r>
          </a:p>
        </p:txBody>
      </p:sp>
      <p:sp>
        <p:nvSpPr>
          <p:cNvPr id="7" name="Rectangle 1">
            <a:extLst>
              <a:ext uri="{FF2B5EF4-FFF2-40B4-BE49-F238E27FC236}">
                <a16:creationId xmlns:a16="http://schemas.microsoft.com/office/drawing/2014/main" id="{F8B113F1-792C-3982-11EF-EBAE473604D4}"/>
              </a:ext>
            </a:extLst>
          </p:cNvPr>
          <p:cNvSpPr>
            <a:spLocks noChangeArrowheads="1"/>
          </p:cNvSpPr>
          <p:nvPr/>
        </p:nvSpPr>
        <p:spPr bwMode="auto">
          <a:xfrm>
            <a:off x="251926" y="450923"/>
            <a:ext cx="8892074" cy="830997"/>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solidFill>
                  <a:schemeClr val="tx1"/>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THE PRODUCER PRICE INDEX (PPI) OF UNPROCESSED MILK, FROM DECEMBER 2016 TO SEPTEMBER 2025 AND THE RETAIL PRICE INDICES (RPI) OF YOGHURT, MAAS AND PRE-PACKAGED CHEESE, FROM DECEMBER 2016 TO JUNE 2025</a:t>
            </a:r>
          </a:p>
        </p:txBody>
      </p:sp>
      <p:sp>
        <p:nvSpPr>
          <p:cNvPr id="9" name="TextBox 8">
            <a:extLst>
              <a:ext uri="{FF2B5EF4-FFF2-40B4-BE49-F238E27FC236}">
                <a16:creationId xmlns:a16="http://schemas.microsoft.com/office/drawing/2014/main" id="{19E52BEF-B1BA-1AC6-3108-A730FD1D8F78}"/>
              </a:ext>
            </a:extLst>
          </p:cNvPr>
          <p:cNvSpPr txBox="1">
            <a:spLocks noChangeArrowheads="1"/>
          </p:cNvSpPr>
          <p:nvPr/>
        </p:nvSpPr>
        <p:spPr bwMode="auto">
          <a:xfrm>
            <a:off x="747662" y="5438001"/>
            <a:ext cx="989430" cy="2769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200" b="1" u="sng" dirty="0">
                <a:ln w="0"/>
                <a:effectLst>
                  <a:outerShdw blurRad="38100" dist="19050" dir="2700000" algn="tl" rotWithShape="0">
                    <a:schemeClr val="dk1">
                      <a:alpha val="40000"/>
                    </a:schemeClr>
                  </a:outerShdw>
                </a:effectLst>
                <a:latin typeface="Calibri" pitchFamily="34" charset="0"/>
              </a:rPr>
              <a:t>Table 33</a:t>
            </a:r>
          </a:p>
        </p:txBody>
      </p:sp>
      <p:sp>
        <p:nvSpPr>
          <p:cNvPr id="5" name="Slide Number Placeholder 4">
            <a:extLst>
              <a:ext uri="{FF2B5EF4-FFF2-40B4-BE49-F238E27FC236}">
                <a16:creationId xmlns:a16="http://schemas.microsoft.com/office/drawing/2014/main" id="{20C931A0-7554-AC12-7CA3-41E480BA77C2}"/>
              </a:ext>
            </a:extLst>
          </p:cNvPr>
          <p:cNvSpPr>
            <a:spLocks noGrp="1"/>
          </p:cNvSpPr>
          <p:nvPr>
            <p:ph type="sldNum" sz="quarter" idx="12"/>
          </p:nvPr>
        </p:nvSpPr>
        <p:spPr>
          <a:xfrm>
            <a:off x="8287093" y="5797942"/>
            <a:ext cx="856907" cy="669925"/>
          </a:xfrm>
        </p:spPr>
        <p:txBody>
          <a:bodyPr/>
          <a:lstStyle/>
          <a:p>
            <a:fld id="{73B850FF-6169-4056-8077-06FFA93A5366}" type="slidenum">
              <a:rPr lang="en-US" smtClean="0">
                <a:solidFill>
                  <a:schemeClr val="tx1"/>
                </a:solidFill>
              </a:rPr>
              <a:t>64</a:t>
            </a:fld>
            <a:endParaRPr lang="en-US">
              <a:solidFill>
                <a:schemeClr val="tx1"/>
              </a:solidFill>
            </a:endParaRPr>
          </a:p>
        </p:txBody>
      </p:sp>
      <p:graphicFrame>
        <p:nvGraphicFramePr>
          <p:cNvPr id="10" name="Table 9">
            <a:extLst>
              <a:ext uri="{FF2B5EF4-FFF2-40B4-BE49-F238E27FC236}">
                <a16:creationId xmlns:a16="http://schemas.microsoft.com/office/drawing/2014/main" id="{146ADEE3-31AE-8C58-3A59-6C387A2E16DC}"/>
              </a:ext>
            </a:extLst>
          </p:cNvPr>
          <p:cNvGraphicFramePr>
            <a:graphicFrameLocks noGrp="1"/>
          </p:cNvGraphicFramePr>
          <p:nvPr>
            <p:extLst>
              <p:ext uri="{D42A27DB-BD31-4B8C-83A1-F6EECF244321}">
                <p14:modId xmlns:p14="http://schemas.microsoft.com/office/powerpoint/2010/main" val="1109040988"/>
              </p:ext>
            </p:extLst>
          </p:nvPr>
        </p:nvGraphicFramePr>
        <p:xfrm>
          <a:off x="476064" y="5787586"/>
          <a:ext cx="7663318" cy="680281"/>
        </p:xfrm>
        <a:graphic>
          <a:graphicData uri="http://schemas.openxmlformats.org/drawingml/2006/table">
            <a:tbl>
              <a:tblPr>
                <a:tableStyleId>{D7AC3CCA-C797-4891-BE02-D94E43425B78}</a:tableStyleId>
              </a:tblPr>
              <a:tblGrid>
                <a:gridCol w="589486">
                  <a:extLst>
                    <a:ext uri="{9D8B030D-6E8A-4147-A177-3AD203B41FA5}">
                      <a16:colId xmlns:a16="http://schemas.microsoft.com/office/drawing/2014/main" val="2898155472"/>
                    </a:ext>
                  </a:extLst>
                </a:gridCol>
                <a:gridCol w="589486">
                  <a:extLst>
                    <a:ext uri="{9D8B030D-6E8A-4147-A177-3AD203B41FA5}">
                      <a16:colId xmlns:a16="http://schemas.microsoft.com/office/drawing/2014/main" val="498019310"/>
                    </a:ext>
                  </a:extLst>
                </a:gridCol>
                <a:gridCol w="589486">
                  <a:extLst>
                    <a:ext uri="{9D8B030D-6E8A-4147-A177-3AD203B41FA5}">
                      <a16:colId xmlns:a16="http://schemas.microsoft.com/office/drawing/2014/main" val="288998267"/>
                    </a:ext>
                  </a:extLst>
                </a:gridCol>
                <a:gridCol w="589486">
                  <a:extLst>
                    <a:ext uri="{9D8B030D-6E8A-4147-A177-3AD203B41FA5}">
                      <a16:colId xmlns:a16="http://schemas.microsoft.com/office/drawing/2014/main" val="2073604772"/>
                    </a:ext>
                  </a:extLst>
                </a:gridCol>
                <a:gridCol w="589486">
                  <a:extLst>
                    <a:ext uri="{9D8B030D-6E8A-4147-A177-3AD203B41FA5}">
                      <a16:colId xmlns:a16="http://schemas.microsoft.com/office/drawing/2014/main" val="4060115709"/>
                    </a:ext>
                  </a:extLst>
                </a:gridCol>
                <a:gridCol w="589486">
                  <a:extLst>
                    <a:ext uri="{9D8B030D-6E8A-4147-A177-3AD203B41FA5}">
                      <a16:colId xmlns:a16="http://schemas.microsoft.com/office/drawing/2014/main" val="2918209613"/>
                    </a:ext>
                  </a:extLst>
                </a:gridCol>
                <a:gridCol w="589486">
                  <a:extLst>
                    <a:ext uri="{9D8B030D-6E8A-4147-A177-3AD203B41FA5}">
                      <a16:colId xmlns:a16="http://schemas.microsoft.com/office/drawing/2014/main" val="1745015061"/>
                    </a:ext>
                  </a:extLst>
                </a:gridCol>
                <a:gridCol w="589486">
                  <a:extLst>
                    <a:ext uri="{9D8B030D-6E8A-4147-A177-3AD203B41FA5}">
                      <a16:colId xmlns:a16="http://schemas.microsoft.com/office/drawing/2014/main" val="1580229782"/>
                    </a:ext>
                  </a:extLst>
                </a:gridCol>
                <a:gridCol w="589486">
                  <a:extLst>
                    <a:ext uri="{9D8B030D-6E8A-4147-A177-3AD203B41FA5}">
                      <a16:colId xmlns:a16="http://schemas.microsoft.com/office/drawing/2014/main" val="3160106312"/>
                    </a:ext>
                  </a:extLst>
                </a:gridCol>
                <a:gridCol w="589486">
                  <a:extLst>
                    <a:ext uri="{9D8B030D-6E8A-4147-A177-3AD203B41FA5}">
                      <a16:colId xmlns:a16="http://schemas.microsoft.com/office/drawing/2014/main" val="3296163404"/>
                    </a:ext>
                  </a:extLst>
                </a:gridCol>
                <a:gridCol w="589486">
                  <a:extLst>
                    <a:ext uri="{9D8B030D-6E8A-4147-A177-3AD203B41FA5}">
                      <a16:colId xmlns:a16="http://schemas.microsoft.com/office/drawing/2014/main" val="3644650183"/>
                    </a:ext>
                  </a:extLst>
                </a:gridCol>
                <a:gridCol w="589486">
                  <a:extLst>
                    <a:ext uri="{9D8B030D-6E8A-4147-A177-3AD203B41FA5}">
                      <a16:colId xmlns:a16="http://schemas.microsoft.com/office/drawing/2014/main" val="2580920717"/>
                    </a:ext>
                  </a:extLst>
                </a:gridCol>
                <a:gridCol w="589486">
                  <a:extLst>
                    <a:ext uri="{9D8B030D-6E8A-4147-A177-3AD203B41FA5}">
                      <a16:colId xmlns:a16="http://schemas.microsoft.com/office/drawing/2014/main" val="2570148973"/>
                    </a:ext>
                  </a:extLst>
                </a:gridCol>
              </a:tblGrid>
              <a:tr h="204031">
                <a:tc gridSpan="13">
                  <a:txBody>
                    <a:bodyPr/>
                    <a:lstStyle/>
                    <a:p>
                      <a:pPr algn="ctr"/>
                      <a:r>
                        <a:rPr lang="en-GB" sz="1100" b="1" dirty="0">
                          <a:effectLst/>
                          <a:latin typeface="Calibri" panose="020F0502020204030204" pitchFamily="34" charset="0"/>
                          <a:cs typeface="Calibri" panose="020F0502020204030204" pitchFamily="34" charset="0"/>
                        </a:rPr>
                        <a:t>INCREASE IN UNPROCESSED MILK PURCHASES RELATIVE TO PREVIOUS YEAR (PERCENT)</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a:endParaRPr lang="en-ZA"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6498032"/>
                  </a:ext>
                </a:extLst>
              </a:tr>
              <a:tr h="238125">
                <a:tc>
                  <a:txBody>
                    <a:bodyPr/>
                    <a:lstStyle/>
                    <a:p>
                      <a:pPr algn="ctr"/>
                      <a:r>
                        <a:rPr lang="en-GB" sz="1100" b="1" dirty="0">
                          <a:effectLst/>
                          <a:latin typeface="Calibri" panose="020F0502020204030204" pitchFamily="34" charset="0"/>
                          <a:cs typeface="Calibri" panose="020F0502020204030204" pitchFamily="34" charset="0"/>
                        </a:rPr>
                        <a:t>2012</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effectLst/>
                          <a:latin typeface="Calibri" panose="020F0502020204030204" pitchFamily="34" charset="0"/>
                          <a:cs typeface="Calibri" panose="020F0502020204030204" pitchFamily="34" charset="0"/>
                        </a:rPr>
                        <a:t>2013</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effectLst/>
                          <a:latin typeface="Calibri" panose="020F0502020204030204" pitchFamily="34" charset="0"/>
                          <a:cs typeface="Calibri" panose="020F0502020204030204" pitchFamily="34" charset="0"/>
                        </a:rPr>
                        <a:t>2014</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effectLst/>
                          <a:latin typeface="Calibri" panose="020F0502020204030204" pitchFamily="34" charset="0"/>
                          <a:cs typeface="Calibri" panose="020F0502020204030204" pitchFamily="34" charset="0"/>
                        </a:rPr>
                        <a:t>2015</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a:effectLst/>
                          <a:latin typeface="Calibri" panose="020F0502020204030204" pitchFamily="34" charset="0"/>
                          <a:cs typeface="Calibri" panose="020F0502020204030204" pitchFamily="34" charset="0"/>
                        </a:rPr>
                        <a:t>2016</a:t>
                      </a:r>
                      <a:endParaRPr lang="en-ZA" sz="11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a:effectLst/>
                          <a:latin typeface="Calibri" panose="020F0502020204030204" pitchFamily="34" charset="0"/>
                          <a:cs typeface="Calibri" panose="020F0502020204030204" pitchFamily="34" charset="0"/>
                        </a:rPr>
                        <a:t>2017</a:t>
                      </a:r>
                      <a:endParaRPr lang="en-ZA" sz="11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a:effectLst/>
                          <a:latin typeface="Calibri" panose="020F0502020204030204" pitchFamily="34" charset="0"/>
                          <a:cs typeface="Calibri" panose="020F0502020204030204" pitchFamily="34" charset="0"/>
                        </a:rPr>
                        <a:t>2018</a:t>
                      </a:r>
                      <a:endParaRPr lang="en-ZA" sz="11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a:effectLst/>
                          <a:latin typeface="Calibri" panose="020F0502020204030204" pitchFamily="34" charset="0"/>
                          <a:cs typeface="Calibri" panose="020F0502020204030204" pitchFamily="34" charset="0"/>
                        </a:rPr>
                        <a:t>2019 </a:t>
                      </a:r>
                      <a:endParaRPr lang="en-ZA" sz="11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a:effectLst/>
                          <a:latin typeface="Calibri" panose="020F0502020204030204" pitchFamily="34" charset="0"/>
                          <a:cs typeface="Calibri" panose="020F0502020204030204" pitchFamily="34" charset="0"/>
                        </a:rPr>
                        <a:t>2020</a:t>
                      </a:r>
                      <a:endParaRPr lang="en-ZA" sz="11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a:effectLst/>
                          <a:latin typeface="Calibri" panose="020F0502020204030204" pitchFamily="34" charset="0"/>
                          <a:cs typeface="Calibri" panose="020F0502020204030204" pitchFamily="34" charset="0"/>
                        </a:rPr>
                        <a:t>2021</a:t>
                      </a:r>
                      <a:endParaRPr lang="en-ZA" sz="11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a:effectLst/>
                          <a:latin typeface="Calibri" panose="020F0502020204030204" pitchFamily="34" charset="0"/>
                          <a:cs typeface="Calibri" panose="020F0502020204030204" pitchFamily="34" charset="0"/>
                        </a:rPr>
                        <a:t>2022</a:t>
                      </a:r>
                      <a:endParaRPr lang="en-ZA" sz="11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effectLst/>
                          <a:latin typeface="Calibri" panose="020F0502020204030204" pitchFamily="34" charset="0"/>
                          <a:cs typeface="Calibri" panose="020F0502020204030204" pitchFamily="34" charset="0"/>
                        </a:rPr>
                        <a:t>2023</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2024</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40943342"/>
                  </a:ext>
                </a:extLst>
              </a:tr>
              <a:tr h="238125">
                <a:tc>
                  <a:txBody>
                    <a:bodyPr/>
                    <a:lstStyle/>
                    <a:p>
                      <a:pPr algn="ctr"/>
                      <a:r>
                        <a:rPr lang="en-GB" sz="1100" b="1" dirty="0">
                          <a:effectLst/>
                          <a:latin typeface="Calibri" panose="020F0502020204030204" pitchFamily="34" charset="0"/>
                          <a:cs typeface="Calibri" panose="020F0502020204030204" pitchFamily="34" charset="0"/>
                        </a:rPr>
                        <a:t>4.5</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a:effectLst/>
                          <a:latin typeface="Calibri" panose="020F0502020204030204" pitchFamily="34" charset="0"/>
                          <a:cs typeface="Calibri" panose="020F0502020204030204" pitchFamily="34" charset="0"/>
                        </a:rPr>
                        <a:t>2.22</a:t>
                      </a:r>
                      <a:endParaRPr lang="en-ZA" sz="11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a:effectLst/>
                          <a:latin typeface="Calibri" panose="020F0502020204030204" pitchFamily="34" charset="0"/>
                          <a:cs typeface="Calibri" panose="020F0502020204030204" pitchFamily="34" charset="0"/>
                        </a:rPr>
                        <a:t>2.65</a:t>
                      </a:r>
                      <a:endParaRPr lang="en-ZA" sz="11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effectLst/>
                          <a:latin typeface="Calibri" panose="020F0502020204030204" pitchFamily="34" charset="0"/>
                          <a:cs typeface="Calibri" panose="020F0502020204030204" pitchFamily="34" charset="0"/>
                        </a:rPr>
                        <a:t>6.37</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solidFill>
                            <a:srgbClr val="FF0000"/>
                          </a:solidFill>
                          <a:effectLst/>
                          <a:latin typeface="Calibri" panose="020F0502020204030204" pitchFamily="34" charset="0"/>
                          <a:cs typeface="Calibri" panose="020F0502020204030204" pitchFamily="34" charset="0"/>
                        </a:rPr>
                        <a:t>-0.45</a:t>
                      </a:r>
                      <a:endParaRPr lang="en-ZA"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effectLst/>
                          <a:latin typeface="Calibri" panose="020F0502020204030204" pitchFamily="34" charset="0"/>
                          <a:cs typeface="Calibri" panose="020F0502020204030204" pitchFamily="34" charset="0"/>
                        </a:rPr>
                        <a:t>3.02</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effectLst/>
                          <a:latin typeface="Calibri" panose="020F0502020204030204" pitchFamily="34" charset="0"/>
                          <a:cs typeface="Calibri" panose="020F0502020204030204" pitchFamily="34" charset="0"/>
                        </a:rPr>
                        <a:t>4.82</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effectLst/>
                          <a:latin typeface="Calibri" panose="020F0502020204030204" pitchFamily="34" charset="0"/>
                          <a:cs typeface="Calibri" panose="020F0502020204030204" pitchFamily="34" charset="0"/>
                        </a:rPr>
                        <a:t>0.65</a:t>
                      </a:r>
                      <a:endParaRPr lang="en-ZA"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solidFill>
                            <a:srgbClr val="FF0000"/>
                          </a:solidFill>
                          <a:effectLst/>
                          <a:latin typeface="Calibri" panose="020F0502020204030204" pitchFamily="34" charset="0"/>
                          <a:cs typeface="Calibri" panose="020F0502020204030204" pitchFamily="34" charset="0"/>
                        </a:rPr>
                        <a:t>-0.16</a:t>
                      </a:r>
                      <a:endParaRPr lang="en-ZA"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solidFill>
                            <a:srgbClr val="FF0000"/>
                          </a:solidFill>
                          <a:effectLst/>
                          <a:latin typeface="Calibri" panose="020F0502020204030204" pitchFamily="34" charset="0"/>
                          <a:cs typeface="Calibri" panose="020F0502020204030204" pitchFamily="34" charset="0"/>
                        </a:rPr>
                        <a:t>-0.71</a:t>
                      </a:r>
                      <a:endParaRPr lang="en-ZA"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solidFill>
                            <a:srgbClr val="FF0000"/>
                          </a:solidFill>
                          <a:effectLst/>
                          <a:latin typeface="Calibri" panose="020F0502020204030204" pitchFamily="34" charset="0"/>
                          <a:cs typeface="Calibri" panose="020F0502020204030204" pitchFamily="34" charset="0"/>
                        </a:rPr>
                        <a:t>-1.56</a:t>
                      </a:r>
                      <a:endParaRPr lang="en-ZA"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solidFill>
                            <a:srgbClr val="FF0000"/>
                          </a:solidFill>
                          <a:effectLst/>
                          <a:latin typeface="Calibri" panose="020F0502020204030204" pitchFamily="34" charset="0"/>
                          <a:cs typeface="Calibri" panose="020F0502020204030204" pitchFamily="34" charset="0"/>
                        </a:rPr>
                        <a:t>-0.32</a:t>
                      </a:r>
                      <a:endParaRPr lang="en-ZA"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GB"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3.56</a:t>
                      </a:r>
                      <a:endParaRPr lang="en-ZA"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830558238"/>
                  </a:ext>
                </a:extLst>
              </a:tr>
            </a:tbl>
          </a:graphicData>
        </a:graphic>
      </p:graphicFrame>
      <p:pic>
        <p:nvPicPr>
          <p:cNvPr id="3" name="Picture 2">
            <a:extLst>
              <a:ext uri="{FF2B5EF4-FFF2-40B4-BE49-F238E27FC236}">
                <a16:creationId xmlns:a16="http://schemas.microsoft.com/office/drawing/2014/main" id="{BD4B00EC-6C67-F52F-CF01-B7FE9EF65C79}"/>
              </a:ext>
            </a:extLst>
          </p:cNvPr>
          <p:cNvPicPr>
            <a:picLocks noChangeAspect="1"/>
          </p:cNvPicPr>
          <p:nvPr/>
        </p:nvPicPr>
        <p:blipFill>
          <a:blip r:embed="rId2"/>
          <a:stretch>
            <a:fillRect/>
          </a:stretch>
        </p:blipFill>
        <p:spPr>
          <a:xfrm>
            <a:off x="125962" y="1241728"/>
            <a:ext cx="8892075" cy="4289755"/>
          </a:xfrm>
          <a:prstGeom prst="rect">
            <a:avLst/>
          </a:prstGeom>
        </p:spPr>
      </p:pic>
    </p:spTree>
    <p:extLst>
      <p:ext uri="{BB962C8B-B14F-4D97-AF65-F5344CB8AC3E}">
        <p14:creationId xmlns:p14="http://schemas.microsoft.com/office/powerpoint/2010/main" val="7292559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17237" y="6434151"/>
            <a:ext cx="8614796" cy="307777"/>
          </a:xfrm>
          <a:prstGeom prst="rect">
            <a:avLst/>
          </a:prstGeom>
          <a:noFill/>
          <a:ln>
            <a:noFill/>
          </a:ln>
        </p:spPr>
        <p:txBody>
          <a:bodyPr wrap="square" anchor="ctr">
            <a:spAutoFit/>
          </a:bodyPr>
          <a:lstStyle/>
          <a:p>
            <a:r>
              <a:rPr lang="en-GB" sz="700" b="1" i="1" dirty="0">
                <a:latin typeface="Calibri" pitchFamily="34" charset="0"/>
                <a:cs typeface="Calibri" pitchFamily="34" charset="0"/>
              </a:rPr>
              <a:t>The percentages indicated are the percentages which the average retail prices of UHT milk were higher than that of fresh milk.</a:t>
            </a:r>
          </a:p>
          <a:p>
            <a:r>
              <a:rPr lang="en-GB" sz="700" b="1" i="1" dirty="0">
                <a:latin typeface="Calibri" pitchFamily="34" charset="0"/>
                <a:cs typeface="Calibri" pitchFamily="34" charset="0"/>
              </a:rPr>
              <a:t>Table prepared by the Office of SAMPRO based on the results of surveys by “</a:t>
            </a:r>
            <a:r>
              <a:rPr lang="en-GB" sz="700" b="1" i="1" dirty="0" err="1">
                <a:latin typeface="Calibri" pitchFamily="34" charset="0"/>
                <a:cs typeface="Calibri" pitchFamily="34" charset="0"/>
              </a:rPr>
              <a:t>NielsenIQ</a:t>
            </a:r>
            <a:r>
              <a:rPr lang="en-GB" sz="700" b="1" i="1" dirty="0">
                <a:latin typeface="Calibri" pitchFamily="34" charset="0"/>
                <a:cs typeface="Calibri" pitchFamily="34" charset="0"/>
              </a:rPr>
              <a:t>”.  Non-retail sales such as sales to industrial buyers are not part of the surveys.</a:t>
            </a: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658990" y="269960"/>
            <a:ext cx="129110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Table 31</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139959" y="639292"/>
            <a:ext cx="8892074" cy="830997"/>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pPr lvl="0" eaLnBrk="0" hangingPunct="0"/>
            <a:r>
              <a:rPr lang="en-GB" altLang="en-US" sz="1600" b="1" dirty="0">
                <a:ln w="1905"/>
                <a:solidFill>
                  <a:schemeClr val="tx1"/>
                </a:solidFill>
                <a:effectLst>
                  <a:innerShdw blurRad="69850" dist="43180" dir="5400000">
                    <a:srgbClr val="000000">
                      <a:alpha val="65000"/>
                    </a:srgbClr>
                  </a:innerShdw>
                </a:effectLst>
                <a:latin typeface="Calibri" panose="020F0502020204030204" pitchFamily="34" charset="0"/>
                <a:ea typeface="Calibri" panose="020F0502020204030204" pitchFamily="34" charset="0"/>
                <a:cs typeface="Arial" pitchFamily="34" charset="0"/>
              </a:rPr>
              <a:t>THE HIGHEST AND LOWEST DIFFERENCES RECORDED BETWEEN THE AVERAGE MONTHLY RETAIL PRICES OF UHT MILK AND FRESH MILK AND THE DIFFERENCES BETWEEN THE AVERAGE ANNUAL RETAIL PRICES OF UHT MILK AND FRESH MILK, IN THE YEARS 2012 TO 2024</a:t>
            </a:r>
            <a:endParaRPr lang="en-ZA" altLang="en-US" sz="1600" b="1" dirty="0">
              <a:ln w="1905"/>
              <a:solidFill>
                <a:schemeClr val="tx1"/>
              </a:solidFill>
              <a:effectLst>
                <a:innerShdw blurRad="69850" dist="43180" dir="5400000">
                  <a:srgbClr val="000000">
                    <a:alpha val="65000"/>
                  </a:srgbClr>
                </a:innerShdw>
              </a:effectLst>
              <a:latin typeface="Calibri" panose="020F0502020204030204" pitchFamily="34" charset="0"/>
              <a:cs typeface="Arial" pitchFamily="34" charset="0"/>
            </a:endParaRPr>
          </a:p>
        </p:txBody>
      </p:sp>
      <p:sp>
        <p:nvSpPr>
          <p:cNvPr id="3" name="Slide Number Placeholder 2">
            <a:extLst>
              <a:ext uri="{FF2B5EF4-FFF2-40B4-BE49-F238E27FC236}">
                <a16:creationId xmlns:a16="http://schemas.microsoft.com/office/drawing/2014/main" id="{72E917B4-6373-4005-68A0-81AD47CC1590}"/>
              </a:ext>
            </a:extLst>
          </p:cNvPr>
          <p:cNvSpPr>
            <a:spLocks noGrp="1"/>
          </p:cNvSpPr>
          <p:nvPr>
            <p:ph type="sldNum" sz="quarter" idx="12"/>
          </p:nvPr>
        </p:nvSpPr>
        <p:spPr>
          <a:xfrm>
            <a:off x="7869856" y="6046538"/>
            <a:ext cx="856907" cy="669925"/>
          </a:xfrm>
        </p:spPr>
        <p:txBody>
          <a:bodyPr/>
          <a:lstStyle/>
          <a:p>
            <a:fld id="{73B850FF-6169-4056-8077-06FFA93A5366}" type="slidenum">
              <a:rPr lang="en-US" smtClean="0">
                <a:solidFill>
                  <a:schemeClr val="tx1"/>
                </a:solidFill>
              </a:rPr>
              <a:t>65</a:t>
            </a:fld>
            <a:endParaRPr lang="en-US" dirty="0">
              <a:solidFill>
                <a:schemeClr val="tx1"/>
              </a:solidFill>
            </a:endParaRPr>
          </a:p>
        </p:txBody>
      </p:sp>
      <p:graphicFrame>
        <p:nvGraphicFramePr>
          <p:cNvPr id="4" name="Table 3">
            <a:extLst>
              <a:ext uri="{FF2B5EF4-FFF2-40B4-BE49-F238E27FC236}">
                <a16:creationId xmlns:a16="http://schemas.microsoft.com/office/drawing/2014/main" id="{67AF5BD0-9215-C1A6-A008-291298A8F4AC}"/>
              </a:ext>
            </a:extLst>
          </p:cNvPr>
          <p:cNvGraphicFramePr>
            <a:graphicFrameLocks noGrp="1"/>
          </p:cNvGraphicFramePr>
          <p:nvPr>
            <p:extLst>
              <p:ext uri="{D42A27DB-BD31-4B8C-83A1-F6EECF244321}">
                <p14:modId xmlns:p14="http://schemas.microsoft.com/office/powerpoint/2010/main" val="602837344"/>
              </p:ext>
            </p:extLst>
          </p:nvPr>
        </p:nvGraphicFramePr>
        <p:xfrm>
          <a:off x="1152401" y="1530323"/>
          <a:ext cx="6839198" cy="4776720"/>
        </p:xfrm>
        <a:graphic>
          <a:graphicData uri="http://schemas.openxmlformats.org/drawingml/2006/table">
            <a:tbl>
              <a:tblPr firstRow="1" firstCol="1" bandRow="1">
                <a:tableStyleId>{5C22544A-7EE6-4342-B048-85BDC9FD1C3A}</a:tableStyleId>
              </a:tblPr>
              <a:tblGrid>
                <a:gridCol w="1899929">
                  <a:extLst>
                    <a:ext uri="{9D8B030D-6E8A-4147-A177-3AD203B41FA5}">
                      <a16:colId xmlns:a16="http://schemas.microsoft.com/office/drawing/2014/main" val="2037365268"/>
                    </a:ext>
                  </a:extLst>
                </a:gridCol>
                <a:gridCol w="1899929">
                  <a:extLst>
                    <a:ext uri="{9D8B030D-6E8A-4147-A177-3AD203B41FA5}">
                      <a16:colId xmlns:a16="http://schemas.microsoft.com/office/drawing/2014/main" val="3507949684"/>
                    </a:ext>
                  </a:extLst>
                </a:gridCol>
                <a:gridCol w="1899929">
                  <a:extLst>
                    <a:ext uri="{9D8B030D-6E8A-4147-A177-3AD203B41FA5}">
                      <a16:colId xmlns:a16="http://schemas.microsoft.com/office/drawing/2014/main" val="3494802761"/>
                    </a:ext>
                  </a:extLst>
                </a:gridCol>
                <a:gridCol w="1139411">
                  <a:extLst>
                    <a:ext uri="{9D8B030D-6E8A-4147-A177-3AD203B41FA5}">
                      <a16:colId xmlns:a16="http://schemas.microsoft.com/office/drawing/2014/main" val="3549066045"/>
                    </a:ext>
                  </a:extLst>
                </a:gridCol>
              </a:tblGrid>
              <a:tr h="296096">
                <a:tc rowSpan="2">
                  <a:txBody>
                    <a:bodyPr/>
                    <a:lstStyle/>
                    <a:p>
                      <a:pPr algn="ctr"/>
                      <a:r>
                        <a:rPr lang="en-GB" sz="1100" b="1" dirty="0">
                          <a:effectLst/>
                          <a:latin typeface="Calibri" panose="020F0502020204030204" pitchFamily="34" charset="0"/>
                          <a:cs typeface="Calibri" panose="020F0502020204030204" pitchFamily="34" charset="0"/>
                        </a:rPr>
                        <a:t>YEAR</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gridSpan="3">
                  <a:txBody>
                    <a:bodyPr/>
                    <a:lstStyle/>
                    <a:p>
                      <a:pPr algn="ctr"/>
                      <a:r>
                        <a:rPr lang="en-GB" sz="1100" b="1">
                          <a:effectLst/>
                          <a:latin typeface="Calibri" panose="020F0502020204030204" pitchFamily="34" charset="0"/>
                          <a:cs typeface="Calibri" panose="020F0502020204030204" pitchFamily="34" charset="0"/>
                        </a:rPr>
                        <a:t>Percentage difference </a:t>
                      </a:r>
                      <a:r>
                        <a:rPr lang="en-GB" sz="1100" b="1" baseline="30000">
                          <a:effectLst/>
                          <a:latin typeface="Calibri" panose="020F0502020204030204" pitchFamily="34" charset="0"/>
                          <a:cs typeface="Calibri" panose="020F0502020204030204" pitchFamily="34" charset="0"/>
                        </a:rPr>
                        <a:t>40)</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011128277"/>
                  </a:ext>
                </a:extLst>
              </a:tr>
              <a:tr h="296096">
                <a:tc vMerge="1">
                  <a:txBody>
                    <a:bodyPr/>
                    <a:lstStyle/>
                    <a:p>
                      <a:endParaRPr lang="en-ZA"/>
                    </a:p>
                  </a:txBody>
                  <a:tcPr/>
                </a:tc>
                <a:tc>
                  <a:txBody>
                    <a:bodyPr/>
                    <a:lstStyle/>
                    <a:p>
                      <a:pPr algn="ctr"/>
                      <a:r>
                        <a:rPr lang="en-GB" sz="1100" b="1" dirty="0">
                          <a:effectLst/>
                          <a:latin typeface="Calibri" panose="020F0502020204030204" pitchFamily="34" charset="0"/>
                          <a:cs typeface="Calibri" panose="020F0502020204030204" pitchFamily="34" charset="0"/>
                        </a:rPr>
                        <a:t>Highest</a:t>
                      </a:r>
                      <a:endParaRPr lang="en-ZA" sz="1100" b="1" dirty="0">
                        <a:effectLst/>
                        <a:latin typeface="Calibri" panose="020F0502020204030204" pitchFamily="34" charset="0"/>
                        <a:cs typeface="Calibri" panose="020F0502020204030204" pitchFamily="34" charset="0"/>
                      </a:endParaRPr>
                    </a:p>
                    <a:p>
                      <a:pPr algn="ctr"/>
                      <a:r>
                        <a:rPr lang="en-GB" sz="1100" b="1" dirty="0">
                          <a:effectLst/>
                          <a:latin typeface="Calibri" panose="020F0502020204030204" pitchFamily="34" charset="0"/>
                          <a:cs typeface="Calibri" panose="020F0502020204030204" pitchFamily="34" charset="0"/>
                        </a:rPr>
                        <a:t>monthly</a:t>
                      </a: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tc>
                <a:tc>
                  <a:txBody>
                    <a:bodyPr/>
                    <a:lstStyle/>
                    <a:p>
                      <a:pPr algn="ctr"/>
                      <a:r>
                        <a:rPr lang="en-GB" sz="1100" b="1">
                          <a:effectLst/>
                          <a:latin typeface="Calibri" panose="020F0502020204030204" pitchFamily="34" charset="0"/>
                          <a:cs typeface="Calibri" panose="020F0502020204030204" pitchFamily="34" charset="0"/>
                        </a:rPr>
                        <a:t>Lowest</a:t>
                      </a:r>
                      <a:endParaRPr lang="en-ZA" sz="1100" b="1">
                        <a:effectLst/>
                        <a:latin typeface="Calibri" panose="020F0502020204030204" pitchFamily="34" charset="0"/>
                        <a:cs typeface="Calibri" panose="020F0502020204030204" pitchFamily="34" charset="0"/>
                      </a:endParaRPr>
                    </a:p>
                    <a:p>
                      <a:pPr algn="ctr"/>
                      <a:r>
                        <a:rPr lang="en-GB" sz="1100" b="1">
                          <a:effectLst/>
                          <a:latin typeface="Calibri" panose="020F0502020204030204" pitchFamily="34" charset="0"/>
                          <a:cs typeface="Calibri" panose="020F0502020204030204" pitchFamily="34" charset="0"/>
                        </a:rPr>
                        <a:t>monthly</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tc>
                <a:tc>
                  <a:txBody>
                    <a:bodyPr/>
                    <a:lstStyle/>
                    <a:p>
                      <a:pPr algn="ctr"/>
                      <a:r>
                        <a:rPr lang="en-GB" sz="1100" b="1">
                          <a:effectLst/>
                          <a:latin typeface="Calibri" panose="020F0502020204030204" pitchFamily="34" charset="0"/>
                          <a:cs typeface="Calibri" panose="020F0502020204030204" pitchFamily="34" charset="0"/>
                        </a:rPr>
                        <a:t>Average</a:t>
                      </a:r>
                      <a:endParaRPr lang="en-ZA" sz="1100" b="1">
                        <a:effectLst/>
                        <a:latin typeface="Calibri" panose="020F0502020204030204" pitchFamily="34" charset="0"/>
                        <a:cs typeface="Calibri" panose="020F0502020204030204" pitchFamily="34" charset="0"/>
                      </a:endParaRPr>
                    </a:p>
                    <a:p>
                      <a:pPr algn="ctr"/>
                      <a:r>
                        <a:rPr lang="en-GB" sz="1100" b="1">
                          <a:effectLst/>
                          <a:latin typeface="Calibri" panose="020F0502020204030204" pitchFamily="34" charset="0"/>
                          <a:cs typeface="Calibri" panose="020F0502020204030204" pitchFamily="34" charset="0"/>
                        </a:rPr>
                        <a:t>annual</a:t>
                      </a:r>
                      <a:endParaRPr lang="en-ZA" sz="1100" b="1">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tc>
                <a:extLst>
                  <a:ext uri="{0D108BD9-81ED-4DB2-BD59-A6C34878D82A}">
                    <a16:rowId xmlns:a16="http://schemas.microsoft.com/office/drawing/2014/main" val="4235296818"/>
                  </a:ext>
                </a:extLst>
              </a:tr>
              <a:tr h="296096">
                <a:tc>
                  <a:txBody>
                    <a:bodyPr/>
                    <a:lstStyle/>
                    <a:p>
                      <a:pPr algn="ctr"/>
                      <a:r>
                        <a:rPr lang="en-GB" sz="1200" b="1">
                          <a:effectLst/>
                          <a:latin typeface="Calibri" panose="020F0502020204030204" pitchFamily="34" charset="0"/>
                          <a:cs typeface="Calibri" panose="020F0502020204030204" pitchFamily="34" charset="0"/>
                        </a:rPr>
                        <a:t>2012</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dirty="0">
                          <a:effectLst/>
                          <a:latin typeface="Calibri" panose="020F0502020204030204" pitchFamily="34" charset="0"/>
                          <a:cs typeface="Calibri" panose="020F0502020204030204" pitchFamily="34" charset="0"/>
                        </a:rPr>
                        <a:t>17.1</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a:effectLst/>
                          <a:latin typeface="Calibri" panose="020F0502020204030204" pitchFamily="34" charset="0"/>
                          <a:cs typeface="Calibri" panose="020F0502020204030204" pitchFamily="34" charset="0"/>
                        </a:rPr>
                        <a:t>0.7</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kern="1200">
                          <a:effectLst/>
                          <a:latin typeface="Calibri" panose="020F0502020204030204" pitchFamily="34" charset="0"/>
                          <a:cs typeface="Calibri" panose="020F0502020204030204" pitchFamily="34" charset="0"/>
                        </a:rPr>
                        <a:t>8.9</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extLst>
                  <a:ext uri="{0D108BD9-81ED-4DB2-BD59-A6C34878D82A}">
                    <a16:rowId xmlns:a16="http://schemas.microsoft.com/office/drawing/2014/main" val="1552477187"/>
                  </a:ext>
                </a:extLst>
              </a:tr>
              <a:tr h="296096">
                <a:tc>
                  <a:txBody>
                    <a:bodyPr/>
                    <a:lstStyle/>
                    <a:p>
                      <a:pPr algn="ctr"/>
                      <a:r>
                        <a:rPr lang="en-GB" sz="1200" b="1">
                          <a:effectLst/>
                          <a:latin typeface="Calibri" panose="020F0502020204030204" pitchFamily="34" charset="0"/>
                          <a:cs typeface="Calibri" panose="020F0502020204030204" pitchFamily="34" charset="0"/>
                        </a:rPr>
                        <a:t>2013</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dirty="0">
                          <a:effectLst/>
                          <a:latin typeface="Calibri" panose="020F0502020204030204" pitchFamily="34" charset="0"/>
                          <a:cs typeface="Calibri" panose="020F0502020204030204" pitchFamily="34" charset="0"/>
                        </a:rPr>
                        <a:t>8.9</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a:effectLst/>
                          <a:latin typeface="Calibri" panose="020F0502020204030204" pitchFamily="34" charset="0"/>
                          <a:cs typeface="Calibri" panose="020F0502020204030204" pitchFamily="34" charset="0"/>
                        </a:rPr>
                        <a:t>2.8</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kern="1200">
                          <a:effectLst/>
                          <a:latin typeface="Calibri" panose="020F0502020204030204" pitchFamily="34" charset="0"/>
                          <a:cs typeface="Calibri" panose="020F0502020204030204" pitchFamily="34" charset="0"/>
                        </a:rPr>
                        <a:t>5.9</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extLst>
                  <a:ext uri="{0D108BD9-81ED-4DB2-BD59-A6C34878D82A}">
                    <a16:rowId xmlns:a16="http://schemas.microsoft.com/office/drawing/2014/main" val="1223577327"/>
                  </a:ext>
                </a:extLst>
              </a:tr>
              <a:tr h="296096">
                <a:tc>
                  <a:txBody>
                    <a:bodyPr/>
                    <a:lstStyle/>
                    <a:p>
                      <a:pPr algn="ctr"/>
                      <a:r>
                        <a:rPr lang="en-GB" sz="1200" b="1">
                          <a:effectLst/>
                          <a:latin typeface="Calibri" panose="020F0502020204030204" pitchFamily="34" charset="0"/>
                          <a:cs typeface="Calibri" panose="020F0502020204030204" pitchFamily="34" charset="0"/>
                        </a:rPr>
                        <a:t>2014</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dirty="0">
                          <a:effectLst/>
                          <a:latin typeface="Calibri" panose="020F0502020204030204" pitchFamily="34" charset="0"/>
                          <a:cs typeface="Calibri" panose="020F0502020204030204" pitchFamily="34" charset="0"/>
                        </a:rPr>
                        <a:t>12.5</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dirty="0">
                          <a:effectLst/>
                          <a:latin typeface="Calibri" panose="020F0502020204030204" pitchFamily="34" charset="0"/>
                          <a:cs typeface="Calibri" panose="020F0502020204030204" pitchFamily="34" charset="0"/>
                        </a:rPr>
                        <a:t>5.8</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kern="1200">
                          <a:effectLst/>
                          <a:latin typeface="Calibri" panose="020F0502020204030204" pitchFamily="34" charset="0"/>
                          <a:cs typeface="Calibri" panose="020F0502020204030204" pitchFamily="34" charset="0"/>
                        </a:rPr>
                        <a:t>9.2</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extLst>
                  <a:ext uri="{0D108BD9-81ED-4DB2-BD59-A6C34878D82A}">
                    <a16:rowId xmlns:a16="http://schemas.microsoft.com/office/drawing/2014/main" val="1564732229"/>
                  </a:ext>
                </a:extLst>
              </a:tr>
              <a:tr h="296096">
                <a:tc>
                  <a:txBody>
                    <a:bodyPr/>
                    <a:lstStyle/>
                    <a:p>
                      <a:pPr algn="ctr"/>
                      <a:r>
                        <a:rPr lang="en-GB" sz="1200" b="1">
                          <a:effectLst/>
                          <a:latin typeface="Calibri" panose="020F0502020204030204" pitchFamily="34" charset="0"/>
                          <a:cs typeface="Calibri" panose="020F0502020204030204" pitchFamily="34" charset="0"/>
                        </a:rPr>
                        <a:t>2015</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dirty="0">
                          <a:effectLst/>
                          <a:latin typeface="Calibri" panose="020F0502020204030204" pitchFamily="34" charset="0"/>
                          <a:cs typeface="Calibri" panose="020F0502020204030204" pitchFamily="34" charset="0"/>
                        </a:rPr>
                        <a:t>11.9</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dirty="0">
                          <a:solidFill>
                            <a:srgbClr val="FF0000"/>
                          </a:solidFill>
                          <a:effectLst/>
                          <a:latin typeface="Calibri" panose="020F0502020204030204" pitchFamily="34" charset="0"/>
                          <a:cs typeface="Calibri" panose="020F0502020204030204" pitchFamily="34" charset="0"/>
                        </a:rPr>
                        <a:t>-0.7</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kern="1200">
                          <a:effectLst/>
                          <a:latin typeface="Calibri" panose="020F0502020204030204" pitchFamily="34" charset="0"/>
                          <a:cs typeface="Calibri" panose="020F0502020204030204" pitchFamily="34" charset="0"/>
                        </a:rPr>
                        <a:t>5.6</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extLst>
                  <a:ext uri="{0D108BD9-81ED-4DB2-BD59-A6C34878D82A}">
                    <a16:rowId xmlns:a16="http://schemas.microsoft.com/office/drawing/2014/main" val="1399246422"/>
                  </a:ext>
                </a:extLst>
              </a:tr>
              <a:tr h="296096">
                <a:tc>
                  <a:txBody>
                    <a:bodyPr/>
                    <a:lstStyle/>
                    <a:p>
                      <a:pPr algn="ctr"/>
                      <a:r>
                        <a:rPr lang="en-GB" sz="1200" b="1">
                          <a:effectLst/>
                          <a:latin typeface="Calibri" panose="020F0502020204030204" pitchFamily="34" charset="0"/>
                          <a:cs typeface="Calibri" panose="020F0502020204030204" pitchFamily="34" charset="0"/>
                        </a:rPr>
                        <a:t>2016</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a:effectLst/>
                          <a:latin typeface="Calibri" panose="020F0502020204030204" pitchFamily="34" charset="0"/>
                          <a:cs typeface="Calibri" panose="020F0502020204030204" pitchFamily="34" charset="0"/>
                        </a:rPr>
                        <a:t>6.9</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dirty="0">
                          <a:effectLst/>
                          <a:latin typeface="Calibri" panose="020F0502020204030204" pitchFamily="34" charset="0"/>
                          <a:cs typeface="Calibri" panose="020F0502020204030204" pitchFamily="34" charset="0"/>
                        </a:rPr>
                        <a:t>0.7</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kern="1200">
                          <a:effectLst/>
                          <a:latin typeface="Calibri" panose="020F0502020204030204" pitchFamily="34" charset="0"/>
                          <a:cs typeface="Calibri" panose="020F0502020204030204" pitchFamily="34" charset="0"/>
                        </a:rPr>
                        <a:t>3.8</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extLst>
                  <a:ext uri="{0D108BD9-81ED-4DB2-BD59-A6C34878D82A}">
                    <a16:rowId xmlns:a16="http://schemas.microsoft.com/office/drawing/2014/main" val="3441793604"/>
                  </a:ext>
                </a:extLst>
              </a:tr>
              <a:tr h="296096">
                <a:tc>
                  <a:txBody>
                    <a:bodyPr/>
                    <a:lstStyle/>
                    <a:p>
                      <a:pPr algn="ctr"/>
                      <a:r>
                        <a:rPr lang="en-GB" sz="1200" b="1">
                          <a:effectLst/>
                          <a:latin typeface="Calibri" panose="020F0502020204030204" pitchFamily="34" charset="0"/>
                          <a:cs typeface="Calibri" panose="020F0502020204030204" pitchFamily="34" charset="0"/>
                        </a:rPr>
                        <a:t>2017</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a:effectLst/>
                          <a:latin typeface="Calibri" panose="020F0502020204030204" pitchFamily="34" charset="0"/>
                          <a:cs typeface="Calibri" panose="020F0502020204030204" pitchFamily="34" charset="0"/>
                        </a:rPr>
                        <a:t>1.8</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dirty="0">
                          <a:solidFill>
                            <a:srgbClr val="FF0000"/>
                          </a:solidFill>
                          <a:effectLst/>
                          <a:latin typeface="Calibri" panose="020F0502020204030204" pitchFamily="34" charset="0"/>
                          <a:cs typeface="Calibri" panose="020F0502020204030204" pitchFamily="34" charset="0"/>
                        </a:rPr>
                        <a:t>-2.6</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kern="1200">
                          <a:solidFill>
                            <a:srgbClr val="FF0000"/>
                          </a:solidFill>
                          <a:effectLst/>
                          <a:latin typeface="Calibri" panose="020F0502020204030204" pitchFamily="34" charset="0"/>
                          <a:cs typeface="Calibri" panose="020F0502020204030204" pitchFamily="34" charset="0"/>
                        </a:rPr>
                        <a:t>-0.4</a:t>
                      </a:r>
                      <a:endParaRPr lang="en-ZA" sz="1200" b="1">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extLst>
                  <a:ext uri="{0D108BD9-81ED-4DB2-BD59-A6C34878D82A}">
                    <a16:rowId xmlns:a16="http://schemas.microsoft.com/office/drawing/2014/main" val="1812459806"/>
                  </a:ext>
                </a:extLst>
              </a:tr>
              <a:tr h="296096">
                <a:tc>
                  <a:txBody>
                    <a:bodyPr/>
                    <a:lstStyle/>
                    <a:p>
                      <a:pPr algn="ctr"/>
                      <a:r>
                        <a:rPr lang="en-GB" sz="1200" b="1">
                          <a:effectLst/>
                          <a:latin typeface="Calibri" panose="020F0502020204030204" pitchFamily="34" charset="0"/>
                          <a:cs typeface="Calibri" panose="020F0502020204030204" pitchFamily="34" charset="0"/>
                        </a:rPr>
                        <a:t>2018</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a:effectLst/>
                          <a:latin typeface="Calibri" panose="020F0502020204030204" pitchFamily="34" charset="0"/>
                          <a:cs typeface="Calibri" panose="020F0502020204030204" pitchFamily="34" charset="0"/>
                        </a:rPr>
                        <a:t>0.0</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dirty="0">
                          <a:solidFill>
                            <a:srgbClr val="FF0000"/>
                          </a:solidFill>
                          <a:effectLst/>
                          <a:latin typeface="Calibri" panose="020F0502020204030204" pitchFamily="34" charset="0"/>
                          <a:cs typeface="Calibri" panose="020F0502020204030204" pitchFamily="34" charset="0"/>
                        </a:rPr>
                        <a:t>-7.9</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kern="1200" dirty="0">
                          <a:solidFill>
                            <a:srgbClr val="FF0000"/>
                          </a:solidFill>
                          <a:effectLst/>
                          <a:latin typeface="Calibri" panose="020F0502020204030204" pitchFamily="34" charset="0"/>
                          <a:cs typeface="Calibri" panose="020F0502020204030204" pitchFamily="34" charset="0"/>
                        </a:rPr>
                        <a:t>-4.0</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extLst>
                  <a:ext uri="{0D108BD9-81ED-4DB2-BD59-A6C34878D82A}">
                    <a16:rowId xmlns:a16="http://schemas.microsoft.com/office/drawing/2014/main" val="2756605027"/>
                  </a:ext>
                </a:extLst>
              </a:tr>
              <a:tr h="296096">
                <a:tc>
                  <a:txBody>
                    <a:bodyPr/>
                    <a:lstStyle/>
                    <a:p>
                      <a:pPr algn="ctr"/>
                      <a:r>
                        <a:rPr lang="en-GB" sz="1200" b="1">
                          <a:effectLst/>
                          <a:latin typeface="Calibri" panose="020F0502020204030204" pitchFamily="34" charset="0"/>
                          <a:cs typeface="Calibri" panose="020F0502020204030204" pitchFamily="34" charset="0"/>
                        </a:rPr>
                        <a:t>2019</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a:effectLst/>
                          <a:latin typeface="Calibri" panose="020F0502020204030204" pitchFamily="34" charset="0"/>
                          <a:cs typeface="Calibri" panose="020F0502020204030204" pitchFamily="34" charset="0"/>
                        </a:rPr>
                        <a:t>3.8</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dirty="0">
                          <a:solidFill>
                            <a:srgbClr val="FF0000"/>
                          </a:solidFill>
                          <a:effectLst/>
                          <a:latin typeface="Calibri" panose="020F0502020204030204" pitchFamily="34" charset="0"/>
                          <a:cs typeface="Calibri" panose="020F0502020204030204" pitchFamily="34" charset="0"/>
                        </a:rPr>
                        <a:t>-3.8</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kern="1200" dirty="0">
                          <a:effectLst/>
                          <a:latin typeface="Calibri" panose="020F0502020204030204" pitchFamily="34" charset="0"/>
                          <a:cs typeface="Calibri" panose="020F0502020204030204" pitchFamily="34" charset="0"/>
                        </a:rPr>
                        <a:t>0.0</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extLst>
                  <a:ext uri="{0D108BD9-81ED-4DB2-BD59-A6C34878D82A}">
                    <a16:rowId xmlns:a16="http://schemas.microsoft.com/office/drawing/2014/main" val="2158471464"/>
                  </a:ext>
                </a:extLst>
              </a:tr>
              <a:tr h="296096">
                <a:tc>
                  <a:txBody>
                    <a:bodyPr/>
                    <a:lstStyle/>
                    <a:p>
                      <a:pPr algn="ctr"/>
                      <a:r>
                        <a:rPr lang="en-GB" sz="1200" b="1">
                          <a:effectLst/>
                          <a:latin typeface="Calibri" panose="020F0502020204030204" pitchFamily="34" charset="0"/>
                          <a:cs typeface="Calibri" panose="020F0502020204030204" pitchFamily="34" charset="0"/>
                        </a:rPr>
                        <a:t>2020</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a:effectLst/>
                          <a:latin typeface="Calibri" panose="020F0502020204030204" pitchFamily="34" charset="0"/>
                          <a:cs typeface="Calibri" panose="020F0502020204030204" pitchFamily="34" charset="0"/>
                        </a:rPr>
                        <a:t>4.3</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a:effectLst/>
                          <a:latin typeface="Calibri" panose="020F0502020204030204" pitchFamily="34" charset="0"/>
                          <a:cs typeface="Calibri" panose="020F0502020204030204" pitchFamily="34" charset="0"/>
                        </a:rPr>
                        <a:t>0.4</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dirty="0">
                          <a:effectLst/>
                          <a:latin typeface="Calibri" panose="020F0502020204030204" pitchFamily="34" charset="0"/>
                          <a:cs typeface="Calibri" panose="020F0502020204030204" pitchFamily="34" charset="0"/>
                        </a:rPr>
                        <a:t>2.3</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extLst>
                  <a:ext uri="{0D108BD9-81ED-4DB2-BD59-A6C34878D82A}">
                    <a16:rowId xmlns:a16="http://schemas.microsoft.com/office/drawing/2014/main" val="525579382"/>
                  </a:ext>
                </a:extLst>
              </a:tr>
              <a:tr h="296096">
                <a:tc>
                  <a:txBody>
                    <a:bodyPr/>
                    <a:lstStyle/>
                    <a:p>
                      <a:pPr algn="ctr"/>
                      <a:r>
                        <a:rPr lang="en-GB" sz="1200" b="1">
                          <a:effectLst/>
                          <a:latin typeface="Calibri" panose="020F0502020204030204" pitchFamily="34" charset="0"/>
                          <a:cs typeface="Calibri" panose="020F0502020204030204" pitchFamily="34" charset="0"/>
                        </a:rPr>
                        <a:t>2021</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a:solidFill>
                            <a:srgbClr val="FF0000"/>
                          </a:solidFill>
                          <a:effectLst/>
                          <a:latin typeface="Calibri" panose="020F0502020204030204" pitchFamily="34" charset="0"/>
                          <a:cs typeface="Calibri" panose="020F0502020204030204" pitchFamily="34" charset="0"/>
                        </a:rPr>
                        <a:t>-3.8</a:t>
                      </a:r>
                      <a:endParaRPr lang="en-ZA" sz="1200" b="1">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a:solidFill>
                            <a:srgbClr val="FF0000"/>
                          </a:solidFill>
                          <a:effectLst/>
                          <a:latin typeface="Calibri" panose="020F0502020204030204" pitchFamily="34" charset="0"/>
                          <a:cs typeface="Calibri" panose="020F0502020204030204" pitchFamily="34" charset="0"/>
                        </a:rPr>
                        <a:t>-2.4</a:t>
                      </a:r>
                      <a:endParaRPr lang="en-ZA" sz="1200" b="1">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dirty="0">
                          <a:solidFill>
                            <a:srgbClr val="FF0000"/>
                          </a:solidFill>
                          <a:effectLst/>
                          <a:latin typeface="Calibri" panose="020F0502020204030204" pitchFamily="34" charset="0"/>
                          <a:cs typeface="Calibri" panose="020F0502020204030204" pitchFamily="34" charset="0"/>
                        </a:rPr>
                        <a:t>-3.1</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extLst>
                  <a:ext uri="{0D108BD9-81ED-4DB2-BD59-A6C34878D82A}">
                    <a16:rowId xmlns:a16="http://schemas.microsoft.com/office/drawing/2014/main" val="1257647843"/>
                  </a:ext>
                </a:extLst>
              </a:tr>
              <a:tr h="296096">
                <a:tc>
                  <a:txBody>
                    <a:bodyPr/>
                    <a:lstStyle/>
                    <a:p>
                      <a:pPr algn="ctr"/>
                      <a:r>
                        <a:rPr lang="en-GB" sz="1200" b="1">
                          <a:effectLst/>
                          <a:latin typeface="Calibri" panose="020F0502020204030204" pitchFamily="34" charset="0"/>
                          <a:cs typeface="Calibri" panose="020F0502020204030204" pitchFamily="34" charset="0"/>
                        </a:rPr>
                        <a:t>2022</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a:solidFill>
                            <a:srgbClr val="FF0000"/>
                          </a:solidFill>
                          <a:effectLst/>
                          <a:latin typeface="Calibri" panose="020F0502020204030204" pitchFamily="34" charset="0"/>
                          <a:cs typeface="Calibri" panose="020F0502020204030204" pitchFamily="34" charset="0"/>
                        </a:rPr>
                        <a:t>-0.4</a:t>
                      </a:r>
                      <a:endParaRPr lang="en-ZA" sz="1200" b="1">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a:solidFill>
                            <a:srgbClr val="FF0000"/>
                          </a:solidFill>
                          <a:effectLst/>
                          <a:latin typeface="Calibri" panose="020F0502020204030204" pitchFamily="34" charset="0"/>
                          <a:cs typeface="Calibri" panose="020F0502020204030204" pitchFamily="34" charset="0"/>
                        </a:rPr>
                        <a:t>-3.3</a:t>
                      </a:r>
                      <a:endParaRPr lang="en-ZA" sz="1200" b="1">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dirty="0">
                          <a:solidFill>
                            <a:srgbClr val="FF0000"/>
                          </a:solidFill>
                          <a:effectLst/>
                          <a:latin typeface="Calibri" panose="020F0502020204030204" pitchFamily="34" charset="0"/>
                          <a:cs typeface="Calibri" panose="020F0502020204030204" pitchFamily="34" charset="0"/>
                        </a:rPr>
                        <a:t>-1.9</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extLst>
                  <a:ext uri="{0D108BD9-81ED-4DB2-BD59-A6C34878D82A}">
                    <a16:rowId xmlns:a16="http://schemas.microsoft.com/office/drawing/2014/main" val="4105995744"/>
                  </a:ext>
                </a:extLst>
              </a:tr>
              <a:tr h="296096">
                <a:tc>
                  <a:txBody>
                    <a:bodyPr/>
                    <a:lstStyle/>
                    <a:p>
                      <a:pPr algn="ctr"/>
                      <a:r>
                        <a:rPr lang="en-GB" sz="1200" b="1">
                          <a:effectLst/>
                          <a:latin typeface="Calibri" panose="020F0502020204030204" pitchFamily="34" charset="0"/>
                          <a:cs typeface="Calibri" panose="020F0502020204030204" pitchFamily="34" charset="0"/>
                        </a:rPr>
                        <a:t>2023</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a:effectLst/>
                          <a:latin typeface="Calibri" panose="020F0502020204030204" pitchFamily="34" charset="0"/>
                          <a:cs typeface="Calibri" panose="020F0502020204030204" pitchFamily="34" charset="0"/>
                        </a:rPr>
                        <a:t>2.9</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a:effectLst/>
                          <a:latin typeface="Calibri" panose="020F0502020204030204" pitchFamily="34" charset="0"/>
                          <a:cs typeface="Calibri" panose="020F0502020204030204" pitchFamily="34" charset="0"/>
                        </a:rPr>
                        <a:t>3.6</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dirty="0">
                          <a:effectLst/>
                          <a:latin typeface="Calibri" panose="020F0502020204030204" pitchFamily="34" charset="0"/>
                          <a:cs typeface="Calibri" panose="020F0502020204030204" pitchFamily="34" charset="0"/>
                        </a:rPr>
                        <a:t>3.3</a:t>
                      </a:r>
                      <a:endParaRPr lang="en-ZA" sz="1200" b="1" dirty="0">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extLst>
                  <a:ext uri="{0D108BD9-81ED-4DB2-BD59-A6C34878D82A}">
                    <a16:rowId xmlns:a16="http://schemas.microsoft.com/office/drawing/2014/main" val="2059321389"/>
                  </a:ext>
                </a:extLst>
              </a:tr>
              <a:tr h="296096">
                <a:tc>
                  <a:txBody>
                    <a:bodyPr/>
                    <a:lstStyle/>
                    <a:p>
                      <a:pPr algn="ctr"/>
                      <a:r>
                        <a:rPr lang="en-GB" sz="1200" b="1">
                          <a:effectLst/>
                          <a:latin typeface="Calibri" panose="020F0502020204030204" pitchFamily="34" charset="0"/>
                          <a:cs typeface="Calibri" panose="020F0502020204030204" pitchFamily="34" charset="0"/>
                        </a:rPr>
                        <a:t>2024</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a:effectLst/>
                          <a:latin typeface="Calibri" panose="020F0502020204030204" pitchFamily="34" charset="0"/>
                          <a:cs typeface="Calibri" panose="020F0502020204030204" pitchFamily="34" charset="0"/>
                        </a:rPr>
                        <a:t>0.4</a:t>
                      </a:r>
                      <a:endParaRPr lang="en-ZA" sz="1200" b="1">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dirty="0">
                          <a:solidFill>
                            <a:srgbClr val="FF0000"/>
                          </a:solidFill>
                          <a:effectLst/>
                          <a:latin typeface="Calibri" panose="020F0502020204030204" pitchFamily="34" charset="0"/>
                          <a:cs typeface="Calibri" panose="020F0502020204030204" pitchFamily="34" charset="0"/>
                        </a:rPr>
                        <a:t>-1.2</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tc>
                  <a:txBody>
                    <a:bodyPr/>
                    <a:lstStyle/>
                    <a:p>
                      <a:pPr algn="ctr"/>
                      <a:r>
                        <a:rPr lang="en-GB" sz="1200" b="1" dirty="0">
                          <a:solidFill>
                            <a:srgbClr val="FF0000"/>
                          </a:solidFill>
                          <a:effectLst/>
                          <a:latin typeface="Calibri" panose="020F0502020204030204" pitchFamily="34" charset="0"/>
                          <a:cs typeface="Calibri" panose="020F0502020204030204" pitchFamily="34" charset="0"/>
                        </a:rPr>
                        <a:t>-0.4</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tc>
                <a:extLst>
                  <a:ext uri="{0D108BD9-81ED-4DB2-BD59-A6C34878D82A}">
                    <a16:rowId xmlns:a16="http://schemas.microsoft.com/office/drawing/2014/main" val="1702176489"/>
                  </a:ext>
                </a:extLst>
              </a:tr>
              <a:tr h="296096">
                <a:tc>
                  <a:txBody>
                    <a:bodyPr/>
                    <a:lstStyle/>
                    <a:p>
                      <a:pPr algn="ctr"/>
                      <a:r>
                        <a:rPr lang="en-GB" sz="1200" b="1" dirty="0">
                          <a:solidFill>
                            <a:schemeClr val="bg1"/>
                          </a:solidFill>
                          <a:effectLst/>
                          <a:latin typeface="Calibri" panose="020F0502020204030204" pitchFamily="34" charset="0"/>
                          <a:cs typeface="Calibri" panose="020F0502020204030204" pitchFamily="34" charset="0"/>
                        </a:rPr>
                        <a:t>Average</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solidFill>
                      <a:srgbClr val="FFFF00"/>
                    </a:solidFill>
                  </a:tcPr>
                </a:tc>
                <a:tc>
                  <a:txBody>
                    <a:bodyPr/>
                    <a:lstStyle/>
                    <a:p>
                      <a:pPr algn="ctr"/>
                      <a:r>
                        <a:rPr lang="en-US" sz="1200" b="1" dirty="0">
                          <a:solidFill>
                            <a:schemeClr val="bg1"/>
                          </a:solidFill>
                          <a:effectLst/>
                          <a:latin typeface="Calibri" panose="020F0502020204030204" pitchFamily="34" charset="0"/>
                          <a:cs typeface="Calibri" panose="020F0502020204030204" pitchFamily="34" charset="0"/>
                        </a:rPr>
                        <a:t>5.1</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solidFill>
                      <a:srgbClr val="FFFF00"/>
                    </a:solidFill>
                  </a:tcPr>
                </a:tc>
                <a:tc>
                  <a:txBody>
                    <a:bodyPr/>
                    <a:lstStyle/>
                    <a:p>
                      <a:pPr algn="ctr"/>
                      <a:r>
                        <a:rPr lang="en-US" sz="1200" b="1" dirty="0">
                          <a:solidFill>
                            <a:srgbClr val="FF0000"/>
                          </a:solidFill>
                          <a:effectLst/>
                          <a:latin typeface="Calibri" panose="020F0502020204030204" pitchFamily="34" charset="0"/>
                          <a:cs typeface="Calibri" panose="020F0502020204030204" pitchFamily="34" charset="0"/>
                        </a:rPr>
                        <a:t>-0.6</a:t>
                      </a:r>
                      <a:endParaRPr lang="en-ZA"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solidFill>
                      <a:srgbClr val="FFFF00"/>
                    </a:solidFill>
                  </a:tcPr>
                </a:tc>
                <a:tc>
                  <a:txBody>
                    <a:bodyPr/>
                    <a:lstStyle/>
                    <a:p>
                      <a:pPr algn="ctr"/>
                      <a:r>
                        <a:rPr lang="en-US" sz="1200" b="1" dirty="0">
                          <a:solidFill>
                            <a:schemeClr val="bg1"/>
                          </a:solidFill>
                          <a:effectLst/>
                          <a:latin typeface="Calibri" panose="020F0502020204030204" pitchFamily="34" charset="0"/>
                          <a:cs typeface="Calibri" panose="020F0502020204030204" pitchFamily="34" charset="0"/>
                        </a:rPr>
                        <a:t>2.2</a:t>
                      </a:r>
                      <a:endParaRPr lang="en-ZA"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407" marR="45407" marT="0" marB="0" anchor="ctr">
                    <a:solidFill>
                      <a:srgbClr val="FFFF00"/>
                    </a:solidFill>
                  </a:tcPr>
                </a:tc>
                <a:extLst>
                  <a:ext uri="{0D108BD9-81ED-4DB2-BD59-A6C34878D82A}">
                    <a16:rowId xmlns:a16="http://schemas.microsoft.com/office/drawing/2014/main" val="3802697407"/>
                  </a:ext>
                </a:extLst>
              </a:tr>
            </a:tbl>
          </a:graphicData>
        </a:graphic>
      </p:graphicFrame>
    </p:spTree>
    <p:extLst>
      <p:ext uri="{BB962C8B-B14F-4D97-AF65-F5344CB8AC3E}">
        <p14:creationId xmlns:p14="http://schemas.microsoft.com/office/powerpoint/2010/main" val="40764376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3E8D14C-DBED-1201-5F30-E208F6410974}"/>
              </a:ext>
            </a:extLst>
          </p:cNvPr>
          <p:cNvSpPr txBox="1"/>
          <p:nvPr/>
        </p:nvSpPr>
        <p:spPr>
          <a:xfrm>
            <a:off x="910373" y="97412"/>
            <a:ext cx="7502414" cy="748004"/>
          </a:xfrm>
          <a:prstGeom prst="rect">
            <a:avLst/>
          </a:prstGeom>
        </p:spPr>
        <p:txBody>
          <a:bodyPr vert="horz" lIns="91440" tIns="45720" rIns="91440" bIns="45720" rtlCol="0" anchor="ctr">
            <a:normAutofit/>
          </a:bodyPr>
          <a:lstStyle/>
          <a:p>
            <a:r>
              <a:rPr lang="en-GB" sz="2800" b="1" u="sng" dirty="0">
                <a:latin typeface="Arial" panose="020B0604020202020204" pitchFamily="34" charset="0"/>
                <a:ea typeface="Calibri" panose="020F0502020204030204" pitchFamily="34" charset="0"/>
                <a:cs typeface="Times New Roman" panose="02020603050405020304" pitchFamily="18" charset="0"/>
              </a:rPr>
              <a:t>SUMMARY AND CONCLUSION:</a:t>
            </a:r>
            <a:endParaRPr lang="en-ZA" sz="28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B51B357-4B17-3865-CB4E-D56FD161CDED}"/>
              </a:ext>
            </a:extLst>
          </p:cNvPr>
          <p:cNvSpPr txBox="1"/>
          <p:nvPr/>
        </p:nvSpPr>
        <p:spPr>
          <a:xfrm>
            <a:off x="512667" y="1236936"/>
            <a:ext cx="7900120" cy="4764903"/>
          </a:xfrm>
          <a:prstGeom prst="rect">
            <a:avLst/>
          </a:prstGeom>
        </p:spPr>
        <p:txBody>
          <a:bodyPr vert="horz" lIns="91440" tIns="45720" rIns="91440" bIns="45720" rtlCol="0" anchor="ctr">
            <a:noAutofit/>
          </a:bodyPr>
          <a:lstStyle/>
          <a:p>
            <a:pPr marL="342900" lvl="0" indent="-342900">
              <a:spcAft>
                <a:spcPts val="1200"/>
              </a:spcAft>
              <a:buFont typeface="Wingdings" panose="05000000000000000000" pitchFamily="2" charset="2"/>
              <a:buChar char=""/>
            </a:pPr>
            <a:r>
              <a:rPr lang="en-ZA" sz="1900" b="1" dirty="0">
                <a:latin typeface="Arial" panose="020B0604020202020204" pitchFamily="34" charset="0"/>
                <a:ea typeface="Calibri" panose="020F0502020204030204" pitchFamily="34" charset="0"/>
                <a:cs typeface="Arial" panose="020B0604020202020204" pitchFamily="34" charset="0"/>
              </a:rPr>
              <a:t>Uncertainty in the world is very high and predictability is low;</a:t>
            </a:r>
          </a:p>
          <a:p>
            <a:pPr marL="342900" lvl="0" indent="-342900">
              <a:spcAft>
                <a:spcPts val="1200"/>
              </a:spcAft>
              <a:buFont typeface="Wingdings" panose="05000000000000000000" pitchFamily="2" charset="2"/>
              <a:buChar char=""/>
            </a:pPr>
            <a:r>
              <a:rPr lang="en-ZA" sz="1900" b="1" dirty="0">
                <a:latin typeface="Arial" panose="020B0604020202020204" pitchFamily="34" charset="0"/>
                <a:ea typeface="Calibri" panose="020F0502020204030204" pitchFamily="34" charset="0"/>
                <a:cs typeface="Arial" panose="020B0604020202020204" pitchFamily="34" charset="0"/>
              </a:rPr>
              <a:t>In South Africa, the uncertainty about political stability, policies, economic growth and improvement of service delivery, is very high; </a:t>
            </a:r>
          </a:p>
          <a:p>
            <a:pPr marL="342900" lvl="0" indent="-342900">
              <a:spcAft>
                <a:spcPts val="1200"/>
              </a:spcAft>
              <a:buFont typeface="Wingdings" panose="05000000000000000000" pitchFamily="2" charset="2"/>
              <a:buChar char=""/>
            </a:pPr>
            <a:r>
              <a:rPr lang="en-ZA" sz="1900" b="1" dirty="0">
                <a:latin typeface="Arial" panose="020B0604020202020204" pitchFamily="34" charset="0"/>
                <a:ea typeface="Calibri" panose="020F0502020204030204" pitchFamily="34" charset="0"/>
                <a:cs typeface="Arial" panose="020B0604020202020204" pitchFamily="34" charset="0"/>
              </a:rPr>
              <a:t>Improvement of service delivery by the public sector is a prerequisite for higher economic growth;</a:t>
            </a:r>
          </a:p>
          <a:p>
            <a:pPr marL="342900" lvl="0" indent="-342900">
              <a:spcAft>
                <a:spcPts val="1200"/>
              </a:spcAft>
              <a:buFont typeface="Wingdings" panose="05000000000000000000" pitchFamily="2" charset="2"/>
              <a:buChar char=""/>
            </a:pPr>
            <a:r>
              <a:rPr lang="en-ZA" sz="1900" b="1" dirty="0">
                <a:effectLst/>
                <a:latin typeface="Arial" panose="020B0604020202020204" pitchFamily="34" charset="0"/>
                <a:ea typeface="Calibri" panose="020F0502020204030204" pitchFamily="34" charset="0"/>
                <a:cs typeface="Arial" panose="020B0604020202020204" pitchFamily="34" charset="0"/>
              </a:rPr>
              <a:t>In 2024 and 2025 (January to September), South Africa, was in terms of mass, a net exporter of 5 of the 6 types of dairy products. Lower international prices and a higher value of th</a:t>
            </a:r>
            <a:r>
              <a:rPr lang="en-ZA" sz="1900" b="1" dirty="0">
                <a:latin typeface="Arial" panose="020B0604020202020204" pitchFamily="34" charset="0"/>
                <a:ea typeface="Calibri" panose="020F0502020204030204" pitchFamily="34" charset="0"/>
                <a:cs typeface="Arial" panose="020B0604020202020204" pitchFamily="34" charset="0"/>
              </a:rPr>
              <a:t>e Rand, can change this situation;</a:t>
            </a:r>
          </a:p>
          <a:p>
            <a:pPr marL="342900" lvl="0" indent="-342900">
              <a:spcAft>
                <a:spcPts val="1200"/>
              </a:spcAft>
              <a:buFont typeface="Wingdings" panose="05000000000000000000" pitchFamily="2" charset="2"/>
              <a:buChar char=""/>
            </a:pPr>
            <a:r>
              <a:rPr lang="en-ZA" sz="1900" b="1" dirty="0">
                <a:effectLst/>
                <a:latin typeface="Arial" panose="020B0604020202020204" pitchFamily="34" charset="0"/>
                <a:ea typeface="Calibri" panose="020F0502020204030204" pitchFamily="34" charset="0"/>
                <a:cs typeface="Arial" panose="020B0604020202020204" pitchFamily="34" charset="0"/>
              </a:rPr>
              <a:t>Future demand for consumer goods, including dairy products, is highly dependent on the level of economic growth;</a:t>
            </a:r>
          </a:p>
          <a:p>
            <a:pPr marL="342900" lvl="0" indent="-342900">
              <a:spcAft>
                <a:spcPts val="1200"/>
              </a:spcAft>
              <a:buFont typeface="Wingdings" panose="05000000000000000000" pitchFamily="2" charset="2"/>
              <a:buChar char=""/>
            </a:pPr>
            <a:r>
              <a:rPr lang="en-ZA" sz="1900" b="1" dirty="0">
                <a:latin typeface="Arial" panose="020B0604020202020204" pitchFamily="34" charset="0"/>
                <a:ea typeface="Calibri" panose="020F0502020204030204" pitchFamily="34" charset="0"/>
                <a:cs typeface="Arial" panose="020B0604020202020204" pitchFamily="34" charset="0"/>
              </a:rPr>
              <a:t>Expected growth of the GDP in 2025 and 2026, higher than in 2024, but still low;</a:t>
            </a:r>
          </a:p>
          <a:p>
            <a:pPr marL="342900" lvl="0" indent="-342900">
              <a:spcAft>
                <a:spcPts val="1200"/>
              </a:spcAft>
              <a:buFont typeface="Wingdings" panose="05000000000000000000" pitchFamily="2" charset="2"/>
              <a:buChar char=""/>
            </a:pPr>
            <a:r>
              <a:rPr lang="en-ZA" sz="1900" b="1" dirty="0">
                <a:effectLst/>
                <a:latin typeface="Arial" panose="020B0604020202020204" pitchFamily="34" charset="0"/>
                <a:ea typeface="Calibri" panose="020F0502020204030204" pitchFamily="34" charset="0"/>
                <a:cs typeface="Arial" panose="020B0604020202020204" pitchFamily="34" charset="0"/>
              </a:rPr>
              <a:t>At the end of 2025, more optimism, due to factors like expected growth of the GDP, low inflation and lower interest rates;</a:t>
            </a:r>
          </a:p>
        </p:txBody>
      </p:sp>
      <p:sp>
        <p:nvSpPr>
          <p:cNvPr id="2" name="Slide Number Placeholder 1">
            <a:extLst>
              <a:ext uri="{FF2B5EF4-FFF2-40B4-BE49-F238E27FC236}">
                <a16:creationId xmlns:a16="http://schemas.microsoft.com/office/drawing/2014/main" id="{6400E20A-58C8-ABB9-BD13-50493A314196}"/>
              </a:ext>
            </a:extLst>
          </p:cNvPr>
          <p:cNvSpPr>
            <a:spLocks noGrp="1"/>
          </p:cNvSpPr>
          <p:nvPr>
            <p:ph type="sldNum" sz="quarter" idx="12"/>
          </p:nvPr>
        </p:nvSpPr>
        <p:spPr>
          <a:xfrm>
            <a:off x="8316926" y="5802232"/>
            <a:ext cx="628813" cy="767687"/>
          </a:xfrm>
        </p:spPr>
        <p:txBody>
          <a:bodyPr/>
          <a:lstStyle/>
          <a:p>
            <a:fld id="{73B850FF-6169-4056-8077-06FFA93A5366}" type="slidenum">
              <a:rPr lang="en-US" smtClean="0">
                <a:solidFill>
                  <a:schemeClr val="tx1"/>
                </a:solidFill>
              </a:rPr>
              <a:t>66</a:t>
            </a:fld>
            <a:endParaRPr lang="en-US" dirty="0">
              <a:solidFill>
                <a:schemeClr val="tx1"/>
              </a:solidFill>
            </a:endParaRPr>
          </a:p>
        </p:txBody>
      </p:sp>
    </p:spTree>
    <p:extLst>
      <p:ext uri="{BB962C8B-B14F-4D97-AF65-F5344CB8AC3E}">
        <p14:creationId xmlns:p14="http://schemas.microsoft.com/office/powerpoint/2010/main" val="12364376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4F671B4-3FA5-F0BE-6544-1D21F6CB7E4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344CBC4-924F-6D9B-B821-E016819C32E0}"/>
              </a:ext>
            </a:extLst>
          </p:cNvPr>
          <p:cNvSpPr txBox="1"/>
          <p:nvPr/>
        </p:nvSpPr>
        <p:spPr>
          <a:xfrm>
            <a:off x="388675" y="859019"/>
            <a:ext cx="8366650" cy="5414882"/>
          </a:xfrm>
          <a:prstGeom prst="rect">
            <a:avLst/>
          </a:prstGeom>
        </p:spPr>
        <p:txBody>
          <a:bodyPr vert="horz" lIns="91440" tIns="45720" rIns="91440" bIns="45720" rtlCol="0" anchor="ctr">
            <a:noAutofit/>
          </a:bodyPr>
          <a:lstStyle/>
          <a:p>
            <a:pPr marL="342900" lvl="0" indent="-342900" algn="just">
              <a:spcAft>
                <a:spcPts val="600"/>
              </a:spcAft>
              <a:buFont typeface="Wingdings" panose="05000000000000000000" pitchFamily="2" charset="2"/>
              <a:buChar char=""/>
            </a:pPr>
            <a:r>
              <a:rPr lang="en-GB" sz="2000" b="1" dirty="0">
                <a:effectLst/>
                <a:latin typeface="Arial" panose="020B0604020202020204" pitchFamily="34" charset="0"/>
                <a:ea typeface="Calibri" panose="020F0502020204030204" pitchFamily="34" charset="0"/>
                <a:cs typeface="Times New Roman" panose="02020603050405020304" pitchFamily="18" charset="0"/>
              </a:rPr>
              <a:t>In 2024, the </a:t>
            </a:r>
            <a:r>
              <a:rPr lang="en-GB" sz="2000" b="1" dirty="0">
                <a:latin typeface="Arial" panose="020B0604020202020204" pitchFamily="34" charset="0"/>
                <a:ea typeface="Calibri" panose="020F0502020204030204" pitchFamily="34" charset="0"/>
                <a:cs typeface="Times New Roman" panose="02020603050405020304" pitchFamily="18" charset="0"/>
              </a:rPr>
              <a:t>retail sales quantities of 8 of the 9 dairy products higher than in the previous year, while in 2024, the retail sales prices of 4 of the 9 products decreased and the prices of 3 of the 9 products increased, with less than 3,0 percent</a:t>
            </a:r>
            <a:r>
              <a:rPr lang="en-GB" sz="2000" b="1" dirty="0">
                <a:latin typeface="Arial" panose="020B0604020202020204" pitchFamily="34" charset="0"/>
                <a:ea typeface="Calibri" panose="020F0502020204030204" pitchFamily="34" charset="0"/>
                <a:cs typeface="Arial" panose="020B0604020202020204" pitchFamily="34" charset="0"/>
              </a:rPr>
              <a:t>;</a:t>
            </a:r>
            <a:endParaRPr lang="en-GB" sz="2000" b="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600"/>
              </a:spcAft>
              <a:buFont typeface="Wingdings" panose="05000000000000000000" pitchFamily="2" charset="2"/>
              <a:buChar char=""/>
            </a:pPr>
            <a:r>
              <a:rPr lang="en-GB" sz="2000" b="1" dirty="0">
                <a:latin typeface="Arial" panose="020B0604020202020204" pitchFamily="34" charset="0"/>
                <a:ea typeface="Calibri" panose="020F0502020204030204" pitchFamily="34" charset="0"/>
                <a:cs typeface="Arial" panose="020B0604020202020204" pitchFamily="34" charset="0"/>
              </a:rPr>
              <a:t>In the year which ended in June 2025, the retail sales quantities of 6 of the 8 dairy products, were higher than in the previous year, while in the year which ended in June 2025, the retail prices of 3 of the 8 products decreased and the prices of 2 of the 8 products increased with less than 3.0 percent; </a:t>
            </a:r>
          </a:p>
          <a:p>
            <a:pPr marL="342900" lvl="0" indent="-342900" algn="just">
              <a:spcAft>
                <a:spcPts val="600"/>
              </a:spcAft>
              <a:buFont typeface="Wingdings" panose="05000000000000000000" pitchFamily="2" charset="2"/>
              <a:buChar char=""/>
            </a:pPr>
            <a:r>
              <a:rPr lang="en-GB" sz="2000" b="1" dirty="0">
                <a:effectLst/>
                <a:latin typeface="Arial" panose="020B0604020202020204" pitchFamily="34" charset="0"/>
                <a:ea typeface="Calibri" panose="020F0502020204030204" pitchFamily="34" charset="0"/>
                <a:cs typeface="Arial" panose="020B0604020202020204" pitchFamily="34" charset="0"/>
              </a:rPr>
              <a:t>In June 2025, the retail sales quantities of 5 of the 8 dairy products, were higher than in June 2024, while the retail prices of 7 of the 8 products, were </a:t>
            </a:r>
            <a:r>
              <a:rPr lang="en-GB" sz="2000" b="1" dirty="0">
                <a:latin typeface="Arial" panose="020B0604020202020204" pitchFamily="34" charset="0"/>
                <a:ea typeface="Calibri" panose="020F0502020204030204" pitchFamily="34" charset="0"/>
                <a:cs typeface="Arial" panose="020B0604020202020204" pitchFamily="34" charset="0"/>
              </a:rPr>
              <a:t>lower than in May 2025. The price decreases of 6 of the 8 products were lower than 1.0 percent;</a:t>
            </a:r>
          </a:p>
          <a:p>
            <a:pPr marL="342900" lvl="0" indent="-342900" algn="just">
              <a:spcAft>
                <a:spcPts val="600"/>
              </a:spcAft>
              <a:buFont typeface="Wingdings" panose="05000000000000000000" pitchFamily="2" charset="2"/>
              <a:buChar char=""/>
            </a:pPr>
            <a:r>
              <a:rPr lang="en-GB" sz="2000" b="1" dirty="0">
                <a:effectLst/>
                <a:latin typeface="Arial" panose="020B0604020202020204" pitchFamily="34" charset="0"/>
                <a:ea typeface="Calibri" panose="020F0502020204030204" pitchFamily="34" charset="0"/>
                <a:cs typeface="Arial" panose="020B0604020202020204" pitchFamily="34" charset="0"/>
              </a:rPr>
              <a:t>Higher retail sales quantities achieved at the expense of price;</a:t>
            </a:r>
          </a:p>
          <a:p>
            <a:pPr marL="342900" lvl="0" indent="-342900" algn="just">
              <a:spcAft>
                <a:spcPts val="600"/>
              </a:spcAft>
              <a:buFont typeface="Wingdings" panose="05000000000000000000" pitchFamily="2" charset="2"/>
              <a:buChar char=""/>
            </a:pPr>
            <a:r>
              <a:rPr lang="en-GB" sz="2000" b="1" dirty="0">
                <a:latin typeface="Arial" panose="020B0604020202020204" pitchFamily="34" charset="0"/>
                <a:ea typeface="Calibri" panose="020F0502020204030204" pitchFamily="34" charset="0"/>
                <a:cs typeface="Arial" panose="020B0604020202020204" pitchFamily="34" charset="0"/>
              </a:rPr>
              <a:t>Amidst weak economic growth, the movements of the retail prices of dairy products and the producer price indices of dairy products and unprocessed milk, suggest slight supply side pressure. </a:t>
            </a:r>
          </a:p>
          <a:p>
            <a:pPr lvl="1">
              <a:spcAft>
                <a:spcPts val="600"/>
              </a:spcAft>
            </a:pPr>
            <a:endParaRPr lang="en-ZA" sz="2400" b="1"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5079C32F-CBD0-CC40-1989-75B506F4B9D0}"/>
              </a:ext>
            </a:extLst>
          </p:cNvPr>
          <p:cNvSpPr>
            <a:spLocks noGrp="1"/>
          </p:cNvSpPr>
          <p:nvPr>
            <p:ph type="sldNum" sz="quarter" idx="12"/>
          </p:nvPr>
        </p:nvSpPr>
        <p:spPr>
          <a:xfrm>
            <a:off x="8228655" y="5751991"/>
            <a:ext cx="628813" cy="767687"/>
          </a:xfrm>
        </p:spPr>
        <p:txBody>
          <a:bodyPr/>
          <a:lstStyle/>
          <a:p>
            <a:fld id="{73B850FF-6169-4056-8077-06FFA93A5366}" type="slidenum">
              <a:rPr lang="en-US" smtClean="0">
                <a:solidFill>
                  <a:schemeClr val="tx1"/>
                </a:solidFill>
              </a:rPr>
              <a:t>67</a:t>
            </a:fld>
            <a:endParaRPr lang="en-US" dirty="0">
              <a:solidFill>
                <a:schemeClr val="tx1"/>
              </a:solidFill>
            </a:endParaRPr>
          </a:p>
        </p:txBody>
      </p:sp>
    </p:spTree>
    <p:extLst>
      <p:ext uri="{BB962C8B-B14F-4D97-AF65-F5344CB8AC3E}">
        <p14:creationId xmlns:p14="http://schemas.microsoft.com/office/powerpoint/2010/main" val="29844230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DF682CD-56C3-6E7F-30FD-43984FE0072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AF4573D-C860-F319-F061-492D70B4256B}"/>
              </a:ext>
            </a:extLst>
          </p:cNvPr>
          <p:cNvSpPr txBox="1"/>
          <p:nvPr/>
        </p:nvSpPr>
        <p:spPr>
          <a:xfrm>
            <a:off x="486537" y="1081153"/>
            <a:ext cx="8366650" cy="4414342"/>
          </a:xfrm>
          <a:prstGeom prst="rect">
            <a:avLst/>
          </a:prstGeom>
        </p:spPr>
        <p:txBody>
          <a:bodyPr vert="horz" lIns="91440" tIns="45720" rIns="91440" bIns="45720" rtlCol="0" anchor="ctr">
            <a:noAutofit/>
          </a:bodyPr>
          <a:lstStyle/>
          <a:p>
            <a:pPr marL="342900" lvl="0" indent="-342900">
              <a:spcAft>
                <a:spcPts val="600"/>
              </a:spcAft>
              <a:buFont typeface="Wingdings" panose="05000000000000000000" pitchFamily="2" charset="2"/>
              <a:buChar char=""/>
            </a:pPr>
            <a:endParaRPr lang="en-GB" sz="2200" b="1" kern="1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600"/>
              </a:spcAft>
              <a:buFont typeface="Wingdings" panose="05000000000000000000" pitchFamily="2" charset="2"/>
              <a:buChar char=""/>
            </a:pPr>
            <a:r>
              <a:rPr lang="en-GB" sz="2000" b="1" dirty="0">
                <a:latin typeface="Arial" panose="020B0604020202020204" pitchFamily="34" charset="0"/>
                <a:ea typeface="Calibri" panose="020F0502020204030204" pitchFamily="34" charset="0"/>
                <a:cs typeface="Arial" panose="020B0604020202020204" pitchFamily="34" charset="0"/>
              </a:rPr>
              <a:t>The production of unprocessed milk:</a:t>
            </a:r>
          </a:p>
          <a:p>
            <a:pPr marL="742950" lvl="1" indent="-285750">
              <a:spcAft>
                <a:spcPts val="600"/>
              </a:spcAft>
              <a:buFontTx/>
              <a:buChar char="-"/>
            </a:pPr>
            <a:r>
              <a:rPr lang="en-GB" sz="2000" b="1" dirty="0">
                <a:latin typeface="Arial" panose="020B0604020202020204" pitchFamily="34" charset="0"/>
                <a:ea typeface="Calibri" panose="020F0502020204030204" pitchFamily="34" charset="0"/>
                <a:cs typeface="Arial" panose="020B0604020202020204" pitchFamily="34" charset="0"/>
              </a:rPr>
              <a:t>In 6 of the first 9 months of 2025, higher; and</a:t>
            </a:r>
          </a:p>
          <a:p>
            <a:pPr marL="742950" lvl="1" indent="-285750">
              <a:spcAft>
                <a:spcPts val="600"/>
              </a:spcAft>
              <a:buFontTx/>
              <a:buChar char="-"/>
            </a:pPr>
            <a:r>
              <a:rPr lang="en-GB" sz="2000" b="1" dirty="0">
                <a:latin typeface="Arial" panose="020B0604020202020204" pitchFamily="34" charset="0"/>
                <a:ea typeface="Calibri" panose="020F0502020204030204" pitchFamily="34" charset="0"/>
                <a:cs typeface="Arial" panose="020B0604020202020204" pitchFamily="34" charset="0"/>
              </a:rPr>
              <a:t>In 20 of the 23 months up to September 2025, higher.</a:t>
            </a:r>
            <a:endParaRPr lang="en-ZA" sz="2000" b="1"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600"/>
              </a:spcAft>
              <a:buFont typeface="Wingdings" panose="05000000000000000000" pitchFamily="2" charset="2"/>
              <a:buChar char=""/>
            </a:pPr>
            <a:r>
              <a:rPr lang="en-GB" sz="2000" b="1" kern="100" dirty="0">
                <a:latin typeface="Arial" panose="020B0604020202020204" pitchFamily="34" charset="0"/>
                <a:ea typeface="Calibri" panose="020F0502020204030204" pitchFamily="34" charset="0"/>
                <a:cs typeface="Times New Roman" panose="02020603050405020304" pitchFamily="18" charset="0"/>
              </a:rPr>
              <a:t>The prices of maize and soybeans, which are the source of major ingredients of concentrated feed, decreased significantly. </a:t>
            </a:r>
          </a:p>
          <a:p>
            <a:pPr marL="342900" lvl="0" indent="-342900">
              <a:spcAft>
                <a:spcPts val="600"/>
              </a:spcAft>
              <a:buFont typeface="Wingdings" panose="05000000000000000000" pitchFamily="2" charset="2"/>
              <a:buChar char=""/>
            </a:pPr>
            <a:r>
              <a:rPr lang="en-GB" sz="2000" b="1" kern="100" dirty="0">
                <a:latin typeface="Arial" panose="020B0604020202020204" pitchFamily="34" charset="0"/>
                <a:ea typeface="Calibri" panose="020F0502020204030204" pitchFamily="34" charset="0"/>
                <a:cs typeface="Times New Roman" panose="02020603050405020304" pitchFamily="18" charset="0"/>
              </a:rPr>
              <a:t>High increase in electricity and water prices and increased fertilizer prices. Electricity and water, are also major inputs of the secondary dairy industry.</a:t>
            </a:r>
          </a:p>
          <a:p>
            <a:pPr marL="342900" lvl="0" indent="-342900">
              <a:spcAft>
                <a:spcPts val="600"/>
              </a:spcAft>
              <a:buFont typeface="Wingdings" panose="05000000000000000000" pitchFamily="2" charset="2"/>
              <a:buChar char=""/>
            </a:pPr>
            <a:r>
              <a:rPr lang="en-GB" sz="2000" b="1" kern="100" dirty="0">
                <a:effectLst/>
                <a:latin typeface="Arial" panose="020B0604020202020204" pitchFamily="34" charset="0"/>
                <a:ea typeface="Calibri" panose="020F0502020204030204" pitchFamily="34" charset="0"/>
                <a:cs typeface="Times New Roman" panose="02020603050405020304" pitchFamily="18" charset="0"/>
              </a:rPr>
              <a:t>P</a:t>
            </a:r>
            <a:r>
              <a:rPr lang="en-GB" sz="2000" b="1" kern="100" dirty="0">
                <a:latin typeface="Arial" panose="020B0604020202020204" pitchFamily="34" charset="0"/>
                <a:ea typeface="Calibri" panose="020F0502020204030204" pitchFamily="34" charset="0"/>
                <a:cs typeface="Times New Roman" panose="02020603050405020304" pitchFamily="18" charset="0"/>
              </a:rPr>
              <a:t>revention of the spread of foot and mouth disease, is important.</a:t>
            </a:r>
          </a:p>
          <a:p>
            <a:pPr marL="342900" lvl="0" indent="-342900">
              <a:spcAft>
                <a:spcPts val="600"/>
              </a:spcAft>
              <a:buFont typeface="Wingdings" panose="05000000000000000000" pitchFamily="2" charset="2"/>
              <a:buChar char=""/>
            </a:pPr>
            <a:r>
              <a:rPr lang="en-GB" sz="2000" b="1" kern="100" dirty="0">
                <a:effectLst/>
                <a:latin typeface="Arial" panose="020B0604020202020204" pitchFamily="34" charset="0"/>
                <a:ea typeface="Calibri" panose="020F0502020204030204" pitchFamily="34" charset="0"/>
                <a:cs typeface="Times New Roman" panose="02020603050405020304" pitchFamily="18" charset="0"/>
              </a:rPr>
              <a:t>Future weather conditions, can significantly </a:t>
            </a:r>
            <a:r>
              <a:rPr lang="en-GB" sz="2000" b="1" kern="100" dirty="0">
                <a:latin typeface="Arial" panose="020B0604020202020204" pitchFamily="34" charset="0"/>
                <a:ea typeface="Calibri" panose="020F0502020204030204" pitchFamily="34" charset="0"/>
                <a:cs typeface="Times New Roman" panose="02020603050405020304" pitchFamily="18" charset="0"/>
              </a:rPr>
              <a:t>impact </a:t>
            </a:r>
            <a:r>
              <a:rPr lang="en-GB" sz="2000" b="1" kern="100" dirty="0">
                <a:effectLst/>
                <a:latin typeface="Arial" panose="020B0604020202020204" pitchFamily="34" charset="0"/>
                <a:ea typeface="Calibri" panose="020F0502020204030204" pitchFamily="34" charset="0"/>
                <a:cs typeface="Times New Roman" panose="02020603050405020304" pitchFamily="18" charset="0"/>
              </a:rPr>
              <a:t>the production of unprocessed milk. </a:t>
            </a:r>
          </a:p>
          <a:p>
            <a:pPr marL="342900" lvl="0" indent="-342900">
              <a:spcAft>
                <a:spcPts val="600"/>
              </a:spcAft>
              <a:buFont typeface="Wingdings" panose="05000000000000000000" pitchFamily="2" charset="2"/>
              <a:buChar char=""/>
            </a:pPr>
            <a:endParaRPr lang="en-GB" sz="2000" b="1" kern="100" dirty="0">
              <a:latin typeface="Arial" panose="020B0604020202020204" pitchFamily="34" charset="0"/>
              <a:ea typeface="Calibri" panose="020F0502020204030204" pitchFamily="34" charset="0"/>
              <a:cs typeface="Times New Roman" panose="02020603050405020304" pitchFamily="18" charset="0"/>
            </a:endParaRPr>
          </a:p>
          <a:p>
            <a:pPr lvl="0">
              <a:spcAft>
                <a:spcPts val="600"/>
              </a:spcAft>
            </a:pPr>
            <a:r>
              <a:rPr lang="en-GB" sz="2000" b="1" kern="100" dirty="0">
                <a:latin typeface="Arial" panose="020B0604020202020204" pitchFamily="34" charset="0"/>
                <a:ea typeface="Calibri" panose="020F0502020204030204" pitchFamily="34" charset="0"/>
                <a:cs typeface="Times New Roman" panose="02020603050405020304" pitchFamily="18" charset="0"/>
              </a:rPr>
              <a:t>As most</a:t>
            </a:r>
            <a:r>
              <a:rPr lang="en-GB" sz="2000" b="1" kern="100" dirty="0">
                <a:effectLst/>
                <a:latin typeface="Arial" panose="020B0604020202020204" pitchFamily="34" charset="0"/>
                <a:ea typeface="Calibri" panose="020F0502020204030204" pitchFamily="34" charset="0"/>
                <a:cs typeface="Times New Roman" panose="02020603050405020304" pitchFamily="18" charset="0"/>
              </a:rPr>
              <a:t> elements of the situation can change fairly quickly and meaningfully, the relevant variables should continuously be monitored, and changes should timeously be reacted to, in order to ensure that in South Africa, the supply of unprocessed milk and dairy products follow the demand for these products as closely possible</a:t>
            </a:r>
            <a:r>
              <a:rPr lang="en-GB" sz="1900" b="1" kern="100" dirty="0">
                <a:effectLst/>
                <a:latin typeface="Arial" panose="020B0604020202020204" pitchFamily="34" charset="0"/>
                <a:ea typeface="Calibri" panose="020F0502020204030204" pitchFamily="34" charset="0"/>
                <a:cs typeface="Times New Roman" panose="02020603050405020304" pitchFamily="18" charset="0"/>
              </a:rPr>
              <a:t>. </a:t>
            </a:r>
            <a:endParaRPr lang="en-ZA" sz="1900" b="1"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2A15982E-703E-1305-ECD8-499177703F7A}"/>
              </a:ext>
            </a:extLst>
          </p:cNvPr>
          <p:cNvSpPr>
            <a:spLocks noGrp="1"/>
          </p:cNvSpPr>
          <p:nvPr>
            <p:ph type="sldNum" sz="quarter" idx="12"/>
          </p:nvPr>
        </p:nvSpPr>
        <p:spPr>
          <a:xfrm>
            <a:off x="8365051" y="5977278"/>
            <a:ext cx="628813" cy="767687"/>
          </a:xfrm>
        </p:spPr>
        <p:txBody>
          <a:bodyPr/>
          <a:lstStyle/>
          <a:p>
            <a:fld id="{73B850FF-6169-4056-8077-06FFA93A5366}" type="slidenum">
              <a:rPr lang="en-US" smtClean="0">
                <a:solidFill>
                  <a:schemeClr val="tx1"/>
                </a:solidFill>
              </a:rPr>
              <a:t>68</a:t>
            </a:fld>
            <a:endParaRPr lang="en-US" dirty="0">
              <a:solidFill>
                <a:schemeClr val="tx1"/>
              </a:solidFill>
            </a:endParaRPr>
          </a:p>
        </p:txBody>
      </p:sp>
    </p:spTree>
    <p:extLst>
      <p:ext uri="{BB962C8B-B14F-4D97-AF65-F5344CB8AC3E}">
        <p14:creationId xmlns:p14="http://schemas.microsoft.com/office/powerpoint/2010/main" val="493009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86D18D-2056-3307-E84F-DA6CD80384A4}"/>
              </a:ext>
            </a:extLst>
          </p:cNvPr>
          <p:cNvSpPr txBox="1"/>
          <p:nvPr/>
        </p:nvSpPr>
        <p:spPr>
          <a:xfrm>
            <a:off x="933062" y="978185"/>
            <a:ext cx="4572000" cy="738664"/>
          </a:xfrm>
          <a:prstGeom prst="rect">
            <a:avLst/>
          </a:prstGeom>
          <a:noFill/>
        </p:spPr>
        <p:txBody>
          <a:bodyPr wrap="square">
            <a:spAutoFit/>
          </a:bodyPr>
          <a:lstStyle/>
          <a:p>
            <a:pPr defTabSz="685800" eaLnBrk="0" fontAlgn="base" hangingPunct="0">
              <a:spcBef>
                <a:spcPct val="0"/>
              </a:spcBef>
              <a:spcAft>
                <a:spcPct val="0"/>
              </a:spcAft>
            </a:pPr>
            <a:r>
              <a:rPr lang="en-GB" altLang="en-US" sz="1400" b="1" dirty="0">
                <a:latin typeface="Calibri" panose="020F0502020204030204" pitchFamily="34" charset="0"/>
                <a:ea typeface="Calibri" panose="020F0502020204030204" pitchFamily="34" charset="0"/>
                <a:cs typeface="Calibri" panose="020F0502020204030204" pitchFamily="34" charset="0"/>
              </a:rPr>
              <a:t>Alwyn P Kraamwinkel (</a:t>
            </a:r>
            <a:r>
              <a:rPr lang="en-GB" altLang="en-US" sz="1400" b="1" dirty="0" err="1">
                <a:latin typeface="Calibri" panose="020F0502020204030204" pitchFamily="34" charset="0"/>
                <a:ea typeface="Calibri" panose="020F0502020204030204" pitchFamily="34" charset="0"/>
                <a:cs typeface="Calibri" panose="020F0502020204030204" pitchFamily="34" charset="0"/>
              </a:rPr>
              <a:t>M.Com</a:t>
            </a:r>
            <a:r>
              <a:rPr lang="en-GB" altLang="en-US" sz="1400" b="1" dirty="0">
                <a:latin typeface="Calibri" panose="020F0502020204030204" pitchFamily="34" charset="0"/>
                <a:ea typeface="Calibri" panose="020F0502020204030204" pitchFamily="34" charset="0"/>
                <a:cs typeface="Calibri" panose="020F0502020204030204" pitchFamily="34" charset="0"/>
              </a:rPr>
              <a:t>)</a:t>
            </a:r>
            <a:endParaRPr lang="en-ZA" altLang="en-US" sz="600" dirty="0">
              <a:latin typeface="Calibri" panose="020F0502020204030204" pitchFamily="34" charset="0"/>
              <a:cs typeface="Calibri" panose="020F0502020204030204" pitchFamily="34" charset="0"/>
            </a:endParaRPr>
          </a:p>
          <a:p>
            <a:pPr defTabSz="685800" eaLnBrk="0" fontAlgn="base" hangingPunct="0">
              <a:spcBef>
                <a:spcPct val="0"/>
              </a:spcBef>
              <a:spcAft>
                <a:spcPct val="0"/>
              </a:spcAft>
            </a:pPr>
            <a:r>
              <a:rPr lang="en-GB" altLang="en-US" sz="1400" b="1" dirty="0">
                <a:latin typeface="Calibri" panose="020F0502020204030204" pitchFamily="34" charset="0"/>
                <a:ea typeface="Calibri" panose="020F0502020204030204" pitchFamily="34" charset="0"/>
                <a:cs typeface="Calibri" panose="020F0502020204030204" pitchFamily="34" charset="0"/>
              </a:rPr>
              <a:t>CEO: SAMPRO</a:t>
            </a:r>
            <a:endParaRPr lang="en-ZA" altLang="en-US" sz="600" dirty="0">
              <a:latin typeface="Calibri" panose="020F0502020204030204" pitchFamily="34" charset="0"/>
              <a:cs typeface="Calibri" panose="020F0502020204030204" pitchFamily="34" charset="0"/>
            </a:endParaRPr>
          </a:p>
          <a:p>
            <a:pPr defTabSz="685800" eaLnBrk="0" fontAlgn="base" hangingPunct="0">
              <a:spcBef>
                <a:spcPct val="0"/>
              </a:spcBef>
              <a:spcAft>
                <a:spcPct val="0"/>
              </a:spcAft>
            </a:pPr>
            <a:r>
              <a:rPr lang="en-GB" altLang="en-US" sz="1400" b="1" dirty="0">
                <a:latin typeface="Calibri" panose="020F0502020204030204" pitchFamily="34" charset="0"/>
                <a:ea typeface="Calibri" panose="020F0502020204030204" pitchFamily="34" charset="0"/>
                <a:cs typeface="Calibri" panose="020F0502020204030204" pitchFamily="34" charset="0"/>
              </a:rPr>
              <a:t>20 November 2025</a:t>
            </a:r>
            <a:endParaRPr lang="en-ZA" altLang="en-US" sz="600" dirty="0">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04C75B67-4725-6FC8-8F88-6150F533AE96}"/>
              </a:ext>
            </a:extLst>
          </p:cNvPr>
          <p:cNvGraphicFramePr>
            <a:graphicFrameLocks noGrp="1"/>
          </p:cNvGraphicFramePr>
          <p:nvPr>
            <p:extLst>
              <p:ext uri="{D42A27DB-BD31-4B8C-83A1-F6EECF244321}">
                <p14:modId xmlns:p14="http://schemas.microsoft.com/office/powerpoint/2010/main" val="3383203350"/>
              </p:ext>
            </p:extLst>
          </p:nvPr>
        </p:nvGraphicFramePr>
        <p:xfrm>
          <a:off x="1499672" y="2105598"/>
          <a:ext cx="6144656" cy="3472880"/>
        </p:xfrm>
        <a:graphic>
          <a:graphicData uri="http://schemas.openxmlformats.org/drawingml/2006/table">
            <a:tbl>
              <a:tblPr firstRow="1" firstCol="1" bandRow="1">
                <a:tableStyleId>{D7AC3CCA-C797-4891-BE02-D94E43425B78}</a:tableStyleId>
              </a:tblPr>
              <a:tblGrid>
                <a:gridCol w="3851914">
                  <a:extLst>
                    <a:ext uri="{9D8B030D-6E8A-4147-A177-3AD203B41FA5}">
                      <a16:colId xmlns:a16="http://schemas.microsoft.com/office/drawing/2014/main" val="2014154912"/>
                    </a:ext>
                  </a:extLst>
                </a:gridCol>
                <a:gridCol w="2292742">
                  <a:extLst>
                    <a:ext uri="{9D8B030D-6E8A-4147-A177-3AD203B41FA5}">
                      <a16:colId xmlns:a16="http://schemas.microsoft.com/office/drawing/2014/main" val="1768943570"/>
                    </a:ext>
                  </a:extLst>
                </a:gridCol>
              </a:tblGrid>
              <a:tr h="580228">
                <a:tc gridSpan="2">
                  <a:txBody>
                    <a:bodyPr/>
                    <a:lstStyle/>
                    <a:p>
                      <a:pPr>
                        <a:lnSpc>
                          <a:spcPct val="107000"/>
                        </a:lnSpc>
                        <a:spcAft>
                          <a:spcPts val="800"/>
                        </a:spcAft>
                      </a:pPr>
                      <a:r>
                        <a:rPr lang="en-GB" sz="1000" dirty="0">
                          <a:solidFill>
                            <a:schemeClr val="bg1"/>
                          </a:solidFill>
                          <a:effectLst/>
                        </a:rPr>
                        <a:t>The following contributions to this presentation are acknowledged:</a:t>
                      </a:r>
                      <a:endParaRPr lang="en-ZA"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n-ZA"/>
                    </a:p>
                  </a:txBody>
                  <a:tcPr/>
                </a:tc>
                <a:extLst>
                  <a:ext uri="{0D108BD9-81ED-4DB2-BD59-A6C34878D82A}">
                    <a16:rowId xmlns:a16="http://schemas.microsoft.com/office/drawing/2014/main" val="3713782542"/>
                  </a:ext>
                </a:extLst>
              </a:tr>
              <a:tr h="1732196">
                <a:tc>
                  <a:txBody>
                    <a:bodyPr/>
                    <a:lstStyle/>
                    <a:p>
                      <a:pPr>
                        <a:lnSpc>
                          <a:spcPct val="107000"/>
                        </a:lnSpc>
                        <a:spcAft>
                          <a:spcPts val="800"/>
                        </a:spcAft>
                      </a:pPr>
                      <a:r>
                        <a:rPr lang="en-GB" sz="1000" dirty="0">
                          <a:solidFill>
                            <a:schemeClr val="bg1"/>
                          </a:solidFill>
                          <a:effectLst/>
                        </a:rPr>
                        <a:t>De Wet Jonker (</a:t>
                      </a:r>
                      <a:r>
                        <a:rPr lang="en-GB" sz="1000" dirty="0" err="1">
                          <a:solidFill>
                            <a:schemeClr val="bg1"/>
                          </a:solidFill>
                          <a:effectLst/>
                        </a:rPr>
                        <a:t>B.Econ</a:t>
                      </a:r>
                      <a:r>
                        <a:rPr lang="en-GB" sz="1000" dirty="0">
                          <a:solidFill>
                            <a:schemeClr val="bg1"/>
                          </a:solidFill>
                          <a:effectLst/>
                        </a:rPr>
                        <a:t>/</a:t>
                      </a:r>
                      <a:r>
                        <a:rPr lang="en-GB" sz="1000" dirty="0" err="1">
                          <a:solidFill>
                            <a:schemeClr val="bg1"/>
                          </a:solidFill>
                          <a:effectLst/>
                        </a:rPr>
                        <a:t>B.Com</a:t>
                      </a:r>
                      <a:r>
                        <a:rPr lang="en-GB" sz="1000" dirty="0">
                          <a:solidFill>
                            <a:schemeClr val="bg1"/>
                          </a:solidFill>
                          <a:effectLst/>
                        </a:rPr>
                        <a:t> Hons),</a:t>
                      </a:r>
                      <a:endParaRPr lang="en-ZA" sz="1000" dirty="0">
                        <a:solidFill>
                          <a:schemeClr val="bg1"/>
                        </a:solidFill>
                        <a:effectLst/>
                      </a:endParaRPr>
                    </a:p>
                    <a:p>
                      <a:pPr>
                        <a:lnSpc>
                          <a:spcPct val="107000"/>
                        </a:lnSpc>
                        <a:spcAft>
                          <a:spcPts val="800"/>
                        </a:spcAft>
                      </a:pPr>
                      <a:r>
                        <a:rPr lang="en-GB" sz="1000" dirty="0">
                          <a:solidFill>
                            <a:schemeClr val="bg1"/>
                          </a:solidFill>
                          <a:effectLst/>
                        </a:rPr>
                        <a:t>Dr Ndumiso Mazibuko (</a:t>
                      </a:r>
                      <a:r>
                        <a:rPr lang="en-GB" sz="1000" dirty="0" err="1">
                          <a:solidFill>
                            <a:schemeClr val="bg1"/>
                          </a:solidFill>
                          <a:effectLst/>
                        </a:rPr>
                        <a:t>Bsc</a:t>
                      </a:r>
                      <a:r>
                        <a:rPr lang="en-GB" sz="1000" dirty="0">
                          <a:solidFill>
                            <a:schemeClr val="bg1"/>
                          </a:solidFill>
                          <a:effectLst/>
                        </a:rPr>
                        <a:t> Agric Econ, </a:t>
                      </a:r>
                      <a:r>
                        <a:rPr lang="en-GB" sz="1000" dirty="0" err="1">
                          <a:solidFill>
                            <a:schemeClr val="bg1"/>
                          </a:solidFill>
                          <a:effectLst/>
                        </a:rPr>
                        <a:t>Msc</a:t>
                      </a:r>
                      <a:r>
                        <a:rPr lang="en-GB" sz="1000" dirty="0">
                          <a:solidFill>
                            <a:schemeClr val="bg1"/>
                          </a:solidFill>
                          <a:effectLst/>
                        </a:rPr>
                        <a:t>, MBA, PhD)</a:t>
                      </a:r>
                      <a:endParaRPr lang="en-ZA" sz="1000" dirty="0">
                        <a:solidFill>
                          <a:schemeClr val="bg1"/>
                        </a:solidFill>
                        <a:effectLst/>
                      </a:endParaRPr>
                    </a:p>
                    <a:p>
                      <a:pPr>
                        <a:lnSpc>
                          <a:spcPct val="107000"/>
                        </a:lnSpc>
                        <a:spcAft>
                          <a:spcPts val="800"/>
                        </a:spcAft>
                      </a:pPr>
                      <a:r>
                        <a:rPr lang="en-GB" sz="1000" dirty="0">
                          <a:solidFill>
                            <a:schemeClr val="bg1"/>
                          </a:solidFill>
                          <a:effectLst/>
                        </a:rPr>
                        <a:t>Jan Theron, (</a:t>
                      </a:r>
                      <a:r>
                        <a:rPr lang="en-GB" sz="1000" dirty="0" err="1">
                          <a:solidFill>
                            <a:schemeClr val="bg1"/>
                          </a:solidFill>
                          <a:effectLst/>
                        </a:rPr>
                        <a:t>B.Com</a:t>
                      </a:r>
                      <a:r>
                        <a:rPr lang="en-GB" sz="1000" dirty="0">
                          <a:solidFill>
                            <a:schemeClr val="bg1"/>
                          </a:solidFill>
                          <a:effectLst/>
                        </a:rPr>
                        <a:t> Economy), and</a:t>
                      </a:r>
                    </a:p>
                    <a:p>
                      <a:pPr>
                        <a:lnSpc>
                          <a:spcPct val="107000"/>
                        </a:lnSpc>
                        <a:spcAft>
                          <a:spcPts val="800"/>
                        </a:spcAft>
                      </a:pPr>
                      <a:r>
                        <a:rPr lang="en-GB" sz="1000" b="1" dirty="0">
                          <a:solidFill>
                            <a:schemeClr val="bg1"/>
                          </a:solidFill>
                          <a:effectLst/>
                        </a:rPr>
                        <a:t>Marietjie le Roux (</a:t>
                      </a:r>
                      <a:r>
                        <a:rPr lang="en-GB" sz="1000" b="1" dirty="0" err="1">
                          <a:solidFill>
                            <a:schemeClr val="bg1"/>
                          </a:solidFill>
                          <a:effectLst/>
                        </a:rPr>
                        <a:t>B.Com</a:t>
                      </a:r>
                      <a:r>
                        <a:rPr lang="en-GB" sz="1000" b="1" dirty="0">
                          <a:solidFill>
                            <a:schemeClr val="bg1"/>
                          </a:solidFill>
                          <a:effectLst/>
                        </a:rPr>
                        <a:t> Human Resources) </a:t>
                      </a:r>
                      <a:endParaRPr lang="en-ZA"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800"/>
                        </a:spcAft>
                      </a:pPr>
                      <a:r>
                        <a:rPr lang="en-GB" sz="1000" b="1" dirty="0">
                          <a:solidFill>
                            <a:schemeClr val="bg1"/>
                          </a:solidFill>
                          <a:effectLst/>
                        </a:rPr>
                        <a:t>Collecting information, compiling of tables and graphs and assessment of information.</a:t>
                      </a:r>
                      <a:endParaRPr lang="en-ZA"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493046044"/>
                  </a:ext>
                </a:extLst>
              </a:tr>
              <a:tr h="580228">
                <a:tc>
                  <a:txBody>
                    <a:bodyPr/>
                    <a:lstStyle/>
                    <a:p>
                      <a:pPr>
                        <a:lnSpc>
                          <a:spcPct val="107000"/>
                        </a:lnSpc>
                        <a:spcAft>
                          <a:spcPts val="800"/>
                        </a:spcAft>
                      </a:pPr>
                      <a:r>
                        <a:rPr lang="en-GB" sz="1000">
                          <a:solidFill>
                            <a:schemeClr val="bg1"/>
                          </a:solidFill>
                          <a:effectLst/>
                        </a:rPr>
                        <a:t>Gerhard Venter (M.Sc Agric Food Science)</a:t>
                      </a:r>
                      <a:endParaRPr lang="en-Z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800"/>
                        </a:spcAft>
                      </a:pPr>
                      <a:r>
                        <a:rPr lang="en-GB" sz="1000" b="1" dirty="0">
                          <a:solidFill>
                            <a:schemeClr val="bg1"/>
                          </a:solidFill>
                          <a:effectLst/>
                        </a:rPr>
                        <a:t>Dairy Technical advice.</a:t>
                      </a:r>
                      <a:endParaRPr lang="en-ZA"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4118059968"/>
                  </a:ext>
                </a:extLst>
              </a:tr>
              <a:tr h="580228">
                <a:tc>
                  <a:txBody>
                    <a:bodyPr/>
                    <a:lstStyle/>
                    <a:p>
                      <a:pPr>
                        <a:lnSpc>
                          <a:spcPct val="107000"/>
                        </a:lnSpc>
                        <a:spcAft>
                          <a:spcPts val="800"/>
                        </a:spcAft>
                      </a:pPr>
                      <a:r>
                        <a:rPr lang="en-GB" sz="1000" dirty="0">
                          <a:solidFill>
                            <a:schemeClr val="bg1"/>
                          </a:solidFill>
                          <a:effectLst/>
                        </a:rPr>
                        <a:t>Sonja van </a:t>
                      </a:r>
                      <a:r>
                        <a:rPr lang="en-GB" sz="1000" dirty="0" err="1">
                          <a:solidFill>
                            <a:schemeClr val="bg1"/>
                          </a:solidFill>
                          <a:effectLst/>
                        </a:rPr>
                        <a:t>Jaarsveldt</a:t>
                      </a:r>
                      <a:r>
                        <a:rPr lang="en-GB" sz="1000" dirty="0">
                          <a:solidFill>
                            <a:schemeClr val="bg1"/>
                          </a:solidFill>
                          <a:effectLst/>
                        </a:rPr>
                        <a:t>, Anneke Roux</a:t>
                      </a:r>
                    </a:p>
                  </a:txBody>
                  <a:tcPr marL="51435" marR="51435" marT="0" marB="0" anchor="ctr"/>
                </a:tc>
                <a:tc>
                  <a:txBody>
                    <a:bodyPr/>
                    <a:lstStyle/>
                    <a:p>
                      <a:pPr>
                        <a:lnSpc>
                          <a:spcPct val="107000"/>
                        </a:lnSpc>
                        <a:spcAft>
                          <a:spcPts val="800"/>
                        </a:spcAft>
                      </a:pPr>
                      <a:r>
                        <a:rPr lang="en-GB" sz="1000" b="1" dirty="0">
                          <a:solidFill>
                            <a:schemeClr val="bg1"/>
                          </a:solidFill>
                          <a:effectLst/>
                        </a:rPr>
                        <a:t>Assistance in preparing documents</a:t>
                      </a:r>
                      <a:endParaRPr lang="en-ZA"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4273916928"/>
                  </a:ext>
                </a:extLst>
              </a:tr>
            </a:tbl>
          </a:graphicData>
        </a:graphic>
      </p:graphicFrame>
      <p:sp>
        <p:nvSpPr>
          <p:cNvPr id="2" name="Slide Number Placeholder 1">
            <a:extLst>
              <a:ext uri="{FF2B5EF4-FFF2-40B4-BE49-F238E27FC236}">
                <a16:creationId xmlns:a16="http://schemas.microsoft.com/office/drawing/2014/main" id="{C64326FB-35B9-5831-C3D4-D6F2CC1ABC83}"/>
              </a:ext>
            </a:extLst>
          </p:cNvPr>
          <p:cNvSpPr>
            <a:spLocks noGrp="1"/>
          </p:cNvSpPr>
          <p:nvPr>
            <p:ph type="sldNum" sz="quarter" idx="12"/>
          </p:nvPr>
        </p:nvSpPr>
        <p:spPr>
          <a:xfrm>
            <a:off x="8319090" y="5842426"/>
            <a:ext cx="628813" cy="767687"/>
          </a:xfrm>
        </p:spPr>
        <p:txBody>
          <a:bodyPr/>
          <a:lstStyle/>
          <a:p>
            <a:fld id="{73B850FF-6169-4056-8077-06FFA93A5366}" type="slidenum">
              <a:rPr lang="en-US" smtClean="0">
                <a:solidFill>
                  <a:schemeClr val="tx1"/>
                </a:solidFill>
              </a:rPr>
              <a:t>69</a:t>
            </a:fld>
            <a:endParaRPr lang="en-US" dirty="0">
              <a:solidFill>
                <a:schemeClr val="tx1"/>
              </a:solidFill>
            </a:endParaRPr>
          </a:p>
        </p:txBody>
      </p:sp>
    </p:spTree>
    <p:extLst>
      <p:ext uri="{BB962C8B-B14F-4D97-AF65-F5344CB8AC3E}">
        <p14:creationId xmlns:p14="http://schemas.microsoft.com/office/powerpoint/2010/main" val="1842708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717785" y="6561151"/>
            <a:ext cx="4482178" cy="21544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800" b="1" dirty="0">
                <a:solidFill>
                  <a:schemeClr val="tx1"/>
                </a:solidFill>
                <a:latin typeface="Calibri" pitchFamily="34" charset="0"/>
                <a:ea typeface="Calibri" pitchFamily="34" charset="0"/>
                <a:cs typeface="Arial" charset="0"/>
              </a:rPr>
              <a:t>Graph as published by the Food and Agricultural Organisation (FAO) of the United Nations.</a:t>
            </a:r>
            <a:endParaRPr lang="en-GB" sz="1200" dirty="0">
              <a:solidFill>
                <a:schemeClr val="tx1"/>
              </a:solidFill>
              <a:latin typeface="Calibri" pitchFamily="34" charset="0"/>
              <a:ea typeface="Calibri" pitchFamily="34" charset="0"/>
              <a:cs typeface="Arial" charset="0"/>
            </a:endParaRPr>
          </a:p>
        </p:txBody>
      </p:sp>
      <p:sp>
        <p:nvSpPr>
          <p:cNvPr id="3" name="TextBox 2">
            <a:extLst>
              <a:ext uri="{FF2B5EF4-FFF2-40B4-BE49-F238E27FC236}">
                <a16:creationId xmlns:a16="http://schemas.microsoft.com/office/drawing/2014/main" id="{16BFD55A-03C7-B191-9348-2916B4D2800B}"/>
              </a:ext>
            </a:extLst>
          </p:cNvPr>
          <p:cNvSpPr txBox="1"/>
          <p:nvPr/>
        </p:nvSpPr>
        <p:spPr>
          <a:xfrm>
            <a:off x="993923" y="187224"/>
            <a:ext cx="7156150" cy="46166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defRPr/>
            </a:pPr>
            <a:r>
              <a:rPr lang="en-US" sz="2400" b="1" dirty="0">
                <a:solidFill>
                  <a:schemeClr val="tx1"/>
                </a:solidFill>
                <a:latin typeface="Calibri" pitchFamily="34" charset="0"/>
              </a:rPr>
              <a:t>THE INTERNATIONAL MARKETS FOR DAIRY PRODUCTS </a:t>
            </a: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585016" y="648889"/>
            <a:ext cx="88135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Graph 1</a:t>
            </a:r>
          </a:p>
        </p:txBody>
      </p:sp>
      <p:sp>
        <p:nvSpPr>
          <p:cNvPr id="5" name="Rectangle 1">
            <a:extLst>
              <a:ext uri="{FF2B5EF4-FFF2-40B4-BE49-F238E27FC236}">
                <a16:creationId xmlns:a16="http://schemas.microsoft.com/office/drawing/2014/main" id="{464447DA-63E8-C681-082E-83336EDE906F}"/>
              </a:ext>
            </a:extLst>
          </p:cNvPr>
          <p:cNvSpPr>
            <a:spLocks noChangeArrowheads="1"/>
          </p:cNvSpPr>
          <p:nvPr/>
        </p:nvSpPr>
        <p:spPr bwMode="auto">
          <a:xfrm>
            <a:off x="717785" y="990427"/>
            <a:ext cx="7708429" cy="33855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noFill/>
                </a:ln>
                <a:solidFill>
                  <a:schemeClr val="tx1"/>
                </a:solidFill>
                <a:effectLst>
                  <a:innerShdw blurRad="69850" dist="43180" dir="5400000">
                    <a:srgbClr val="000000">
                      <a:alpha val="65000"/>
                    </a:srgbClr>
                  </a:innerShdw>
                </a:effectLst>
                <a:latin typeface="Calibri" pitchFamily="34" charset="0"/>
                <a:cs typeface="Calibri" pitchFamily="34" charset="0"/>
              </a:rPr>
              <a:t>PRICE INDEX OF DAIRY PRODUCTS TRADED INTERNATIONALY UP TO OCTOBER 2025</a:t>
            </a:r>
            <a:endParaRPr lang="en-ZA" sz="1600" b="1" dirty="0">
              <a:ln w="1905">
                <a:noFill/>
              </a:ln>
              <a:solidFill>
                <a:schemeClr val="tx1"/>
              </a:solidFill>
              <a:effectLst>
                <a:innerShdw blurRad="69850" dist="43180" dir="5400000">
                  <a:srgbClr val="000000">
                    <a:alpha val="65000"/>
                  </a:srgbClr>
                </a:innerShdw>
              </a:effectLst>
              <a:latin typeface="Calibri" pitchFamily="34" charset="0"/>
              <a:cs typeface="Calibri" pitchFamily="34" charset="0"/>
            </a:endParaRPr>
          </a:p>
        </p:txBody>
      </p:sp>
      <p:sp>
        <p:nvSpPr>
          <p:cNvPr id="6" name="Slide Number Placeholder 5">
            <a:extLst>
              <a:ext uri="{FF2B5EF4-FFF2-40B4-BE49-F238E27FC236}">
                <a16:creationId xmlns:a16="http://schemas.microsoft.com/office/drawing/2014/main" id="{F59AC50C-2B08-A39B-6CC2-187243B82DE5}"/>
              </a:ext>
            </a:extLst>
          </p:cNvPr>
          <p:cNvSpPr>
            <a:spLocks noGrp="1"/>
          </p:cNvSpPr>
          <p:nvPr>
            <p:ph type="sldNum" sz="quarter" idx="12"/>
          </p:nvPr>
        </p:nvSpPr>
        <p:spPr>
          <a:xfrm>
            <a:off x="8287093" y="6131753"/>
            <a:ext cx="856907" cy="669925"/>
          </a:xfrm>
        </p:spPr>
        <p:txBody>
          <a:bodyPr/>
          <a:lstStyle/>
          <a:p>
            <a:fld id="{73B850FF-6169-4056-8077-06FFA93A5366}" type="slidenum">
              <a:rPr lang="en-US" smtClean="0">
                <a:solidFill>
                  <a:schemeClr val="tx1"/>
                </a:solidFill>
              </a:rPr>
              <a:t>7</a:t>
            </a:fld>
            <a:endParaRPr lang="en-US" dirty="0">
              <a:solidFill>
                <a:schemeClr val="tx1"/>
              </a:solidFill>
            </a:endParaRPr>
          </a:p>
        </p:txBody>
      </p:sp>
      <p:pic>
        <p:nvPicPr>
          <p:cNvPr id="9" name="Picture 8">
            <a:extLst>
              <a:ext uri="{FF2B5EF4-FFF2-40B4-BE49-F238E27FC236}">
                <a16:creationId xmlns:a16="http://schemas.microsoft.com/office/drawing/2014/main" id="{36408C31-C8C0-2A6B-1762-80B1B910EACA}"/>
              </a:ext>
            </a:extLst>
          </p:cNvPr>
          <p:cNvPicPr>
            <a:picLocks noChangeAspect="1"/>
          </p:cNvPicPr>
          <p:nvPr/>
        </p:nvPicPr>
        <p:blipFill>
          <a:blip r:embed="rId2"/>
          <a:stretch>
            <a:fillRect/>
          </a:stretch>
        </p:blipFill>
        <p:spPr>
          <a:xfrm>
            <a:off x="388618" y="1328981"/>
            <a:ext cx="8366761" cy="5043298"/>
          </a:xfrm>
          <a:prstGeom prst="rect">
            <a:avLst/>
          </a:prstGeom>
        </p:spPr>
      </p:pic>
    </p:spTree>
    <p:extLst>
      <p:ext uri="{BB962C8B-B14F-4D97-AF65-F5344CB8AC3E}">
        <p14:creationId xmlns:p14="http://schemas.microsoft.com/office/powerpoint/2010/main" val="3538729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67E3AE-7281-CD34-D76B-E2B5C5045E12}"/>
              </a:ext>
            </a:extLst>
          </p:cNvPr>
          <p:cNvSpPr>
            <a:spLocks noChangeArrowheads="1"/>
          </p:cNvSpPr>
          <p:nvPr/>
        </p:nvSpPr>
        <p:spPr bwMode="auto">
          <a:xfrm>
            <a:off x="407906" y="6511752"/>
            <a:ext cx="4891881" cy="230832"/>
          </a:xfrm>
          <a:prstGeom prst="rect">
            <a:avLst/>
          </a:prstGeom>
          <a:noFill/>
          <a:ln>
            <a:noFill/>
          </a:ln>
        </p:spPr>
        <p:txBody>
          <a:bodyPr wrap="square" anchor="ctr">
            <a:spAutoFit/>
          </a:bodyPr>
          <a:lstStyle/>
          <a:p>
            <a:r>
              <a:rPr lang="en-GB" sz="900" b="1" i="1" dirty="0">
                <a:latin typeface="Calibri" pitchFamily="34" charset="0"/>
              </a:rPr>
              <a:t>Table prepared by the Office of SAMPRO based on information</a:t>
            </a:r>
            <a:r>
              <a:rPr lang="en-ZA" sz="900" b="1" i="1" dirty="0">
                <a:latin typeface="Calibri" pitchFamily="34" charset="0"/>
              </a:rPr>
              <a:t> published by the FAO.</a:t>
            </a:r>
            <a:endParaRPr lang="en-GB" sz="900" b="1" dirty="0">
              <a:latin typeface="Calibri" pitchFamily="34" charset="0"/>
            </a:endParaRPr>
          </a:p>
        </p:txBody>
      </p:sp>
      <p:sp>
        <p:nvSpPr>
          <p:cNvPr id="7" name="TextBox 6">
            <a:extLst>
              <a:ext uri="{FF2B5EF4-FFF2-40B4-BE49-F238E27FC236}">
                <a16:creationId xmlns:a16="http://schemas.microsoft.com/office/drawing/2014/main" id="{A0A85C4C-F41D-254B-98C3-76893BDF9045}"/>
              </a:ext>
            </a:extLst>
          </p:cNvPr>
          <p:cNvSpPr txBox="1">
            <a:spLocks noChangeArrowheads="1"/>
          </p:cNvSpPr>
          <p:nvPr/>
        </p:nvSpPr>
        <p:spPr bwMode="auto">
          <a:xfrm>
            <a:off x="535512" y="73641"/>
            <a:ext cx="88135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Table 1</a:t>
            </a:r>
          </a:p>
        </p:txBody>
      </p:sp>
      <p:sp>
        <p:nvSpPr>
          <p:cNvPr id="9" name="Rectangle 1">
            <a:extLst>
              <a:ext uri="{FF2B5EF4-FFF2-40B4-BE49-F238E27FC236}">
                <a16:creationId xmlns:a16="http://schemas.microsoft.com/office/drawing/2014/main" id="{8B67A3BE-3D19-F67D-57FB-C403DB40B75C}"/>
              </a:ext>
            </a:extLst>
          </p:cNvPr>
          <p:cNvSpPr>
            <a:spLocks noChangeArrowheads="1"/>
          </p:cNvSpPr>
          <p:nvPr/>
        </p:nvSpPr>
        <p:spPr bwMode="auto">
          <a:xfrm>
            <a:off x="0" y="481444"/>
            <a:ext cx="8892074" cy="800219"/>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pPr algn="ctr"/>
            <a:r>
              <a:rPr lang="en-GB" sz="1600" b="1" dirty="0">
                <a:ln w="1905">
                  <a:noFill/>
                </a:ln>
                <a:solidFill>
                  <a:schemeClr val="tx1"/>
                </a:solidFill>
                <a:effectLst>
                  <a:innerShdw blurRad="69850" dist="43180" dir="5400000">
                    <a:srgbClr val="000000">
                      <a:alpha val="65000"/>
                    </a:srgbClr>
                  </a:innerShdw>
                </a:effectLst>
                <a:latin typeface="Calibri" pitchFamily="34" charset="0"/>
                <a:cs typeface="Calibri" pitchFamily="34" charset="0"/>
              </a:rPr>
              <a:t>VOLATILITY PER YEAR OF THE PRICE INDEX OF THE FAO OF DAIRY PRODUCTS IN THE INTERNATIONAL MARKET                                                         </a:t>
            </a:r>
          </a:p>
          <a:p>
            <a:pPr algn="ctr"/>
            <a:r>
              <a:rPr lang="en-GB" sz="1400" b="1" dirty="0">
                <a:ln w="1905">
                  <a:noFill/>
                </a:ln>
                <a:solidFill>
                  <a:schemeClr val="tx1"/>
                </a:solidFill>
                <a:effectLst>
                  <a:innerShdw blurRad="69850" dist="43180" dir="5400000">
                    <a:srgbClr val="000000">
                      <a:alpha val="65000"/>
                    </a:srgbClr>
                  </a:innerShdw>
                </a:effectLst>
                <a:latin typeface="Calibri" pitchFamily="34" charset="0"/>
                <a:cs typeface="Calibri" pitchFamily="34" charset="0"/>
              </a:rPr>
              <a:t>Index: 2014-2016=100</a:t>
            </a:r>
          </a:p>
        </p:txBody>
      </p:sp>
      <p:sp>
        <p:nvSpPr>
          <p:cNvPr id="3" name="Slide Number Placeholder 2">
            <a:extLst>
              <a:ext uri="{FF2B5EF4-FFF2-40B4-BE49-F238E27FC236}">
                <a16:creationId xmlns:a16="http://schemas.microsoft.com/office/drawing/2014/main" id="{170FA1FB-31DA-EBC1-C8B2-4589D4162197}"/>
              </a:ext>
            </a:extLst>
          </p:cNvPr>
          <p:cNvSpPr>
            <a:spLocks noGrp="1"/>
          </p:cNvSpPr>
          <p:nvPr>
            <p:ph type="sldNum" sz="quarter" idx="12"/>
          </p:nvPr>
        </p:nvSpPr>
        <p:spPr>
          <a:xfrm>
            <a:off x="8384769" y="5957243"/>
            <a:ext cx="856907" cy="669925"/>
          </a:xfrm>
        </p:spPr>
        <p:txBody>
          <a:bodyPr/>
          <a:lstStyle/>
          <a:p>
            <a:fld id="{73B850FF-6169-4056-8077-06FFA93A5366}" type="slidenum">
              <a:rPr lang="en-US" smtClean="0">
                <a:solidFill>
                  <a:schemeClr val="tx1"/>
                </a:solidFill>
              </a:rPr>
              <a:t>8</a:t>
            </a:fld>
            <a:endParaRPr lang="en-US" dirty="0">
              <a:solidFill>
                <a:schemeClr val="tx1"/>
              </a:solidFill>
            </a:endParaRPr>
          </a:p>
        </p:txBody>
      </p:sp>
      <p:graphicFrame>
        <p:nvGraphicFramePr>
          <p:cNvPr id="5" name="Table 4">
            <a:extLst>
              <a:ext uri="{FF2B5EF4-FFF2-40B4-BE49-F238E27FC236}">
                <a16:creationId xmlns:a16="http://schemas.microsoft.com/office/drawing/2014/main" id="{9EB2991E-E2CE-379B-14C3-4E2262E51323}"/>
              </a:ext>
            </a:extLst>
          </p:cNvPr>
          <p:cNvGraphicFramePr>
            <a:graphicFrameLocks noGrp="1"/>
          </p:cNvGraphicFramePr>
          <p:nvPr>
            <p:extLst>
              <p:ext uri="{D42A27DB-BD31-4B8C-83A1-F6EECF244321}">
                <p14:modId xmlns:p14="http://schemas.microsoft.com/office/powerpoint/2010/main" val="1966586742"/>
              </p:ext>
            </p:extLst>
          </p:nvPr>
        </p:nvGraphicFramePr>
        <p:xfrm>
          <a:off x="636894" y="1409816"/>
          <a:ext cx="7870212" cy="4966740"/>
        </p:xfrm>
        <a:graphic>
          <a:graphicData uri="http://schemas.openxmlformats.org/drawingml/2006/table">
            <a:tbl>
              <a:tblPr firstRow="1" bandRow="1">
                <a:tableStyleId>{7DF18680-E054-41AD-8BC1-D1AEF772440D}</a:tableStyleId>
              </a:tblPr>
              <a:tblGrid>
                <a:gridCol w="1967553">
                  <a:extLst>
                    <a:ext uri="{9D8B030D-6E8A-4147-A177-3AD203B41FA5}">
                      <a16:colId xmlns:a16="http://schemas.microsoft.com/office/drawing/2014/main" val="3281968630"/>
                    </a:ext>
                  </a:extLst>
                </a:gridCol>
                <a:gridCol w="1967553">
                  <a:extLst>
                    <a:ext uri="{9D8B030D-6E8A-4147-A177-3AD203B41FA5}">
                      <a16:colId xmlns:a16="http://schemas.microsoft.com/office/drawing/2014/main" val="351760003"/>
                    </a:ext>
                  </a:extLst>
                </a:gridCol>
                <a:gridCol w="1967553">
                  <a:extLst>
                    <a:ext uri="{9D8B030D-6E8A-4147-A177-3AD203B41FA5}">
                      <a16:colId xmlns:a16="http://schemas.microsoft.com/office/drawing/2014/main" val="2071003564"/>
                    </a:ext>
                  </a:extLst>
                </a:gridCol>
                <a:gridCol w="1967553">
                  <a:extLst>
                    <a:ext uri="{9D8B030D-6E8A-4147-A177-3AD203B41FA5}">
                      <a16:colId xmlns:a16="http://schemas.microsoft.com/office/drawing/2014/main" val="2982286233"/>
                    </a:ext>
                  </a:extLst>
                </a:gridCol>
              </a:tblGrid>
              <a:tr h="419201">
                <a:tc>
                  <a:txBody>
                    <a:bodyPr/>
                    <a:lstStyle/>
                    <a:p>
                      <a:pPr>
                        <a:buNone/>
                      </a:pPr>
                      <a:r>
                        <a:rPr lang="en-GB" sz="1000" b="1" dirty="0">
                          <a:solidFill>
                            <a:schemeClr val="bg1"/>
                          </a:solidFill>
                          <a:effectLst/>
                          <a:latin typeface="Calibri" panose="020F0502020204030204" pitchFamily="34" charset="0"/>
                          <a:cs typeface="Calibri" panose="020F0502020204030204" pitchFamily="34" charset="0"/>
                        </a:rPr>
                        <a:t> year</a:t>
                      </a:r>
                      <a:endParaRPr lang="en-ZA" sz="105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GB" sz="1000" b="1" dirty="0">
                          <a:solidFill>
                            <a:schemeClr val="bg1"/>
                          </a:solidFill>
                          <a:effectLst/>
                          <a:latin typeface="Calibri" panose="020F0502020204030204" pitchFamily="34" charset="0"/>
                          <a:cs typeface="Calibri" panose="020F0502020204030204" pitchFamily="34" charset="0"/>
                        </a:rPr>
                        <a:t>A</a:t>
                      </a:r>
                      <a:endParaRPr lang="en-ZA" sz="1050" b="1" dirty="0">
                        <a:solidFill>
                          <a:schemeClr val="bg1"/>
                        </a:solidFill>
                        <a:effectLst/>
                        <a:latin typeface="Calibri" panose="020F0502020204030204" pitchFamily="34" charset="0"/>
                        <a:cs typeface="Calibri" panose="020F0502020204030204" pitchFamily="34" charset="0"/>
                      </a:endParaRPr>
                    </a:p>
                    <a:p>
                      <a:pPr algn="ctr">
                        <a:buNone/>
                      </a:pPr>
                      <a:r>
                        <a:rPr lang="en-GB" sz="1000" b="1" dirty="0">
                          <a:solidFill>
                            <a:schemeClr val="bg1"/>
                          </a:solidFill>
                          <a:effectLst/>
                          <a:latin typeface="Calibri" panose="020F0502020204030204" pitchFamily="34" charset="0"/>
                          <a:cs typeface="Calibri" panose="020F0502020204030204" pitchFamily="34" charset="0"/>
                        </a:rPr>
                        <a:t>HIGHEST MONTHLY</a:t>
                      </a:r>
                      <a:endParaRPr lang="en-ZA" sz="1050" b="1" dirty="0">
                        <a:solidFill>
                          <a:schemeClr val="bg1"/>
                        </a:solidFill>
                        <a:effectLst/>
                        <a:latin typeface="Calibri" panose="020F0502020204030204" pitchFamily="34" charset="0"/>
                        <a:cs typeface="Calibri" panose="020F0502020204030204" pitchFamily="34" charset="0"/>
                      </a:endParaRPr>
                    </a:p>
                    <a:p>
                      <a:pPr algn="ctr">
                        <a:buNone/>
                      </a:pPr>
                      <a:r>
                        <a:rPr lang="en-GB" sz="1000" b="1" dirty="0">
                          <a:solidFill>
                            <a:schemeClr val="bg1"/>
                          </a:solidFill>
                          <a:effectLst/>
                          <a:latin typeface="Calibri" panose="020F0502020204030204" pitchFamily="34" charset="0"/>
                          <a:cs typeface="Calibri" panose="020F0502020204030204" pitchFamily="34" charset="0"/>
                        </a:rPr>
                        <a:t>INDEX</a:t>
                      </a:r>
                      <a:endParaRPr lang="en-ZA" sz="105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GB" sz="1000" b="1" dirty="0">
                          <a:solidFill>
                            <a:schemeClr val="bg1"/>
                          </a:solidFill>
                          <a:effectLst/>
                          <a:latin typeface="Calibri" panose="020F0502020204030204" pitchFamily="34" charset="0"/>
                          <a:cs typeface="Calibri" panose="020F0502020204030204" pitchFamily="34" charset="0"/>
                        </a:rPr>
                        <a:t>B</a:t>
                      </a:r>
                      <a:endParaRPr lang="en-ZA" sz="1050" b="1" dirty="0">
                        <a:solidFill>
                          <a:schemeClr val="bg1"/>
                        </a:solidFill>
                        <a:effectLst/>
                        <a:latin typeface="Calibri" panose="020F0502020204030204" pitchFamily="34" charset="0"/>
                        <a:cs typeface="Calibri" panose="020F0502020204030204" pitchFamily="34" charset="0"/>
                      </a:endParaRPr>
                    </a:p>
                    <a:p>
                      <a:pPr algn="ctr">
                        <a:buNone/>
                      </a:pPr>
                      <a:r>
                        <a:rPr lang="en-GB" sz="1000" b="1" dirty="0">
                          <a:solidFill>
                            <a:schemeClr val="bg1"/>
                          </a:solidFill>
                          <a:effectLst/>
                          <a:latin typeface="Calibri" panose="020F0502020204030204" pitchFamily="34" charset="0"/>
                          <a:cs typeface="Calibri" panose="020F0502020204030204" pitchFamily="34" charset="0"/>
                        </a:rPr>
                        <a:t>LOWEST MONTHLY</a:t>
                      </a:r>
                      <a:endParaRPr lang="en-ZA" sz="1050" b="1" dirty="0">
                        <a:solidFill>
                          <a:schemeClr val="bg1"/>
                        </a:solidFill>
                        <a:effectLst/>
                        <a:latin typeface="Calibri" panose="020F0502020204030204" pitchFamily="34" charset="0"/>
                        <a:cs typeface="Calibri" panose="020F0502020204030204" pitchFamily="34" charset="0"/>
                      </a:endParaRPr>
                    </a:p>
                    <a:p>
                      <a:pPr algn="ctr">
                        <a:buNone/>
                      </a:pPr>
                      <a:r>
                        <a:rPr lang="en-GB" sz="1000" b="1" dirty="0">
                          <a:solidFill>
                            <a:schemeClr val="bg1"/>
                          </a:solidFill>
                          <a:effectLst/>
                          <a:latin typeface="Calibri" panose="020F0502020204030204" pitchFamily="34" charset="0"/>
                          <a:cs typeface="Calibri" panose="020F0502020204030204" pitchFamily="34" charset="0"/>
                        </a:rPr>
                        <a:t>INDEX</a:t>
                      </a:r>
                      <a:endParaRPr lang="en-ZA" sz="105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GB" sz="1000" b="1" dirty="0">
                          <a:solidFill>
                            <a:schemeClr val="bg1"/>
                          </a:solidFill>
                          <a:effectLst/>
                          <a:latin typeface="Calibri" panose="020F0502020204030204" pitchFamily="34" charset="0"/>
                          <a:cs typeface="Calibri" panose="020F0502020204030204" pitchFamily="34" charset="0"/>
                        </a:rPr>
                        <a:t>A HIGHER THAN B</a:t>
                      </a:r>
                      <a:endParaRPr lang="en-ZA" sz="1050" b="1" dirty="0">
                        <a:solidFill>
                          <a:schemeClr val="bg1"/>
                        </a:solidFill>
                        <a:effectLst/>
                        <a:latin typeface="Calibri" panose="020F0502020204030204" pitchFamily="34" charset="0"/>
                        <a:cs typeface="Calibri" panose="020F0502020204030204" pitchFamily="34" charset="0"/>
                      </a:endParaRPr>
                    </a:p>
                    <a:p>
                      <a:pPr algn="ctr">
                        <a:buNone/>
                      </a:pPr>
                      <a:r>
                        <a:rPr lang="en-GB" sz="1000" b="1" dirty="0">
                          <a:solidFill>
                            <a:schemeClr val="bg1"/>
                          </a:solidFill>
                          <a:effectLst/>
                          <a:latin typeface="Calibri" panose="020F0502020204030204" pitchFamily="34" charset="0"/>
                          <a:cs typeface="Calibri" panose="020F0502020204030204" pitchFamily="34" charset="0"/>
                        </a:rPr>
                        <a:t>PERCENT</a:t>
                      </a:r>
                      <a:endParaRPr lang="en-ZA" sz="105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extLst>
                  <a:ext uri="{0D108BD9-81ED-4DB2-BD59-A6C34878D82A}">
                    <a16:rowId xmlns:a16="http://schemas.microsoft.com/office/drawing/2014/main" val="2279494004"/>
                  </a:ext>
                </a:extLst>
              </a:tr>
              <a:tr h="163091">
                <a:tc>
                  <a:txBody>
                    <a:bodyPr/>
                    <a:lstStyle/>
                    <a:p>
                      <a:pPr>
                        <a:buNone/>
                      </a:pPr>
                      <a:r>
                        <a:rPr lang="en-GB" sz="1000" b="1">
                          <a:effectLst/>
                          <a:latin typeface="Calibri" panose="020F0502020204030204" pitchFamily="34" charset="0"/>
                          <a:cs typeface="Calibri" panose="020F0502020204030204" pitchFamily="34" charset="0"/>
                        </a:rPr>
                        <a:t>2000</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dirty="0">
                          <a:effectLst/>
                          <a:latin typeface="Calibri" panose="020F0502020204030204" pitchFamily="34" charset="0"/>
                          <a:cs typeface="Calibri" panose="020F0502020204030204" pitchFamily="34" charset="0"/>
                        </a:rPr>
                        <a:t>60.1</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50.1</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20.0</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extLst>
                  <a:ext uri="{0D108BD9-81ED-4DB2-BD59-A6C34878D82A}">
                    <a16:rowId xmlns:a16="http://schemas.microsoft.com/office/drawing/2014/main" val="3394912768"/>
                  </a:ext>
                </a:extLst>
              </a:tr>
              <a:tr h="163091">
                <a:tc>
                  <a:txBody>
                    <a:bodyPr/>
                    <a:lstStyle/>
                    <a:p>
                      <a:pPr>
                        <a:buNone/>
                      </a:pPr>
                      <a:r>
                        <a:rPr lang="en-GB" sz="1000" b="1">
                          <a:effectLst/>
                          <a:latin typeface="Calibri" panose="020F0502020204030204" pitchFamily="34" charset="0"/>
                          <a:cs typeface="Calibri" panose="020F0502020204030204" pitchFamily="34" charset="0"/>
                        </a:rPr>
                        <a:t>2001</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dirty="0">
                          <a:effectLst/>
                          <a:latin typeface="Calibri" panose="020F0502020204030204" pitchFamily="34" charset="0"/>
                          <a:cs typeface="Calibri" panose="020F0502020204030204" pitchFamily="34" charset="0"/>
                        </a:rPr>
                        <a:t>62.9</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56.9</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10.6</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extLst>
                  <a:ext uri="{0D108BD9-81ED-4DB2-BD59-A6C34878D82A}">
                    <a16:rowId xmlns:a16="http://schemas.microsoft.com/office/drawing/2014/main" val="2448083879"/>
                  </a:ext>
                </a:extLst>
              </a:tr>
              <a:tr h="163091">
                <a:tc>
                  <a:txBody>
                    <a:bodyPr/>
                    <a:lstStyle/>
                    <a:p>
                      <a:pPr>
                        <a:buNone/>
                      </a:pPr>
                      <a:r>
                        <a:rPr lang="en-GB" sz="1000" b="1">
                          <a:effectLst/>
                          <a:latin typeface="Calibri" panose="020F0502020204030204" pitchFamily="34" charset="0"/>
                          <a:cs typeface="Calibri" panose="020F0502020204030204" pitchFamily="34" charset="0"/>
                        </a:rPr>
                        <a:t>2002</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53.0</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40.1</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32.2</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extLst>
                  <a:ext uri="{0D108BD9-81ED-4DB2-BD59-A6C34878D82A}">
                    <a16:rowId xmlns:a16="http://schemas.microsoft.com/office/drawing/2014/main" val="3652343808"/>
                  </a:ext>
                </a:extLst>
              </a:tr>
              <a:tr h="163091">
                <a:tc>
                  <a:txBody>
                    <a:bodyPr/>
                    <a:lstStyle/>
                    <a:p>
                      <a:pPr>
                        <a:buNone/>
                      </a:pPr>
                      <a:r>
                        <a:rPr lang="en-GB" sz="1000" b="1">
                          <a:effectLst/>
                          <a:latin typeface="Calibri" panose="020F0502020204030204" pitchFamily="34" charset="0"/>
                          <a:cs typeface="Calibri" panose="020F0502020204030204" pitchFamily="34" charset="0"/>
                        </a:rPr>
                        <a:t>2003</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dirty="0">
                          <a:effectLst/>
                          <a:latin typeface="Calibri" panose="020F0502020204030204" pitchFamily="34" charset="0"/>
                          <a:cs typeface="Calibri" panose="020F0502020204030204" pitchFamily="34" charset="0"/>
                        </a:rPr>
                        <a:t>59.7</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51.3</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16.5</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extLst>
                  <a:ext uri="{0D108BD9-81ED-4DB2-BD59-A6C34878D82A}">
                    <a16:rowId xmlns:a16="http://schemas.microsoft.com/office/drawing/2014/main" val="642155251"/>
                  </a:ext>
                </a:extLst>
              </a:tr>
              <a:tr h="163091">
                <a:tc>
                  <a:txBody>
                    <a:bodyPr/>
                    <a:lstStyle/>
                    <a:p>
                      <a:pPr>
                        <a:buNone/>
                      </a:pPr>
                      <a:r>
                        <a:rPr lang="en-GB" sz="1000" b="1">
                          <a:effectLst/>
                          <a:latin typeface="Calibri" panose="020F0502020204030204" pitchFamily="34" charset="0"/>
                          <a:cs typeface="Calibri" panose="020F0502020204030204" pitchFamily="34" charset="0"/>
                        </a:rPr>
                        <a:t>2004</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75.8</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60.9</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24.4</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extLst>
                  <a:ext uri="{0D108BD9-81ED-4DB2-BD59-A6C34878D82A}">
                    <a16:rowId xmlns:a16="http://schemas.microsoft.com/office/drawing/2014/main" val="1686719613"/>
                  </a:ext>
                </a:extLst>
              </a:tr>
              <a:tr h="163091">
                <a:tc>
                  <a:txBody>
                    <a:bodyPr/>
                    <a:lstStyle/>
                    <a:p>
                      <a:pPr>
                        <a:buNone/>
                      </a:pPr>
                      <a:r>
                        <a:rPr lang="en-GB" sz="1000" b="1" dirty="0">
                          <a:effectLst/>
                          <a:latin typeface="Calibri" panose="020F0502020204030204" pitchFamily="34" charset="0"/>
                          <a:cs typeface="Calibri" panose="020F0502020204030204" pitchFamily="34" charset="0"/>
                        </a:rPr>
                        <a:t>2005</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78.7</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76.2</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3.4</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extLst>
                  <a:ext uri="{0D108BD9-81ED-4DB2-BD59-A6C34878D82A}">
                    <a16:rowId xmlns:a16="http://schemas.microsoft.com/office/drawing/2014/main" val="3329333111"/>
                  </a:ext>
                </a:extLst>
              </a:tr>
              <a:tr h="163091">
                <a:tc>
                  <a:txBody>
                    <a:bodyPr/>
                    <a:lstStyle/>
                    <a:p>
                      <a:pPr>
                        <a:buNone/>
                      </a:pPr>
                      <a:r>
                        <a:rPr lang="en-GB" sz="1000" b="1">
                          <a:effectLst/>
                          <a:latin typeface="Calibri" panose="020F0502020204030204" pitchFamily="34" charset="0"/>
                          <a:cs typeface="Calibri" panose="020F0502020204030204" pitchFamily="34" charset="0"/>
                        </a:rPr>
                        <a:t>2006</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81.7</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70.3</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16.2</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extLst>
                  <a:ext uri="{0D108BD9-81ED-4DB2-BD59-A6C34878D82A}">
                    <a16:rowId xmlns:a16="http://schemas.microsoft.com/office/drawing/2014/main" val="1953546544"/>
                  </a:ext>
                </a:extLst>
              </a:tr>
              <a:tr h="163091">
                <a:tc>
                  <a:txBody>
                    <a:bodyPr/>
                    <a:lstStyle/>
                    <a:p>
                      <a:pPr>
                        <a:buNone/>
                      </a:pPr>
                      <a:r>
                        <a:rPr lang="en-GB" sz="1000" b="1">
                          <a:effectLst/>
                          <a:latin typeface="Calibri" panose="020F0502020204030204" pitchFamily="34" charset="0"/>
                          <a:cs typeface="Calibri" panose="020F0502020204030204" pitchFamily="34" charset="0"/>
                        </a:rPr>
                        <a:t>2007</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154.0</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84.2</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82.8</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extLst>
                  <a:ext uri="{0D108BD9-81ED-4DB2-BD59-A6C34878D82A}">
                    <a16:rowId xmlns:a16="http://schemas.microsoft.com/office/drawing/2014/main" val="997666999"/>
                  </a:ext>
                </a:extLst>
              </a:tr>
              <a:tr h="163091">
                <a:tc>
                  <a:txBody>
                    <a:bodyPr/>
                    <a:lstStyle/>
                    <a:p>
                      <a:pPr>
                        <a:buNone/>
                      </a:pPr>
                      <a:r>
                        <a:rPr lang="en-GB" sz="1000" b="1">
                          <a:effectLst/>
                          <a:latin typeface="Calibri" panose="020F0502020204030204" pitchFamily="34" charset="0"/>
                          <a:cs typeface="Calibri" panose="020F0502020204030204" pitchFamily="34" charset="0"/>
                        </a:rPr>
                        <a:t>2008</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152.6</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dirty="0">
                          <a:effectLst/>
                          <a:latin typeface="Calibri" panose="020F0502020204030204" pitchFamily="34" charset="0"/>
                          <a:cs typeface="Calibri" panose="020F0502020204030204" pitchFamily="34" charset="0"/>
                        </a:rPr>
                        <a:t>94.9</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60.9</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extLst>
                  <a:ext uri="{0D108BD9-81ED-4DB2-BD59-A6C34878D82A}">
                    <a16:rowId xmlns:a16="http://schemas.microsoft.com/office/drawing/2014/main" val="1493132492"/>
                  </a:ext>
                </a:extLst>
              </a:tr>
              <a:tr h="163091">
                <a:tc>
                  <a:txBody>
                    <a:bodyPr/>
                    <a:lstStyle/>
                    <a:p>
                      <a:pPr>
                        <a:buNone/>
                      </a:pPr>
                      <a:r>
                        <a:rPr lang="en-GB" sz="1000" b="1">
                          <a:effectLst/>
                          <a:latin typeface="Calibri" panose="020F0502020204030204" pitchFamily="34" charset="0"/>
                          <a:cs typeface="Calibri" panose="020F0502020204030204" pitchFamily="34" charset="0"/>
                        </a:rPr>
                        <a:t>2009</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113.1</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80.4</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40.7</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extLst>
                  <a:ext uri="{0D108BD9-81ED-4DB2-BD59-A6C34878D82A}">
                    <a16:rowId xmlns:a16="http://schemas.microsoft.com/office/drawing/2014/main" val="2949144364"/>
                  </a:ext>
                </a:extLst>
              </a:tr>
              <a:tr h="163091">
                <a:tc>
                  <a:txBody>
                    <a:bodyPr/>
                    <a:lstStyle/>
                    <a:p>
                      <a:pPr>
                        <a:buNone/>
                      </a:pPr>
                      <a:r>
                        <a:rPr lang="en-GB" sz="1000" b="1">
                          <a:effectLst/>
                          <a:latin typeface="Calibri" panose="020F0502020204030204" pitchFamily="34" charset="0"/>
                          <a:cs typeface="Calibri" panose="020F0502020204030204" pitchFamily="34" charset="0"/>
                        </a:rPr>
                        <a:t>2010</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121.4</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101.6</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19.5</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extLst>
                  <a:ext uri="{0D108BD9-81ED-4DB2-BD59-A6C34878D82A}">
                    <a16:rowId xmlns:a16="http://schemas.microsoft.com/office/drawing/2014/main" val="3216763077"/>
                  </a:ext>
                </a:extLst>
              </a:tr>
              <a:tr h="163091">
                <a:tc>
                  <a:txBody>
                    <a:bodyPr/>
                    <a:lstStyle/>
                    <a:p>
                      <a:pPr>
                        <a:buNone/>
                      </a:pPr>
                      <a:r>
                        <a:rPr lang="en-GB" sz="1000" b="1">
                          <a:effectLst/>
                          <a:latin typeface="Calibri" panose="020F0502020204030204" pitchFamily="34" charset="0"/>
                          <a:cs typeface="Calibri" panose="020F0502020204030204" pitchFamily="34" charset="0"/>
                        </a:rPr>
                        <a:t>2011</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135.8</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122.0</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11.3</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extLst>
                  <a:ext uri="{0D108BD9-81ED-4DB2-BD59-A6C34878D82A}">
                    <a16:rowId xmlns:a16="http://schemas.microsoft.com/office/drawing/2014/main" val="999817099"/>
                  </a:ext>
                </a:extLst>
              </a:tr>
              <a:tr h="163091">
                <a:tc>
                  <a:txBody>
                    <a:bodyPr/>
                    <a:lstStyle/>
                    <a:p>
                      <a:pPr>
                        <a:buNone/>
                      </a:pPr>
                      <a:r>
                        <a:rPr lang="en-GB" sz="1000" b="1">
                          <a:effectLst/>
                          <a:latin typeface="Calibri" panose="020F0502020204030204" pitchFamily="34" charset="0"/>
                          <a:cs typeface="Calibri" panose="020F0502020204030204" pitchFamily="34" charset="0"/>
                        </a:rPr>
                        <a:t>2012</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121.2</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99.7</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21.6</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extLst>
                  <a:ext uri="{0D108BD9-81ED-4DB2-BD59-A6C34878D82A}">
                    <a16:rowId xmlns:a16="http://schemas.microsoft.com/office/drawing/2014/main" val="1878877284"/>
                  </a:ext>
                </a:extLst>
              </a:tr>
              <a:tr h="163091">
                <a:tc>
                  <a:txBody>
                    <a:bodyPr/>
                    <a:lstStyle/>
                    <a:p>
                      <a:pPr>
                        <a:buNone/>
                      </a:pPr>
                      <a:r>
                        <a:rPr lang="en-GB" sz="1000" b="1">
                          <a:effectLst/>
                          <a:latin typeface="Calibri" panose="020F0502020204030204" pitchFamily="34" charset="0"/>
                          <a:cs typeface="Calibri" panose="020F0502020204030204" pitchFamily="34" charset="0"/>
                        </a:rPr>
                        <a:t>2013</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156.5</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dirty="0">
                          <a:effectLst/>
                          <a:latin typeface="Calibri" panose="020F0502020204030204" pitchFamily="34" charset="0"/>
                          <a:cs typeface="Calibri" panose="020F0502020204030204" pitchFamily="34" charset="0"/>
                        </a:rPr>
                        <a:t>121.0</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29.3</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extLst>
                  <a:ext uri="{0D108BD9-81ED-4DB2-BD59-A6C34878D82A}">
                    <a16:rowId xmlns:a16="http://schemas.microsoft.com/office/drawing/2014/main" val="2877878932"/>
                  </a:ext>
                </a:extLst>
              </a:tr>
              <a:tr h="163091">
                <a:tc>
                  <a:txBody>
                    <a:bodyPr/>
                    <a:lstStyle/>
                    <a:p>
                      <a:pPr>
                        <a:buNone/>
                      </a:pPr>
                      <a:r>
                        <a:rPr lang="en-GB" sz="1000" b="1">
                          <a:effectLst/>
                          <a:latin typeface="Calibri" panose="020F0502020204030204" pitchFamily="34" charset="0"/>
                          <a:cs typeface="Calibri" panose="020F0502020204030204" pitchFamily="34" charset="0"/>
                        </a:rPr>
                        <a:t>2014 </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156.4</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98.5</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58.8</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extLst>
                  <a:ext uri="{0D108BD9-81ED-4DB2-BD59-A6C34878D82A}">
                    <a16:rowId xmlns:a16="http://schemas.microsoft.com/office/drawing/2014/main" val="711617015"/>
                  </a:ext>
                </a:extLst>
              </a:tr>
              <a:tr h="163091">
                <a:tc>
                  <a:txBody>
                    <a:bodyPr/>
                    <a:lstStyle/>
                    <a:p>
                      <a:pPr>
                        <a:buNone/>
                      </a:pPr>
                      <a:r>
                        <a:rPr lang="en-GB" sz="1000" b="1">
                          <a:effectLst/>
                          <a:latin typeface="Calibri" panose="020F0502020204030204" pitchFamily="34" charset="0"/>
                          <a:cs typeface="Calibri" panose="020F0502020204030204" pitchFamily="34" charset="0"/>
                        </a:rPr>
                        <a:t>2015 </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95.2</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79.9</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19.0</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extLst>
                  <a:ext uri="{0D108BD9-81ED-4DB2-BD59-A6C34878D82A}">
                    <a16:rowId xmlns:a16="http://schemas.microsoft.com/office/drawing/2014/main" val="2847828500"/>
                  </a:ext>
                </a:extLst>
              </a:tr>
              <a:tr h="163091">
                <a:tc>
                  <a:txBody>
                    <a:bodyPr/>
                    <a:lstStyle/>
                    <a:p>
                      <a:pPr>
                        <a:buNone/>
                      </a:pPr>
                      <a:r>
                        <a:rPr lang="en-GB" sz="1000" b="1">
                          <a:effectLst/>
                          <a:latin typeface="Calibri" panose="020F0502020204030204" pitchFamily="34" charset="0"/>
                          <a:cs typeface="Calibri" panose="020F0502020204030204" pitchFamily="34" charset="0"/>
                        </a:rPr>
                        <a:t>2016</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96.2</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72.7</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dirty="0">
                          <a:effectLst/>
                          <a:latin typeface="Calibri" panose="020F0502020204030204" pitchFamily="34" charset="0"/>
                          <a:cs typeface="Calibri" panose="020F0502020204030204" pitchFamily="34" charset="0"/>
                        </a:rPr>
                        <a:t>32.3</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extLst>
                  <a:ext uri="{0D108BD9-81ED-4DB2-BD59-A6C34878D82A}">
                    <a16:rowId xmlns:a16="http://schemas.microsoft.com/office/drawing/2014/main" val="616441992"/>
                  </a:ext>
                </a:extLst>
              </a:tr>
              <a:tr h="163091">
                <a:tc>
                  <a:txBody>
                    <a:bodyPr/>
                    <a:lstStyle/>
                    <a:p>
                      <a:pPr>
                        <a:buNone/>
                      </a:pPr>
                      <a:r>
                        <a:rPr lang="en-GB" sz="1000" b="1">
                          <a:effectLst/>
                          <a:latin typeface="Calibri" panose="020F0502020204030204" pitchFamily="34" charset="0"/>
                          <a:cs typeface="Calibri" panose="020F0502020204030204" pitchFamily="34" charset="0"/>
                        </a:rPr>
                        <a:t>2017</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118.4</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98.6</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dirty="0">
                          <a:effectLst/>
                          <a:latin typeface="Calibri" panose="020F0502020204030204" pitchFamily="34" charset="0"/>
                          <a:cs typeface="Calibri" panose="020F0502020204030204" pitchFamily="34" charset="0"/>
                        </a:rPr>
                        <a:t>20.1</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extLst>
                  <a:ext uri="{0D108BD9-81ED-4DB2-BD59-A6C34878D82A}">
                    <a16:rowId xmlns:a16="http://schemas.microsoft.com/office/drawing/2014/main" val="2151752005"/>
                  </a:ext>
                </a:extLst>
              </a:tr>
              <a:tr h="163091">
                <a:tc>
                  <a:txBody>
                    <a:bodyPr/>
                    <a:lstStyle/>
                    <a:p>
                      <a:pPr>
                        <a:buNone/>
                      </a:pPr>
                      <a:r>
                        <a:rPr lang="en-GB" sz="1000" b="1">
                          <a:effectLst/>
                          <a:latin typeface="Calibri" panose="020F0502020204030204" pitchFamily="34" charset="0"/>
                          <a:cs typeface="Calibri" panose="020F0502020204030204" pitchFamily="34" charset="0"/>
                        </a:rPr>
                        <a:t>2018</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112.3</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97.8</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dirty="0">
                          <a:effectLst/>
                          <a:latin typeface="Calibri" panose="020F0502020204030204" pitchFamily="34" charset="0"/>
                          <a:cs typeface="Calibri" panose="020F0502020204030204" pitchFamily="34" charset="0"/>
                        </a:rPr>
                        <a:t>14.7</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extLst>
                  <a:ext uri="{0D108BD9-81ED-4DB2-BD59-A6C34878D82A}">
                    <a16:rowId xmlns:a16="http://schemas.microsoft.com/office/drawing/2014/main" val="1443682227"/>
                  </a:ext>
                </a:extLst>
              </a:tr>
              <a:tr h="163091">
                <a:tc>
                  <a:txBody>
                    <a:bodyPr/>
                    <a:lstStyle/>
                    <a:p>
                      <a:pPr>
                        <a:buNone/>
                      </a:pPr>
                      <a:r>
                        <a:rPr lang="en-GB" sz="1000" b="1">
                          <a:effectLst/>
                          <a:latin typeface="Calibri" panose="020F0502020204030204" pitchFamily="34" charset="0"/>
                          <a:cs typeface="Calibri" panose="020F0502020204030204" pitchFamily="34" charset="0"/>
                        </a:rPr>
                        <a:t>2019</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6447" marR="36447" marT="6750" marB="0" anchor="ctr"/>
                </a:tc>
                <a:tc>
                  <a:txBody>
                    <a:bodyPr/>
                    <a:lstStyle/>
                    <a:p>
                      <a:pPr algn="ctr">
                        <a:buNone/>
                      </a:pPr>
                      <a:r>
                        <a:rPr lang="en-US" sz="1050" b="1">
                          <a:effectLst/>
                          <a:latin typeface="Calibri" panose="020F0502020204030204" pitchFamily="34" charset="0"/>
                          <a:cs typeface="Calibri" panose="020F0502020204030204" pitchFamily="34" charset="0"/>
                        </a:rPr>
                        <a:t>106.6</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6447" marR="36447" marT="6750" marB="0" anchor="ctr"/>
                </a:tc>
                <a:tc>
                  <a:txBody>
                    <a:bodyPr/>
                    <a:lstStyle/>
                    <a:p>
                      <a:pPr algn="ctr">
                        <a:buNone/>
                      </a:pPr>
                      <a:r>
                        <a:rPr lang="en-US" sz="1050" b="1">
                          <a:effectLst/>
                          <a:latin typeface="Calibri" panose="020F0502020204030204" pitchFamily="34" charset="0"/>
                          <a:cs typeface="Calibri" panose="020F0502020204030204" pitchFamily="34" charset="0"/>
                        </a:rPr>
                        <a:t>99.6</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6447" marR="36447" marT="6750" marB="0" anchor="ctr"/>
                </a:tc>
                <a:tc>
                  <a:txBody>
                    <a:bodyPr/>
                    <a:lstStyle/>
                    <a:p>
                      <a:pPr algn="ctr">
                        <a:buNone/>
                      </a:pPr>
                      <a:r>
                        <a:rPr lang="en-US" sz="1050" b="1" dirty="0">
                          <a:effectLst/>
                          <a:latin typeface="Calibri" panose="020F0502020204030204" pitchFamily="34" charset="0"/>
                          <a:cs typeface="Calibri" panose="020F0502020204030204" pitchFamily="34" charset="0"/>
                        </a:rPr>
                        <a:t>7.0</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6447" marR="36447" marT="6750" marB="0" anchor="ctr"/>
                </a:tc>
                <a:extLst>
                  <a:ext uri="{0D108BD9-81ED-4DB2-BD59-A6C34878D82A}">
                    <a16:rowId xmlns:a16="http://schemas.microsoft.com/office/drawing/2014/main" val="2003970005"/>
                  </a:ext>
                </a:extLst>
              </a:tr>
              <a:tr h="163091">
                <a:tc>
                  <a:txBody>
                    <a:bodyPr/>
                    <a:lstStyle/>
                    <a:p>
                      <a:pPr>
                        <a:buNone/>
                      </a:pPr>
                      <a:r>
                        <a:rPr lang="en-GB" sz="1000" b="1">
                          <a:effectLst/>
                          <a:latin typeface="Calibri" panose="020F0502020204030204" pitchFamily="34" charset="0"/>
                          <a:cs typeface="Calibri" panose="020F0502020204030204" pitchFamily="34" charset="0"/>
                        </a:rPr>
                        <a:t>2020</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6447" marR="36447" marT="6750" marB="0" anchor="ctr"/>
                </a:tc>
                <a:tc>
                  <a:txBody>
                    <a:bodyPr/>
                    <a:lstStyle/>
                    <a:p>
                      <a:pPr algn="ctr">
                        <a:buNone/>
                      </a:pPr>
                      <a:r>
                        <a:rPr lang="en-US" sz="1050" b="1">
                          <a:effectLst/>
                          <a:latin typeface="Calibri" panose="020F0502020204030204" pitchFamily="34" charset="0"/>
                          <a:cs typeface="Calibri" panose="020F0502020204030204" pitchFamily="34" charset="0"/>
                        </a:rPr>
                        <a:t>108.7</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6447" marR="36447" marT="6750" marB="0" anchor="ctr"/>
                </a:tc>
                <a:tc>
                  <a:txBody>
                    <a:bodyPr/>
                    <a:lstStyle/>
                    <a:p>
                      <a:pPr algn="ctr">
                        <a:buNone/>
                      </a:pPr>
                      <a:r>
                        <a:rPr lang="en-US" sz="1050" b="1">
                          <a:effectLst/>
                          <a:latin typeface="Calibri" panose="020F0502020204030204" pitchFamily="34" charset="0"/>
                          <a:cs typeface="Calibri" panose="020F0502020204030204" pitchFamily="34" charset="0"/>
                        </a:rPr>
                        <a:t>94.5</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6447" marR="36447" marT="6750" marB="0" anchor="ctr"/>
                </a:tc>
                <a:tc>
                  <a:txBody>
                    <a:bodyPr/>
                    <a:lstStyle/>
                    <a:p>
                      <a:pPr algn="ctr">
                        <a:buNone/>
                      </a:pPr>
                      <a:r>
                        <a:rPr lang="en-US" sz="1050" b="1" dirty="0">
                          <a:effectLst/>
                          <a:latin typeface="Calibri" panose="020F0502020204030204" pitchFamily="34" charset="0"/>
                          <a:cs typeface="Calibri" panose="020F0502020204030204" pitchFamily="34" charset="0"/>
                        </a:rPr>
                        <a:t>15.0</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6447" marR="36447" marT="6750" marB="0" anchor="ctr"/>
                </a:tc>
                <a:extLst>
                  <a:ext uri="{0D108BD9-81ED-4DB2-BD59-A6C34878D82A}">
                    <a16:rowId xmlns:a16="http://schemas.microsoft.com/office/drawing/2014/main" val="2776495299"/>
                  </a:ext>
                </a:extLst>
              </a:tr>
              <a:tr h="163091">
                <a:tc>
                  <a:txBody>
                    <a:bodyPr/>
                    <a:lstStyle/>
                    <a:p>
                      <a:pPr>
                        <a:buNone/>
                      </a:pPr>
                      <a:r>
                        <a:rPr lang="en-GB" sz="1000" b="1">
                          <a:effectLst/>
                          <a:latin typeface="Calibri" panose="020F0502020204030204" pitchFamily="34" charset="0"/>
                          <a:cs typeface="Calibri" panose="020F0502020204030204" pitchFamily="34" charset="0"/>
                        </a:rPr>
                        <a:t>2021</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130.4</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111.1</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dirty="0">
                          <a:effectLst/>
                          <a:latin typeface="Calibri" panose="020F0502020204030204" pitchFamily="34" charset="0"/>
                          <a:cs typeface="Calibri" panose="020F0502020204030204" pitchFamily="34" charset="0"/>
                        </a:rPr>
                        <a:t>17.4</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extLst>
                  <a:ext uri="{0D108BD9-81ED-4DB2-BD59-A6C34878D82A}">
                    <a16:rowId xmlns:a16="http://schemas.microsoft.com/office/drawing/2014/main" val="307895984"/>
                  </a:ext>
                </a:extLst>
              </a:tr>
              <a:tr h="163091">
                <a:tc>
                  <a:txBody>
                    <a:bodyPr/>
                    <a:lstStyle/>
                    <a:p>
                      <a:pPr>
                        <a:buNone/>
                      </a:pPr>
                      <a:r>
                        <a:rPr lang="en-GB" sz="1000" b="1">
                          <a:effectLst/>
                          <a:latin typeface="Calibri" panose="020F0502020204030204" pitchFamily="34" charset="0"/>
                          <a:cs typeface="Calibri" panose="020F0502020204030204" pitchFamily="34" charset="0"/>
                        </a:rPr>
                        <a:t>2022</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158.2</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134.3</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dirty="0">
                          <a:effectLst/>
                          <a:latin typeface="Calibri" panose="020F0502020204030204" pitchFamily="34" charset="0"/>
                          <a:cs typeface="Calibri" panose="020F0502020204030204" pitchFamily="34" charset="0"/>
                        </a:rPr>
                        <a:t>17.8</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extLst>
                  <a:ext uri="{0D108BD9-81ED-4DB2-BD59-A6C34878D82A}">
                    <a16:rowId xmlns:a16="http://schemas.microsoft.com/office/drawing/2014/main" val="189011544"/>
                  </a:ext>
                </a:extLst>
              </a:tr>
              <a:tr h="163091">
                <a:tc>
                  <a:txBody>
                    <a:bodyPr/>
                    <a:lstStyle/>
                    <a:p>
                      <a:pPr>
                        <a:buNone/>
                      </a:pPr>
                      <a:r>
                        <a:rPr lang="en-GB" sz="1000" b="1">
                          <a:effectLst/>
                          <a:latin typeface="Calibri" panose="020F0502020204030204" pitchFamily="34" charset="0"/>
                          <a:cs typeface="Calibri" panose="020F0502020204030204" pitchFamily="34" charset="0"/>
                        </a:rPr>
                        <a:t>2023 </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144.7</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a:effectLst/>
                          <a:latin typeface="Calibri" panose="020F0502020204030204" pitchFamily="34" charset="0"/>
                          <a:cs typeface="Calibri" panose="020F0502020204030204" pitchFamily="34" charset="0"/>
                        </a:rPr>
                        <a:t>112.0</a:t>
                      </a:r>
                      <a:endParaRPr lang="en-ZA" sz="1050" b="1">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dirty="0">
                          <a:effectLst/>
                          <a:latin typeface="Calibri" panose="020F0502020204030204" pitchFamily="34" charset="0"/>
                          <a:cs typeface="Calibri" panose="020F0502020204030204" pitchFamily="34" charset="0"/>
                        </a:rPr>
                        <a:t>29.3</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extLst>
                  <a:ext uri="{0D108BD9-81ED-4DB2-BD59-A6C34878D82A}">
                    <a16:rowId xmlns:a16="http://schemas.microsoft.com/office/drawing/2014/main" val="2599003895"/>
                  </a:ext>
                </a:extLst>
              </a:tr>
              <a:tr h="163091">
                <a:tc>
                  <a:txBody>
                    <a:bodyPr/>
                    <a:lstStyle/>
                    <a:p>
                      <a:pPr>
                        <a:buNone/>
                      </a:pPr>
                      <a:r>
                        <a:rPr lang="en-GB" sz="1000" b="1" dirty="0">
                          <a:effectLst/>
                          <a:latin typeface="Calibri" panose="020F0502020204030204" pitchFamily="34" charset="0"/>
                          <a:cs typeface="Calibri" panose="020F0502020204030204" pitchFamily="34" charset="0"/>
                        </a:rPr>
                        <a:t>2024</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dirty="0">
                          <a:effectLst/>
                          <a:latin typeface="Calibri" panose="020F0502020204030204" pitchFamily="34" charset="0"/>
                          <a:cs typeface="Calibri" panose="020F0502020204030204" pitchFamily="34" charset="0"/>
                        </a:rPr>
                        <a:t>141.9</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dirty="0">
                          <a:effectLst/>
                          <a:latin typeface="Calibri" panose="020F0502020204030204" pitchFamily="34" charset="0"/>
                          <a:cs typeface="Calibri" panose="020F0502020204030204" pitchFamily="34" charset="0"/>
                        </a:rPr>
                        <a:t>118.7</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dirty="0">
                          <a:effectLst/>
                          <a:latin typeface="Calibri" panose="020F0502020204030204" pitchFamily="34" charset="0"/>
                          <a:cs typeface="Calibri" panose="020F0502020204030204" pitchFamily="34" charset="0"/>
                        </a:rPr>
                        <a:t>19.6</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extLst>
                  <a:ext uri="{0D108BD9-81ED-4DB2-BD59-A6C34878D82A}">
                    <a16:rowId xmlns:a16="http://schemas.microsoft.com/office/drawing/2014/main" val="4255834738"/>
                  </a:ext>
                </a:extLst>
              </a:tr>
              <a:tr h="163091">
                <a:tc>
                  <a:txBody>
                    <a:bodyPr/>
                    <a:lstStyle/>
                    <a:p>
                      <a:pPr>
                        <a:buNone/>
                      </a:pPr>
                      <a:r>
                        <a:rPr lang="en-GB" sz="1050" b="1" dirty="0">
                          <a:effectLst/>
                          <a:latin typeface="Calibri" panose="020F0502020204030204" pitchFamily="34" charset="0"/>
                          <a:cs typeface="Calibri" panose="020F0502020204030204" pitchFamily="34" charset="0"/>
                        </a:rPr>
                        <a:t>Average</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solidFill>
                      <a:srgbClr val="FFFF00"/>
                    </a:solidFill>
                  </a:tcPr>
                </a:tc>
                <a:tc>
                  <a:txBody>
                    <a:bodyPr/>
                    <a:lstStyle/>
                    <a:p>
                      <a:pPr algn="ctr">
                        <a:buNone/>
                      </a:pPr>
                      <a:r>
                        <a:rPr lang="en-US" sz="1050" b="1" dirty="0">
                          <a:effectLst/>
                          <a:latin typeface="Calibri" panose="020F0502020204030204" pitchFamily="34" charset="0"/>
                          <a:cs typeface="Calibri" panose="020F0502020204030204" pitchFamily="34" charset="0"/>
                        </a:rPr>
                        <a:t>111.8</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b">
                    <a:solidFill>
                      <a:srgbClr val="FFFF00"/>
                    </a:solidFill>
                  </a:tcPr>
                </a:tc>
                <a:tc>
                  <a:txBody>
                    <a:bodyPr/>
                    <a:lstStyle/>
                    <a:p>
                      <a:pPr algn="ctr">
                        <a:buNone/>
                      </a:pPr>
                      <a:r>
                        <a:rPr lang="en-US" sz="1050" b="1" dirty="0">
                          <a:effectLst/>
                          <a:latin typeface="Calibri" panose="020F0502020204030204" pitchFamily="34" charset="0"/>
                          <a:cs typeface="Calibri" panose="020F0502020204030204" pitchFamily="34" charset="0"/>
                        </a:rPr>
                        <a:t>89.1</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b">
                    <a:solidFill>
                      <a:srgbClr val="FFFF00"/>
                    </a:solidFill>
                  </a:tcPr>
                </a:tc>
                <a:tc>
                  <a:txBody>
                    <a:bodyPr/>
                    <a:lstStyle/>
                    <a:p>
                      <a:pPr algn="ctr">
                        <a:buNone/>
                      </a:pPr>
                      <a:r>
                        <a:rPr lang="en-US" sz="1050" b="1" dirty="0">
                          <a:effectLst/>
                          <a:latin typeface="Calibri" panose="020F0502020204030204" pitchFamily="34" charset="0"/>
                          <a:cs typeface="Calibri" panose="020F0502020204030204" pitchFamily="34" charset="0"/>
                        </a:rPr>
                        <a:t>25.6</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b">
                    <a:solidFill>
                      <a:srgbClr val="FFFF00"/>
                    </a:solidFill>
                  </a:tcPr>
                </a:tc>
                <a:extLst>
                  <a:ext uri="{0D108BD9-81ED-4DB2-BD59-A6C34878D82A}">
                    <a16:rowId xmlns:a16="http://schemas.microsoft.com/office/drawing/2014/main" val="3005511189"/>
                  </a:ext>
                </a:extLst>
              </a:tr>
              <a:tr h="163091">
                <a:tc>
                  <a:txBody>
                    <a:bodyPr/>
                    <a:lstStyle/>
                    <a:p>
                      <a:pPr>
                        <a:buNone/>
                      </a:pPr>
                      <a:r>
                        <a:rPr lang="en-GB" sz="1000" b="1" dirty="0">
                          <a:effectLst/>
                          <a:latin typeface="Calibri" panose="020F0502020204030204" pitchFamily="34" charset="0"/>
                          <a:cs typeface="Calibri" panose="020F0502020204030204" pitchFamily="34" charset="0"/>
                        </a:rPr>
                        <a:t>2025 (Jan-Oct)</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dirty="0">
                          <a:effectLst/>
                          <a:latin typeface="Calibri" panose="020F0502020204030204" pitchFamily="34" charset="0"/>
                          <a:cs typeface="Calibri" panose="020F0502020204030204" pitchFamily="34" charset="0"/>
                        </a:rPr>
                        <a:t>155.5</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dirty="0">
                          <a:effectLst/>
                          <a:latin typeface="Calibri" panose="020F0502020204030204" pitchFamily="34" charset="0"/>
                          <a:cs typeface="Calibri" panose="020F0502020204030204" pitchFamily="34" charset="0"/>
                        </a:rPr>
                        <a:t>142.2</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tc>
                  <a:txBody>
                    <a:bodyPr/>
                    <a:lstStyle/>
                    <a:p>
                      <a:pPr algn="ctr">
                        <a:buNone/>
                      </a:pPr>
                      <a:r>
                        <a:rPr lang="en-US" sz="1050" b="1" dirty="0">
                          <a:effectLst/>
                          <a:latin typeface="Calibri" panose="020F0502020204030204" pitchFamily="34" charset="0"/>
                          <a:ea typeface="Calibri" panose="020F0502020204030204" pitchFamily="34" charset="0"/>
                          <a:cs typeface="Calibri" panose="020F0502020204030204" pitchFamily="34" charset="0"/>
                        </a:rPr>
                        <a:t>9.4</a:t>
                      </a:r>
                      <a:endParaRPr lang="en-ZA" sz="1050" b="1" dirty="0">
                        <a:effectLst/>
                        <a:latin typeface="Calibri" panose="020F0502020204030204" pitchFamily="34" charset="0"/>
                        <a:ea typeface="Calibri" panose="020F0502020204030204" pitchFamily="34" charset="0"/>
                        <a:cs typeface="Calibri" panose="020F0502020204030204" pitchFamily="34" charset="0"/>
                      </a:endParaRPr>
                    </a:p>
                  </a:txBody>
                  <a:tcPr marL="33298" marR="33298" marT="6750" marB="0" anchor="ctr"/>
                </a:tc>
                <a:extLst>
                  <a:ext uri="{0D108BD9-81ED-4DB2-BD59-A6C34878D82A}">
                    <a16:rowId xmlns:a16="http://schemas.microsoft.com/office/drawing/2014/main" val="130949638"/>
                  </a:ext>
                </a:extLst>
              </a:tr>
            </a:tbl>
          </a:graphicData>
        </a:graphic>
      </p:graphicFrame>
    </p:spTree>
    <p:extLst>
      <p:ext uri="{BB962C8B-B14F-4D97-AF65-F5344CB8AC3E}">
        <p14:creationId xmlns:p14="http://schemas.microsoft.com/office/powerpoint/2010/main" val="1689104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15B83-0DBC-99A0-7F89-EE29D6A3852B}"/>
              </a:ext>
            </a:extLst>
          </p:cNvPr>
          <p:cNvSpPr>
            <a:spLocks noChangeArrowheads="1"/>
          </p:cNvSpPr>
          <p:nvPr/>
        </p:nvSpPr>
        <p:spPr bwMode="auto">
          <a:xfrm>
            <a:off x="547023" y="6502892"/>
            <a:ext cx="5695157" cy="21544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chor="ctr">
            <a:spAutoFit/>
          </a:bodyPr>
          <a:lstStyle/>
          <a:p>
            <a:r>
              <a:rPr lang="en-GB" sz="800" b="1" dirty="0">
                <a:solidFill>
                  <a:schemeClr val="tx1"/>
                </a:solidFill>
                <a:latin typeface="Calibri" pitchFamily="34" charset="0"/>
                <a:ea typeface="Calibri" pitchFamily="34" charset="0"/>
                <a:cs typeface="Arial" charset="0"/>
              </a:rPr>
              <a:t>Graph prepared by the Office of SAMPRO based on information published by the FAO, in the ”Global Food Price Monitor”.</a:t>
            </a:r>
          </a:p>
        </p:txBody>
      </p:sp>
      <p:sp>
        <p:nvSpPr>
          <p:cNvPr id="4" name="TextBox 3">
            <a:extLst>
              <a:ext uri="{FF2B5EF4-FFF2-40B4-BE49-F238E27FC236}">
                <a16:creationId xmlns:a16="http://schemas.microsoft.com/office/drawing/2014/main" id="{BD05422E-6E91-999A-C6FD-5B1D375AFF64}"/>
              </a:ext>
            </a:extLst>
          </p:cNvPr>
          <p:cNvSpPr txBox="1">
            <a:spLocks noChangeArrowheads="1"/>
          </p:cNvSpPr>
          <p:nvPr/>
        </p:nvSpPr>
        <p:spPr bwMode="auto">
          <a:xfrm>
            <a:off x="658990" y="824698"/>
            <a:ext cx="881358"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en-US" sz="1600" b="1" u="sng" dirty="0">
                <a:latin typeface="Calibri" pitchFamily="34" charset="0"/>
              </a:rPr>
              <a:t>Graph 2</a:t>
            </a:r>
          </a:p>
        </p:txBody>
      </p:sp>
      <p:sp>
        <p:nvSpPr>
          <p:cNvPr id="5" name="Rectangle 1">
            <a:extLst>
              <a:ext uri="{FF2B5EF4-FFF2-40B4-BE49-F238E27FC236}">
                <a16:creationId xmlns:a16="http://schemas.microsoft.com/office/drawing/2014/main" id="{464447DA-63E8-C681-082E-83336EDE906F}"/>
              </a:ext>
            </a:extLst>
          </p:cNvPr>
          <p:cNvSpPr>
            <a:spLocks noChangeArrowheads="1"/>
          </p:cNvSpPr>
          <p:nvPr/>
        </p:nvSpPr>
        <p:spPr bwMode="auto">
          <a:xfrm>
            <a:off x="165665" y="1194929"/>
            <a:ext cx="8808097"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r>
              <a:rPr lang="en-GB" sz="1600" b="1" dirty="0">
                <a:ln w="1905">
                  <a:noFill/>
                </a:ln>
                <a:solidFill>
                  <a:schemeClr val="tx1"/>
                </a:solidFill>
                <a:effectLst>
                  <a:innerShdw blurRad="69850" dist="43180" dir="5400000">
                    <a:srgbClr val="000000">
                      <a:alpha val="65000"/>
                    </a:srgbClr>
                  </a:innerShdw>
                </a:effectLst>
                <a:latin typeface="Calibri" pitchFamily="34" charset="0"/>
                <a:cs typeface="Calibri" pitchFamily="34" charset="0"/>
              </a:rPr>
              <a:t>THE PRICE HISTORY OF DIFFERENT FOOD PRODUCTS IN THE INTERNATIONAL MARKET FROM 2014 TO OCTOBER 2025</a:t>
            </a:r>
          </a:p>
        </p:txBody>
      </p:sp>
      <p:sp>
        <p:nvSpPr>
          <p:cNvPr id="3" name="Slide Number Placeholder 2">
            <a:extLst>
              <a:ext uri="{FF2B5EF4-FFF2-40B4-BE49-F238E27FC236}">
                <a16:creationId xmlns:a16="http://schemas.microsoft.com/office/drawing/2014/main" id="{BE3D2239-87F1-817D-80BD-CA89B4B8F260}"/>
              </a:ext>
            </a:extLst>
          </p:cNvPr>
          <p:cNvSpPr>
            <a:spLocks noGrp="1"/>
          </p:cNvSpPr>
          <p:nvPr>
            <p:ph type="sldNum" sz="quarter" idx="12"/>
          </p:nvPr>
        </p:nvSpPr>
        <p:spPr>
          <a:xfrm>
            <a:off x="7970369" y="6048411"/>
            <a:ext cx="856907" cy="669925"/>
          </a:xfrm>
        </p:spPr>
        <p:txBody>
          <a:bodyPr/>
          <a:lstStyle/>
          <a:p>
            <a:fld id="{73B850FF-6169-4056-8077-06FFA93A5366}" type="slidenum">
              <a:rPr lang="en-US" smtClean="0">
                <a:solidFill>
                  <a:schemeClr val="tx1"/>
                </a:solidFill>
              </a:rPr>
              <a:t>9</a:t>
            </a:fld>
            <a:endParaRPr lang="en-US" dirty="0">
              <a:solidFill>
                <a:schemeClr val="tx1"/>
              </a:solidFill>
            </a:endParaRPr>
          </a:p>
        </p:txBody>
      </p:sp>
      <p:pic>
        <p:nvPicPr>
          <p:cNvPr id="8" name="Picture 7">
            <a:extLst>
              <a:ext uri="{FF2B5EF4-FFF2-40B4-BE49-F238E27FC236}">
                <a16:creationId xmlns:a16="http://schemas.microsoft.com/office/drawing/2014/main" id="{3CB85C93-F474-F130-3C9C-76BC78D218B4}"/>
              </a:ext>
            </a:extLst>
          </p:cNvPr>
          <p:cNvPicPr>
            <a:picLocks noChangeAspect="1"/>
          </p:cNvPicPr>
          <p:nvPr/>
        </p:nvPicPr>
        <p:blipFill>
          <a:blip r:embed="rId2"/>
          <a:stretch>
            <a:fillRect/>
          </a:stretch>
        </p:blipFill>
        <p:spPr>
          <a:xfrm>
            <a:off x="80010" y="1879961"/>
            <a:ext cx="8983980" cy="4274011"/>
          </a:xfrm>
          <a:prstGeom prst="rect">
            <a:avLst/>
          </a:prstGeom>
        </p:spPr>
      </p:pic>
    </p:spTree>
    <p:extLst>
      <p:ext uri="{BB962C8B-B14F-4D97-AF65-F5344CB8AC3E}">
        <p14:creationId xmlns:p14="http://schemas.microsoft.com/office/powerpoint/2010/main" val="366487527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44449</TotalTime>
  <Words>8518</Words>
  <Application>Microsoft Office PowerPoint</Application>
  <PresentationFormat>On-screen Show (4:3)</PresentationFormat>
  <Paragraphs>2501</Paragraphs>
  <Slides>69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69</vt:i4>
      </vt:variant>
    </vt:vector>
  </HeadingPairs>
  <TitlesOfParts>
    <vt:vector size="77" baseType="lpstr">
      <vt:lpstr>Arial</vt:lpstr>
      <vt:lpstr>Calibri</vt:lpstr>
      <vt:lpstr>Century Gothic</vt:lpstr>
      <vt:lpstr>Symbol</vt:lpstr>
      <vt:lpstr>Wingdings</vt:lpstr>
      <vt:lpstr>Wingdings 3</vt:lpstr>
      <vt:lpstr>Office Theme</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Marietjie Le Roux</dc:creator>
  <cp:lastModifiedBy>Sonja Van Jaarsveld</cp:lastModifiedBy>
  <cp:revision>1245</cp:revision>
  <cp:lastPrinted>2025-11-18T08:23:15Z</cp:lastPrinted>
  <dcterms:created xsi:type="dcterms:W3CDTF">2023-06-19T07:11:21Z</dcterms:created>
  <dcterms:modified xsi:type="dcterms:W3CDTF">2025-11-20T12:45:26Z</dcterms:modified>
</cp:coreProperties>
</file>