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802" r:id="rId2"/>
  </p:sldMasterIdLst>
  <p:notesMasterIdLst>
    <p:notesMasterId r:id="rId72"/>
  </p:notesMasterIdLst>
  <p:handoutMasterIdLst>
    <p:handoutMasterId r:id="rId73"/>
  </p:handoutMasterIdLst>
  <p:sldIdLst>
    <p:sldId id="256" r:id="rId3"/>
    <p:sldId id="317" r:id="rId4"/>
    <p:sldId id="381" r:id="rId5"/>
    <p:sldId id="390" r:id="rId6"/>
    <p:sldId id="318" r:id="rId7"/>
    <p:sldId id="388" r:id="rId8"/>
    <p:sldId id="319" r:id="rId9"/>
    <p:sldId id="320" r:id="rId10"/>
    <p:sldId id="321" r:id="rId11"/>
    <p:sldId id="322" r:id="rId12"/>
    <p:sldId id="323" r:id="rId13"/>
    <p:sldId id="324" r:id="rId14"/>
    <p:sldId id="325" r:id="rId15"/>
    <p:sldId id="326" r:id="rId16"/>
    <p:sldId id="327" r:id="rId17"/>
    <p:sldId id="328" r:id="rId18"/>
    <p:sldId id="329" r:id="rId19"/>
    <p:sldId id="373" r:id="rId20"/>
    <p:sldId id="330" r:id="rId21"/>
    <p:sldId id="389" r:id="rId22"/>
    <p:sldId id="391" r:id="rId23"/>
    <p:sldId id="375" r:id="rId24"/>
    <p:sldId id="376" r:id="rId25"/>
    <p:sldId id="377" r:id="rId26"/>
    <p:sldId id="331" r:id="rId27"/>
    <p:sldId id="332" r:id="rId28"/>
    <p:sldId id="333" r:id="rId29"/>
    <p:sldId id="334" r:id="rId30"/>
    <p:sldId id="336" r:id="rId31"/>
    <p:sldId id="337" r:id="rId32"/>
    <p:sldId id="335" r:id="rId33"/>
    <p:sldId id="338" r:id="rId34"/>
    <p:sldId id="339" r:id="rId35"/>
    <p:sldId id="340" r:id="rId36"/>
    <p:sldId id="341" r:id="rId37"/>
    <p:sldId id="342" r:id="rId38"/>
    <p:sldId id="343" r:id="rId39"/>
    <p:sldId id="344" r:id="rId40"/>
    <p:sldId id="345" r:id="rId41"/>
    <p:sldId id="346" r:id="rId42"/>
    <p:sldId id="347" r:id="rId43"/>
    <p:sldId id="380" r:id="rId44"/>
    <p:sldId id="349" r:id="rId45"/>
    <p:sldId id="350" r:id="rId46"/>
    <p:sldId id="351" r:id="rId47"/>
    <p:sldId id="382" r:id="rId48"/>
    <p:sldId id="352" r:id="rId49"/>
    <p:sldId id="353" r:id="rId50"/>
    <p:sldId id="354" r:id="rId51"/>
    <p:sldId id="355" r:id="rId52"/>
    <p:sldId id="356" r:id="rId53"/>
    <p:sldId id="357" r:id="rId54"/>
    <p:sldId id="358" r:id="rId55"/>
    <p:sldId id="359" r:id="rId56"/>
    <p:sldId id="360" r:id="rId57"/>
    <p:sldId id="361" r:id="rId58"/>
    <p:sldId id="363" r:id="rId59"/>
    <p:sldId id="364" r:id="rId60"/>
    <p:sldId id="365" r:id="rId61"/>
    <p:sldId id="393" r:id="rId62"/>
    <p:sldId id="386" r:id="rId63"/>
    <p:sldId id="387" r:id="rId64"/>
    <p:sldId id="367" r:id="rId65"/>
    <p:sldId id="368" r:id="rId66"/>
    <p:sldId id="369" r:id="rId67"/>
    <p:sldId id="370" r:id="rId68"/>
    <p:sldId id="371" r:id="rId69"/>
    <p:sldId id="392" r:id="rId70"/>
    <p:sldId id="257" r:id="rId7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3C1272-82BD-1EA5-C2B6-2208FB4D44C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3E5FC640-7E97-055D-25AF-30BC595A281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3091BF-8C33-4CCD-AA4C-A1564881F474}" type="datetimeFigureOut">
              <a:rPr lang="en-ZA" smtClean="0"/>
              <a:t>2025/07/23</a:t>
            </a:fld>
            <a:endParaRPr lang="en-ZA"/>
          </a:p>
        </p:txBody>
      </p:sp>
      <p:sp>
        <p:nvSpPr>
          <p:cNvPr id="4" name="Footer Placeholder 3">
            <a:extLst>
              <a:ext uri="{FF2B5EF4-FFF2-40B4-BE49-F238E27FC236}">
                <a16:creationId xmlns:a16="http://schemas.microsoft.com/office/drawing/2014/main" id="{E9A777C1-DD2E-2CE9-8D1D-905A69E322F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FB20854F-3A4C-3DB8-FC47-DCAD64A8DFB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8E310F2-1780-465E-91D7-4185149E0AC1}" type="slidenum">
              <a:rPr lang="en-ZA" smtClean="0"/>
              <a:t>‹#›</a:t>
            </a:fld>
            <a:endParaRPr lang="en-ZA"/>
          </a:p>
        </p:txBody>
      </p:sp>
    </p:spTree>
    <p:extLst>
      <p:ext uri="{BB962C8B-B14F-4D97-AF65-F5344CB8AC3E}">
        <p14:creationId xmlns:p14="http://schemas.microsoft.com/office/powerpoint/2010/main" val="36639088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3E5D358-8B8F-44C7-ADA6-EE48D7D8849C}" type="datetimeFigureOut">
              <a:rPr lang="en-ZA" smtClean="0"/>
              <a:t>2025/07/23</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58DCD86-5FB6-43FE-A70F-1425F927315F}" type="slidenum">
              <a:rPr lang="en-ZA" smtClean="0"/>
              <a:t>‹#›</a:t>
            </a:fld>
            <a:endParaRPr lang="en-ZA"/>
          </a:p>
        </p:txBody>
      </p:sp>
    </p:spTree>
    <p:extLst>
      <p:ext uri="{BB962C8B-B14F-4D97-AF65-F5344CB8AC3E}">
        <p14:creationId xmlns:p14="http://schemas.microsoft.com/office/powerpoint/2010/main" val="10675431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8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E11C2-3205-459B-AADA-5815A716DA46}" type="datetime1">
              <a:rPr lang="en-US" smtClean="0"/>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49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9EBCF2-83E0-4B09-9FE4-579AC73D7686}" type="datetime1">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0193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4254F-43C3-4EAE-88A3-4D784F661DA8}" type="datetime1">
              <a:rPr lang="en-US" smtClean="0"/>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9347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52013-A27E-454D-90AD-56314C192C68}" type="datetime1">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609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1C4CC-438B-42C7-AFB4-571155DF7DBE}" type="datetime1">
              <a:rPr lang="en-US" smtClean="0"/>
              <a:t>7/23/2025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465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CAB80B6-EE8E-47C3-B9E0-8B4AD8A4B2A2}" type="datetime1">
              <a:rPr lang="en-US" smtClean="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5910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56909-70CB-47CD-AA8C-FE280CE5F34B}"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2162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C0FD9-576E-4E46-A45C-F4A0A1E37195}"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46041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445F4-85D2-450F-83BC-C012DE8DDF6F}"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186071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08553-5F0E-4164-A8D3-64CBA79293B0}"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57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340768"/>
            <a:ext cx="8229600"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4" name="Content Placeholder 2"/>
          <p:cNvSpPr>
            <a:spLocks noGrp="1"/>
          </p:cNvSpPr>
          <p:nvPr>
            <p:ph idx="10"/>
          </p:nvPr>
        </p:nvSpPr>
        <p:spPr>
          <a:xfrm>
            <a:off x="467544" y="2017439"/>
            <a:ext cx="8229600" cy="3600400"/>
          </a:xfrm>
          <a:prstGeom prst="rect">
            <a:avLst/>
          </a:prstGeom>
        </p:spPr>
        <p:txBody>
          <a:bodyPr lIns="396000" anchor="t"/>
          <a:lstStyle>
            <a:lvl1pPr marL="0" indent="0">
              <a:buNone/>
              <a:defRPr sz="105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675722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9E40-BBE1-40AF-B970-7DBA54A9FF11}"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2415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A266C-9F03-484D-8100-B084AFFF6821}"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429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84345-3105-42CE-B4D7-5D108ED5361E}"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6110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5" name="Content Placeholder 2"/>
          <p:cNvSpPr>
            <a:spLocks noGrp="1"/>
          </p:cNvSpPr>
          <p:nvPr>
            <p:ph idx="10"/>
          </p:nvPr>
        </p:nvSpPr>
        <p:spPr>
          <a:xfrm>
            <a:off x="2134072" y="1844826"/>
            <a:ext cx="6563072" cy="4147865"/>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428741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04874-E1F4-81FE-5FBF-482EF7411441}"/>
              </a:ext>
            </a:extLst>
          </p:cNvPr>
          <p:cNvSpPr>
            <a:spLocks noGrp="1"/>
          </p:cNvSpPr>
          <p:nvPr>
            <p:ph type="dt" sz="half" idx="10"/>
          </p:nvPr>
        </p:nvSpPr>
        <p:spPr>
          <a:xfrm>
            <a:off x="768098" y="6470704"/>
            <a:ext cx="1615607" cy="274320"/>
          </a:xfrm>
          <a:prstGeom prst="rect">
            <a:avLst/>
          </a:prstGeom>
        </p:spPr>
        <p:txBody>
          <a:bodyPr/>
          <a:lstStyle/>
          <a:p>
            <a:fld id="{83AE76A4-6765-4EBD-862F-568D8C0BA0C3}" type="datetime1">
              <a:rPr lang="en-US" smtClean="0"/>
              <a:t>7/23/2025</a:t>
            </a:fld>
            <a:endParaRPr lang="en-US"/>
          </a:p>
        </p:txBody>
      </p:sp>
      <p:sp>
        <p:nvSpPr>
          <p:cNvPr id="3" name="Footer Placeholder 2">
            <a:extLst>
              <a:ext uri="{FF2B5EF4-FFF2-40B4-BE49-F238E27FC236}">
                <a16:creationId xmlns:a16="http://schemas.microsoft.com/office/drawing/2014/main" id="{58968127-D9C9-5CE6-600B-9356FACC6ED8}"/>
              </a:ext>
            </a:extLst>
          </p:cNvPr>
          <p:cNvSpPr>
            <a:spLocks noGrp="1"/>
          </p:cNvSpPr>
          <p:nvPr>
            <p:ph type="ftr" sz="quarter" idx="11"/>
          </p:nvPr>
        </p:nvSpPr>
        <p:spPr>
          <a:xfrm>
            <a:off x="3632200" y="6470704"/>
            <a:ext cx="4426094" cy="27432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0ABCCCE-3B7E-1003-5C9D-ABCCBDD7BBC9}"/>
              </a:ext>
            </a:extLst>
          </p:cNvPr>
          <p:cNvSpPr>
            <a:spLocks noGrp="1"/>
          </p:cNvSpPr>
          <p:nvPr>
            <p:ph type="sldNum" sz="quarter" idx="12"/>
          </p:nvPr>
        </p:nvSpPr>
        <p:spPr>
          <a:xfrm>
            <a:off x="8128000" y="6470704"/>
            <a:ext cx="730250" cy="274320"/>
          </a:xfrm>
          <a:prstGeom prst="rect">
            <a:avLst/>
          </a:prstGeom>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2635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6"/>
            <a:ext cx="6563072" cy="4147865"/>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
        <p:nvSpPr>
          <p:cNvPr id="3" name="Date Placeholder 2">
            <a:extLst>
              <a:ext uri="{FF2B5EF4-FFF2-40B4-BE49-F238E27FC236}">
                <a16:creationId xmlns:a16="http://schemas.microsoft.com/office/drawing/2014/main" id="{C8F89595-D2D4-A114-D8EA-CCFA934D5D52}"/>
              </a:ext>
            </a:extLst>
          </p:cNvPr>
          <p:cNvSpPr>
            <a:spLocks noGrp="1"/>
          </p:cNvSpPr>
          <p:nvPr>
            <p:ph type="dt" sz="half" idx="11"/>
          </p:nvPr>
        </p:nvSpPr>
        <p:spPr>
          <a:xfrm>
            <a:off x="768098" y="6470704"/>
            <a:ext cx="1615607" cy="274320"/>
          </a:xfrm>
          <a:prstGeom prst="rect">
            <a:avLst/>
          </a:prstGeom>
        </p:spPr>
        <p:txBody>
          <a:bodyPr/>
          <a:lstStyle/>
          <a:p>
            <a:fld id="{8DF06A0C-6D25-463E-AABC-BFE7052DB2F8}" type="datetime1">
              <a:rPr lang="en-US" smtClean="0"/>
              <a:t>7/23/2025</a:t>
            </a:fld>
            <a:endParaRPr lang="en-US"/>
          </a:p>
        </p:txBody>
      </p:sp>
      <p:sp>
        <p:nvSpPr>
          <p:cNvPr id="6" name="Footer Placeholder 5">
            <a:extLst>
              <a:ext uri="{FF2B5EF4-FFF2-40B4-BE49-F238E27FC236}">
                <a16:creationId xmlns:a16="http://schemas.microsoft.com/office/drawing/2014/main" id="{5F88E04B-0AA1-7069-636C-AB8E4080C38C}"/>
              </a:ext>
            </a:extLst>
          </p:cNvPr>
          <p:cNvSpPr>
            <a:spLocks noGrp="1"/>
          </p:cNvSpPr>
          <p:nvPr>
            <p:ph type="ftr" sz="quarter" idx="12"/>
          </p:nvPr>
        </p:nvSpPr>
        <p:spPr>
          <a:xfrm>
            <a:off x="3632200" y="6470704"/>
            <a:ext cx="4426094" cy="27432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BD55A9-1D52-1034-E769-6AAACACC5A3A}"/>
              </a:ext>
            </a:extLst>
          </p:cNvPr>
          <p:cNvSpPr>
            <a:spLocks noGrp="1"/>
          </p:cNvSpPr>
          <p:nvPr>
            <p:ph type="sldNum" sz="quarter" idx="13"/>
          </p:nvPr>
        </p:nvSpPr>
        <p:spPr>
          <a:xfrm>
            <a:off x="8128000" y="6470704"/>
            <a:ext cx="730250" cy="274320"/>
          </a:xfrm>
          <a:prstGeom prst="rect">
            <a:avLst/>
          </a:prstGeom>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35971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C6D06-0ED8-451A-88B9-DE3C542F948A}"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676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B99A6-CC8F-456E-BE5C-29007BBABA7C}" type="datetime1">
              <a:rPr lang="en-US" smtClean="0"/>
              <a:t>7/23/2025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2075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6CCEE-1D54-4A7E-922E-732EC9FE6C8C}"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506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6F3B61-5331-4178-A8A8-94BF58615491}" type="datetime1">
              <a:rPr lang="en-US" smtClean="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2156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980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77" r:id="rId4"/>
    <p:sldLayoutId id="2147483778" r:id="rId5"/>
  </p:sldLayoutIdLst>
  <p:hf hdr="0" ftr="0" dt="0"/>
  <p:txStyles>
    <p:titleStyle>
      <a:lvl1pPr algn="l" defTabSz="685800" rtl="0" eaLnBrk="1" latinLnBrk="1" hangingPunct="1">
        <a:spcBef>
          <a:spcPct val="0"/>
        </a:spcBef>
        <a:buNone/>
        <a:defRPr sz="3000" b="1" kern="1200">
          <a:solidFill>
            <a:schemeClr val="tx1"/>
          </a:solidFill>
          <a:latin typeface="Arial" pitchFamily="34" charset="0"/>
          <a:ea typeface="+mj-ea"/>
          <a:cs typeface="Arial" pitchFamily="34" charset="0"/>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A8B7B5-E26A-455D-801A-D3743E1AEF58}" type="datetime1">
              <a:rPr lang="en-US" smtClean="0"/>
              <a:t>7/23/2025</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7429448"/>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Rectangle 19">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 name="Text Box 3">
            <a:extLst>
              <a:ext uri="{FF2B5EF4-FFF2-40B4-BE49-F238E27FC236}">
                <a16:creationId xmlns:a16="http://schemas.microsoft.com/office/drawing/2014/main" id="{F7FA0E74-E47E-768A-8F01-E882D97944DD}"/>
              </a:ext>
            </a:extLst>
          </p:cNvPr>
          <p:cNvSpPr txBox="1">
            <a:spLocks noChangeArrowheads="1"/>
          </p:cNvSpPr>
          <p:nvPr/>
        </p:nvSpPr>
        <p:spPr bwMode="auto">
          <a:xfrm>
            <a:off x="2409267" y="5684259"/>
            <a:ext cx="3868724" cy="685376"/>
          </a:xfrm>
          <a:prstGeom prst="rect">
            <a:avLst/>
          </a:prstGeom>
          <a:noFill/>
          <a:ln>
            <a:noFill/>
          </a:ln>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defTabSz="1014984">
              <a:spcAft>
                <a:spcPts val="625"/>
              </a:spcAft>
            </a:pPr>
            <a:r>
              <a:rPr lang="en-US" sz="999" b="1" kern="1200" dirty="0">
                <a:solidFill>
                  <a:schemeClr val="bg1"/>
                </a:solidFill>
                <a:latin typeface="Calibri" pitchFamily="34" charset="0"/>
                <a:ea typeface="+mn-ea"/>
                <a:cs typeface="+mn-cs"/>
              </a:rPr>
              <a:t>South African Milk Processors’ </a:t>
            </a:r>
            <a:r>
              <a:rPr lang="en-US" sz="999" b="1" kern="1200" dirty="0" err="1">
                <a:solidFill>
                  <a:schemeClr val="bg1"/>
                </a:solidFill>
                <a:latin typeface="Calibri" pitchFamily="34" charset="0"/>
                <a:ea typeface="+mn-ea"/>
                <a:cs typeface="+mn-cs"/>
              </a:rPr>
              <a:t>Organisation</a:t>
            </a:r>
            <a:endParaRPr lang="en-US" sz="999" b="1" kern="1200" dirty="0">
              <a:solidFill>
                <a:schemeClr val="bg1"/>
              </a:solidFill>
              <a:latin typeface="Calibri" pitchFamily="34" charset="0"/>
              <a:ea typeface="+mn-ea"/>
              <a:cs typeface="+mn-cs"/>
            </a:endParaRPr>
          </a:p>
          <a:p>
            <a:pPr algn="just" defTabSz="1014984"/>
            <a:r>
              <a:rPr lang="en-US" sz="999" b="1" kern="1200" dirty="0">
                <a:solidFill>
                  <a:schemeClr val="bg1"/>
                </a:solidFill>
                <a:latin typeface="Calibri" pitchFamily="34" charset="0"/>
                <a:ea typeface="+mn-ea"/>
                <a:cs typeface="+mn-cs"/>
              </a:rPr>
              <a:t>The voluntary </a:t>
            </a:r>
            <a:r>
              <a:rPr lang="en-US" sz="999" b="1" kern="1200" dirty="0" err="1">
                <a:solidFill>
                  <a:schemeClr val="bg1"/>
                </a:solidFill>
                <a:latin typeface="Calibri" pitchFamily="34" charset="0"/>
                <a:ea typeface="+mn-ea"/>
                <a:cs typeface="+mn-cs"/>
              </a:rPr>
              <a:t>organisation</a:t>
            </a:r>
            <a:r>
              <a:rPr lang="en-US" sz="999" b="1" kern="1200" dirty="0">
                <a:solidFill>
                  <a:schemeClr val="bg1"/>
                </a:solidFill>
                <a:latin typeface="Calibri" pitchFamily="34" charset="0"/>
                <a:ea typeface="+mn-ea"/>
                <a:cs typeface="+mn-cs"/>
              </a:rPr>
              <a:t> of milk processors for the promotion of the development of the secondary dairy industry to the benefit of the dairy industry, the consumer and the South African society.</a:t>
            </a:r>
            <a:endParaRPr lang="en-US" sz="900" b="1" dirty="0">
              <a:solidFill>
                <a:schemeClr val="bg1"/>
              </a:solidFill>
              <a:latin typeface="Calibri" pitchFamily="34" charset="0"/>
            </a:endParaRPr>
          </a:p>
        </p:txBody>
      </p:sp>
      <p:sp>
        <p:nvSpPr>
          <p:cNvPr id="6" name="Rectangle 4">
            <a:extLst>
              <a:ext uri="{FF2B5EF4-FFF2-40B4-BE49-F238E27FC236}">
                <a16:creationId xmlns:a16="http://schemas.microsoft.com/office/drawing/2014/main" id="{3C0304D0-E068-2FC3-3AF5-012198E28756}"/>
              </a:ext>
            </a:extLst>
          </p:cNvPr>
          <p:cNvSpPr>
            <a:spLocks noChangeArrowheads="1"/>
          </p:cNvSpPr>
          <p:nvPr/>
        </p:nvSpPr>
        <p:spPr bwMode="auto">
          <a:xfrm>
            <a:off x="492113" y="3944318"/>
            <a:ext cx="8362638" cy="47679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nchor="ctr">
            <a:spAutoFit/>
          </a:bodyPr>
          <a:lstStyle/>
          <a:p>
            <a:pPr defTabSz="1014984" eaLnBrk="0" hangingPunct="0">
              <a:spcAft>
                <a:spcPts val="600"/>
              </a:spcAft>
            </a:pPr>
            <a:r>
              <a:rPr lang="en-US" sz="999" b="1" kern="1200" dirty="0">
                <a:solidFill>
                  <a:sysClr val="windowText" lastClr="000000"/>
                </a:solidFill>
                <a:latin typeface="Calibri" pitchFamily="34" charset="0"/>
                <a:ea typeface="+mn-ea"/>
                <a:cs typeface="+mn-cs"/>
              </a:rPr>
              <a:t>This  presentation is available to any interested party and copies can be obtained from the Office of SAMPRO – telephone number 012 991 4164.  </a:t>
            </a:r>
          </a:p>
          <a:p>
            <a:pPr defTabSz="1014984" eaLnBrk="0" hangingPunct="0">
              <a:spcAft>
                <a:spcPts val="600"/>
              </a:spcAft>
            </a:pPr>
            <a:r>
              <a:rPr lang="en-US" sz="999" b="1" kern="1200" dirty="0">
                <a:solidFill>
                  <a:sysClr val="windowText" lastClr="000000"/>
                </a:solidFill>
                <a:latin typeface="Calibri" pitchFamily="34" charset="0"/>
                <a:ea typeface="+mn-ea"/>
                <a:cs typeface="+mn-cs"/>
              </a:rPr>
              <a:t>Enquiries regarding the content of the presentation should be directed to Alwyn P Kraamwinkel, telephone number 012 991 4164 or alwyn@sampro.co.za</a:t>
            </a:r>
            <a:endParaRPr lang="en-US" sz="900" b="1" dirty="0">
              <a:solidFill>
                <a:sysClr val="windowText" lastClr="000000"/>
              </a:solidFill>
              <a:latin typeface="Calibri" pitchFamily="34" charset="0"/>
            </a:endParaRPr>
          </a:p>
        </p:txBody>
      </p:sp>
      <p:sp>
        <p:nvSpPr>
          <p:cNvPr id="7" name="Rectangle 4">
            <a:extLst>
              <a:ext uri="{FF2B5EF4-FFF2-40B4-BE49-F238E27FC236}">
                <a16:creationId xmlns:a16="http://schemas.microsoft.com/office/drawing/2014/main" id="{70A3BC82-4BC2-EF2C-EFDC-24B57DCAB338}"/>
              </a:ext>
            </a:extLst>
          </p:cNvPr>
          <p:cNvSpPr>
            <a:spLocks noChangeArrowheads="1"/>
          </p:cNvSpPr>
          <p:nvPr/>
        </p:nvSpPr>
        <p:spPr bwMode="auto">
          <a:xfrm>
            <a:off x="492112" y="466396"/>
            <a:ext cx="8151272" cy="3022238"/>
          </a:xfrm>
          <a:prstGeom prst="rect">
            <a:avLst/>
          </a:prstGeom>
          <a:noFill/>
          <a:ln w="190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defTabSz="1014984">
              <a:spcAft>
                <a:spcPts val="600"/>
              </a:spcAft>
              <a:defRPr/>
            </a:pPr>
            <a:r>
              <a:rPr lang="en-GB" sz="3552"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Arial" pitchFamily="34" charset="0"/>
              </a:rPr>
              <a:t>KEY MARKET SIGNALS FOR THE DAIRY INDUSTRY</a:t>
            </a:r>
            <a:endParaRPr lang="en-US" sz="999"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mn-cs"/>
            </a:endParaRPr>
          </a:p>
          <a:p>
            <a:pPr algn="ctr" defTabSz="1014984" eaLnBrk="0" hangingPunct="0">
              <a:spcAft>
                <a:spcPts val="600"/>
              </a:spcAft>
              <a:defRPr/>
            </a:pPr>
            <a:endParaRPr lang="en-GB" sz="1332"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Arial" pitchFamily="34" charset="0"/>
            </a:endParaRPr>
          </a:p>
          <a:p>
            <a:pPr algn="ctr" defTabSz="1014984" eaLnBrk="0" hangingPunct="0">
              <a:spcAft>
                <a:spcPts val="600"/>
              </a:spcAft>
              <a:defRPr/>
            </a:pPr>
            <a:r>
              <a:rPr lang="en-GB" sz="1776"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Arial" pitchFamily="34" charset="0"/>
              </a:rPr>
              <a:t>(A presentation to the online General Meeting of SAMPRO by the CEO of SAMPRO </a:t>
            </a:r>
          </a:p>
          <a:p>
            <a:pPr algn="ctr" defTabSz="1014984" eaLnBrk="0" hangingPunct="0">
              <a:spcAft>
                <a:spcPts val="600"/>
              </a:spcAft>
              <a:defRPr/>
            </a:pPr>
            <a:r>
              <a:rPr lang="en-GB" sz="1776"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Arial" pitchFamily="34" charset="0"/>
              </a:rPr>
              <a:t>based on research reports of SAMPRO) on</a:t>
            </a:r>
          </a:p>
          <a:p>
            <a:pPr defTabSz="1014984" eaLnBrk="0" hangingPunct="0">
              <a:spcAft>
                <a:spcPts val="600"/>
              </a:spcAft>
              <a:defRPr/>
            </a:pPr>
            <a:endParaRPr lang="en-US" sz="999"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mn-cs"/>
            </a:endParaRPr>
          </a:p>
          <a:p>
            <a:pPr algn="ctr" defTabSz="1014984" eaLnBrk="0" hangingPunct="0">
              <a:spcAft>
                <a:spcPts val="600"/>
              </a:spcAft>
              <a:defRPr/>
            </a:pPr>
            <a:r>
              <a:rPr lang="en-ZA" sz="3552" b="1" kern="1200" dirty="0">
                <a:ln w="0"/>
                <a:solidFill>
                  <a:schemeClr val="bg1"/>
                </a:solidFill>
                <a:effectLst>
                  <a:outerShdw blurRad="38100" dist="19050" dir="2700000" algn="tl" rotWithShape="0">
                    <a:schemeClr val="dk1">
                      <a:alpha val="40000"/>
                    </a:schemeClr>
                  </a:outerShdw>
                </a:effectLst>
                <a:latin typeface="Calibri" pitchFamily="34" charset="0"/>
                <a:ea typeface="+mn-ea"/>
                <a:cs typeface="Arial" pitchFamily="34" charset="0"/>
              </a:rPr>
              <a:t> 23 July 2025</a:t>
            </a:r>
            <a:endParaRPr lang="en-US" sz="900" b="1" dirty="0">
              <a:ln w="0"/>
              <a:solidFill>
                <a:schemeClr val="bg1"/>
              </a:solidFill>
              <a:effectLst>
                <a:outerShdw blurRad="38100" dist="19050" dir="2700000" algn="tl" rotWithShape="0">
                  <a:schemeClr val="dk1">
                    <a:alpha val="40000"/>
                  </a:schemeClr>
                </a:outerShdw>
              </a:effectLst>
              <a:latin typeface="Calibri" pitchFamily="34" charset="0"/>
            </a:endParaRPr>
          </a:p>
        </p:txBody>
      </p:sp>
      <p:pic>
        <p:nvPicPr>
          <p:cNvPr id="8" name="Picture 7" descr="Logo&#10;&#10;Description automatically generated with low confidence">
            <a:extLst>
              <a:ext uri="{FF2B5EF4-FFF2-40B4-BE49-F238E27FC236}">
                <a16:creationId xmlns:a16="http://schemas.microsoft.com/office/drawing/2014/main" id="{81DF7A76-2A2C-AC85-3DBD-33C43C3AA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41" y="4739301"/>
            <a:ext cx="3744374" cy="944958"/>
          </a:xfrm>
          <a:prstGeom prst="rect">
            <a:avLst/>
          </a:prstGeom>
          <a:noFill/>
        </p:spPr>
      </p:pic>
    </p:spTree>
    <p:extLst>
      <p:ext uri="{BB962C8B-B14F-4D97-AF65-F5344CB8AC3E}">
        <p14:creationId xmlns:p14="http://schemas.microsoft.com/office/powerpoint/2010/main" val="142750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658990" y="6615227"/>
            <a:ext cx="5695157"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published by the USDA on 5 June 2025</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3</a:t>
            </a:r>
          </a:p>
        </p:txBody>
      </p:sp>
      <p:sp>
        <p:nvSpPr>
          <p:cNvPr id="3" name="Slide Number Placeholder 2">
            <a:extLst>
              <a:ext uri="{FF2B5EF4-FFF2-40B4-BE49-F238E27FC236}">
                <a16:creationId xmlns:a16="http://schemas.microsoft.com/office/drawing/2014/main" id="{B74A3E39-4237-DD2E-0708-A38D20B52968}"/>
              </a:ext>
            </a:extLst>
          </p:cNvPr>
          <p:cNvSpPr>
            <a:spLocks noGrp="1"/>
          </p:cNvSpPr>
          <p:nvPr>
            <p:ph type="sldNum" sz="quarter" idx="12"/>
          </p:nvPr>
        </p:nvSpPr>
        <p:spPr/>
        <p:txBody>
          <a:bodyPr/>
          <a:lstStyle/>
          <a:p>
            <a:fld id="{73B850FF-6169-4056-8077-06FFA93A5366}" type="slidenum">
              <a:rPr lang="en-US" smtClean="0">
                <a:solidFill>
                  <a:schemeClr val="bg1"/>
                </a:solidFill>
              </a:rPr>
              <a:t>10</a:t>
            </a:fld>
            <a:endParaRPr lang="en-US">
              <a:solidFill>
                <a:schemeClr val="bg1"/>
              </a:solidFill>
            </a:endParaRPr>
          </a:p>
        </p:txBody>
      </p:sp>
      <p:pic>
        <p:nvPicPr>
          <p:cNvPr id="6" name="Picture 5">
            <a:extLst>
              <a:ext uri="{FF2B5EF4-FFF2-40B4-BE49-F238E27FC236}">
                <a16:creationId xmlns:a16="http://schemas.microsoft.com/office/drawing/2014/main" id="{1F3661FB-3BE4-F7A1-9110-F88E41D022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 y="1450975"/>
            <a:ext cx="8888095" cy="3956050"/>
          </a:xfrm>
          <a:prstGeom prst="rect">
            <a:avLst/>
          </a:prstGeom>
          <a:noFill/>
          <a:ln>
            <a:noFill/>
          </a:ln>
        </p:spPr>
      </p:pic>
    </p:spTree>
    <p:extLst>
      <p:ext uri="{BB962C8B-B14F-4D97-AF65-F5344CB8AC3E}">
        <p14:creationId xmlns:p14="http://schemas.microsoft.com/office/powerpoint/2010/main" val="16538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476114"/>
            <a:ext cx="8614796" cy="369332"/>
          </a:xfrm>
          <a:prstGeom prst="rect">
            <a:avLst/>
          </a:prstGeom>
          <a:noFill/>
          <a:ln>
            <a:noFill/>
          </a:ln>
        </p:spPr>
        <p:txBody>
          <a:bodyPr wrap="square" anchor="ctr">
            <a:spAutoFit/>
          </a:bodyPr>
          <a:lstStyle/>
          <a:p>
            <a:r>
              <a:rPr lang="en-GB" sz="900" b="1" i="1" dirty="0">
                <a:solidFill>
                  <a:schemeClr val="bg1"/>
                </a:solidFill>
                <a:latin typeface="Calibri" pitchFamily="34" charset="0"/>
              </a:rPr>
              <a:t>Table 2 prepared by the Office of SAMPRO based on information published in the USDA Agricultural Marketing Service.  The prices are free on board prices from Western Europe.</a:t>
            </a:r>
          </a:p>
          <a:p>
            <a:r>
              <a:rPr lang="en-GB" sz="900" b="1" i="1" dirty="0">
                <a:solidFill>
                  <a:schemeClr val="bg1"/>
                </a:solidFill>
                <a:latin typeface="Calibri" pitchFamily="34" charset="0"/>
              </a:rPr>
              <a:t>Table 3 prepared by the Office of SAMPRO based on information published in the USDA Agricultural Marketing Service.  The prices are free on board prices from Oceania.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1331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WORLD MARKET PRICES (F.O.B.) OF SPECIFIC DAIRY PRODUCTS </a:t>
            </a:r>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END MAY </a:t>
            </a:r>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2025</a:t>
            </a:r>
          </a:p>
        </p:txBody>
      </p:sp>
      <p:graphicFrame>
        <p:nvGraphicFramePr>
          <p:cNvPr id="3" name="Table 2">
            <a:extLst>
              <a:ext uri="{FF2B5EF4-FFF2-40B4-BE49-F238E27FC236}">
                <a16:creationId xmlns:a16="http://schemas.microsoft.com/office/drawing/2014/main" id="{99304F18-2ED1-EDB9-4E92-4E8EBE7ED878}"/>
              </a:ext>
            </a:extLst>
          </p:cNvPr>
          <p:cNvGraphicFramePr>
            <a:graphicFrameLocks noGrp="1"/>
          </p:cNvGraphicFramePr>
          <p:nvPr>
            <p:extLst>
              <p:ext uri="{D42A27DB-BD31-4B8C-83A1-F6EECF244321}">
                <p14:modId xmlns:p14="http://schemas.microsoft.com/office/powerpoint/2010/main" val="1534869165"/>
              </p:ext>
            </p:extLst>
          </p:nvPr>
        </p:nvGraphicFramePr>
        <p:xfrm>
          <a:off x="658990" y="4550065"/>
          <a:ext cx="5854602" cy="1823530"/>
        </p:xfrm>
        <a:graphic>
          <a:graphicData uri="http://schemas.openxmlformats.org/drawingml/2006/table">
            <a:tbl>
              <a:tblPr>
                <a:tableStyleId>{69C7853C-536D-4A76-A0AE-DD22124D55A5}</a:tableStyleId>
              </a:tblPr>
              <a:tblGrid>
                <a:gridCol w="2429038">
                  <a:extLst>
                    <a:ext uri="{9D8B030D-6E8A-4147-A177-3AD203B41FA5}">
                      <a16:colId xmlns:a16="http://schemas.microsoft.com/office/drawing/2014/main" val="20000"/>
                    </a:ext>
                  </a:extLst>
                </a:gridCol>
                <a:gridCol w="1821693">
                  <a:extLst>
                    <a:ext uri="{9D8B030D-6E8A-4147-A177-3AD203B41FA5}">
                      <a16:colId xmlns:a16="http://schemas.microsoft.com/office/drawing/2014/main" val="20001"/>
                    </a:ext>
                  </a:extLst>
                </a:gridCol>
                <a:gridCol w="1603871">
                  <a:extLst>
                    <a:ext uri="{9D8B030D-6E8A-4147-A177-3AD203B41FA5}">
                      <a16:colId xmlns:a16="http://schemas.microsoft.com/office/drawing/2014/main" val="20002"/>
                    </a:ext>
                  </a:extLst>
                </a:gridCol>
              </a:tblGrid>
              <a:tr h="824368">
                <a:tc>
                  <a:txBody>
                    <a:bodyPr/>
                    <a:lstStyle/>
                    <a:p>
                      <a:pPr algn="just">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Product </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tc>
                  <a:txBody>
                    <a:bodyPr/>
                    <a:lstStyle/>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Price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 / kg </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tc>
                  <a:txBody>
                    <a:bodyPr/>
                    <a:lstStyle/>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Price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R / kg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(R18.08=$)</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extLst>
                  <a:ext uri="{0D108BD9-81ED-4DB2-BD59-A6C34878D82A}">
                    <a16:rowId xmlns:a16="http://schemas.microsoft.com/office/drawing/2014/main" val="10000"/>
                  </a:ext>
                </a:extLst>
              </a:tr>
              <a:tr h="333054">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Butter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5358" marR="5358" marT="5358" marB="0" anchor="ctr"/>
                </a:tc>
                <a:tc>
                  <a:txBody>
                    <a:bodyPr/>
                    <a:lstStyle/>
                    <a:p>
                      <a:pPr algn="ctr" fontAlgn="ctr"/>
                      <a:r>
                        <a:rPr lang="en-ZA" sz="1200" b="1" i="0" u="none" strike="noStrike">
                          <a:solidFill>
                            <a:srgbClr val="000000"/>
                          </a:solidFill>
                          <a:effectLst/>
                          <a:latin typeface="Arial" panose="020B0604020202020204" pitchFamily="34" charset="0"/>
                        </a:rPr>
                        <a:t>7.45 - 8.15</a:t>
                      </a:r>
                    </a:p>
                  </a:txBody>
                  <a:tcPr marL="0" marR="0" marT="0" marB="0" anchor="ctr"/>
                </a:tc>
                <a:tc>
                  <a:txBody>
                    <a:bodyPr/>
                    <a:lstStyle/>
                    <a:p>
                      <a:pPr algn="ctr" fontAlgn="b"/>
                      <a:r>
                        <a:rPr lang="en-ZA" sz="1200" b="1" i="0" u="none" strike="noStrike">
                          <a:solidFill>
                            <a:srgbClr val="000000"/>
                          </a:solidFill>
                          <a:effectLst/>
                          <a:latin typeface="Arial" panose="020B0604020202020204" pitchFamily="34" charset="0"/>
                        </a:rPr>
                        <a:t> 134.70 - 147.35 </a:t>
                      </a:r>
                    </a:p>
                  </a:txBody>
                  <a:tcPr marL="0" marR="0" marT="0" marB="0" anchor="b"/>
                </a:tc>
                <a:extLst>
                  <a:ext uri="{0D108BD9-81ED-4DB2-BD59-A6C34878D82A}">
                    <a16:rowId xmlns:a16="http://schemas.microsoft.com/office/drawing/2014/main" val="10001"/>
                  </a:ext>
                </a:extLst>
              </a:tr>
              <a:tr h="333054">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Whole milk powder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5358" marR="5358" marT="5358" marB="0" anchor="ctr"/>
                </a:tc>
                <a:tc>
                  <a:txBody>
                    <a:bodyPr/>
                    <a:lstStyle/>
                    <a:p>
                      <a:pPr algn="ctr" fontAlgn="ctr"/>
                      <a:r>
                        <a:rPr lang="en-ZA" sz="1200" b="1" i="0" u="none" strike="noStrike">
                          <a:solidFill>
                            <a:srgbClr val="000000"/>
                          </a:solidFill>
                          <a:effectLst/>
                          <a:latin typeface="Arial" panose="020B0604020202020204" pitchFamily="34" charset="0"/>
                        </a:rPr>
                        <a:t>4.10 - 4.50</a:t>
                      </a:r>
                    </a:p>
                  </a:txBody>
                  <a:tcPr marL="0" marR="0" marT="0" marB="0" anchor="ctr"/>
                </a:tc>
                <a:tc>
                  <a:txBody>
                    <a:bodyPr/>
                    <a:lstStyle/>
                    <a:p>
                      <a:pPr algn="ctr" fontAlgn="b"/>
                      <a:r>
                        <a:rPr lang="en-ZA" sz="1200" b="1" i="0" u="none" strike="noStrike">
                          <a:solidFill>
                            <a:srgbClr val="000000"/>
                          </a:solidFill>
                          <a:effectLst/>
                          <a:latin typeface="Arial" panose="020B0604020202020204" pitchFamily="34" charset="0"/>
                        </a:rPr>
                        <a:t> 74.13 - 81.36 </a:t>
                      </a:r>
                    </a:p>
                  </a:txBody>
                  <a:tcPr marL="0" marR="0" marT="0" marB="0" anchor="b"/>
                </a:tc>
                <a:extLst>
                  <a:ext uri="{0D108BD9-81ED-4DB2-BD59-A6C34878D82A}">
                    <a16:rowId xmlns:a16="http://schemas.microsoft.com/office/drawing/2014/main" val="10002"/>
                  </a:ext>
                </a:extLst>
              </a:tr>
              <a:tr h="333054">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Skimmed milk powder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5358" marR="5358" marT="5358" marB="0" anchor="ctr"/>
                </a:tc>
                <a:tc>
                  <a:txBody>
                    <a:bodyPr/>
                    <a:lstStyle/>
                    <a:p>
                      <a:pPr algn="ctr" fontAlgn="ctr"/>
                      <a:r>
                        <a:rPr lang="en-ZA" sz="1200" b="1" i="0" u="none" strike="noStrike">
                          <a:solidFill>
                            <a:srgbClr val="000000"/>
                          </a:solidFill>
                          <a:effectLst/>
                          <a:latin typeface="Arial" panose="020B0604020202020204" pitchFamily="34" charset="0"/>
                        </a:rPr>
                        <a:t>2.83 - 3.13</a:t>
                      </a:r>
                    </a:p>
                  </a:txBody>
                  <a:tcPr marL="0" marR="0" marT="0" marB="0" anchor="ctr"/>
                </a:tc>
                <a:tc>
                  <a:txBody>
                    <a:bodyPr/>
                    <a:lstStyle/>
                    <a:p>
                      <a:pPr algn="ctr" fontAlgn="b"/>
                      <a:r>
                        <a:rPr lang="en-ZA" sz="1200" b="1" i="0" u="none" strike="noStrike" dirty="0">
                          <a:solidFill>
                            <a:srgbClr val="000000"/>
                          </a:solidFill>
                          <a:effectLst/>
                          <a:latin typeface="Arial" panose="020B0604020202020204" pitchFamily="34" charset="0"/>
                        </a:rPr>
                        <a:t> 51.17 - 56.59 </a:t>
                      </a:r>
                    </a:p>
                  </a:txBody>
                  <a:tcPr marL="0" marR="0" marT="0" marB="0" anchor="b"/>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DA038BB8-0366-5DBC-5E83-C6CAD26E4BCD}"/>
              </a:ext>
            </a:extLst>
          </p:cNvPr>
          <p:cNvGraphicFramePr>
            <a:graphicFrameLocks noGrp="1"/>
          </p:cNvGraphicFramePr>
          <p:nvPr>
            <p:extLst>
              <p:ext uri="{D42A27DB-BD31-4B8C-83A1-F6EECF244321}">
                <p14:modId xmlns:p14="http://schemas.microsoft.com/office/powerpoint/2010/main" val="3099789598"/>
              </p:ext>
            </p:extLst>
          </p:nvPr>
        </p:nvGraphicFramePr>
        <p:xfrm>
          <a:off x="658990" y="1745573"/>
          <a:ext cx="5854602" cy="1801901"/>
        </p:xfrm>
        <a:graphic>
          <a:graphicData uri="http://schemas.openxmlformats.org/drawingml/2006/table">
            <a:tbl>
              <a:tblPr>
                <a:tableStyleId>{69C7853C-536D-4A76-A0AE-DD22124D55A5}</a:tableStyleId>
              </a:tblPr>
              <a:tblGrid>
                <a:gridCol w="2352239">
                  <a:extLst>
                    <a:ext uri="{9D8B030D-6E8A-4147-A177-3AD203B41FA5}">
                      <a16:colId xmlns:a16="http://schemas.microsoft.com/office/drawing/2014/main" val="20000"/>
                    </a:ext>
                  </a:extLst>
                </a:gridCol>
                <a:gridCol w="1898492">
                  <a:extLst>
                    <a:ext uri="{9D8B030D-6E8A-4147-A177-3AD203B41FA5}">
                      <a16:colId xmlns:a16="http://schemas.microsoft.com/office/drawing/2014/main" val="20001"/>
                    </a:ext>
                  </a:extLst>
                </a:gridCol>
                <a:gridCol w="1603871">
                  <a:extLst>
                    <a:ext uri="{9D8B030D-6E8A-4147-A177-3AD203B41FA5}">
                      <a16:colId xmlns:a16="http://schemas.microsoft.com/office/drawing/2014/main" val="20002"/>
                    </a:ext>
                  </a:extLst>
                </a:gridCol>
              </a:tblGrid>
              <a:tr h="810527">
                <a:tc>
                  <a:txBody>
                    <a:bodyPr/>
                    <a:lstStyle/>
                    <a:p>
                      <a:pPr algn="just">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Product </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tc>
                  <a:txBody>
                    <a:bodyPr/>
                    <a:lstStyle/>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Price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 / kg </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tc>
                  <a:txBody>
                    <a:bodyPr/>
                    <a:lstStyle/>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Price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R / kg </a:t>
                      </a:r>
                      <a:endParaRPr lang="en-ZA" sz="14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400" b="1" kern="1200" dirty="0">
                          <a:solidFill>
                            <a:schemeClr val="bg1"/>
                          </a:solidFill>
                          <a:effectLst/>
                          <a:latin typeface="Calibri" panose="020F0502020204030204" pitchFamily="34" charset="0"/>
                          <a:cs typeface="Calibri" panose="020F0502020204030204" pitchFamily="34" charset="0"/>
                        </a:rPr>
                        <a:t>(R18.08=$)</a:t>
                      </a:r>
                      <a:endParaRPr lang="en-ZA" sz="1400" b="1" dirty="0">
                        <a:solidFill>
                          <a:schemeClr val="bg1"/>
                        </a:solidFill>
                        <a:effectLst/>
                        <a:latin typeface="Calibri" pitchFamily="34" charset="0"/>
                        <a:ea typeface="Times New Roman"/>
                        <a:cs typeface="Calibri" pitchFamily="34" charset="0"/>
                      </a:endParaRPr>
                    </a:p>
                  </a:txBody>
                  <a:tcPr marL="38576" marR="38576" marT="0" marB="0" anchor="ctr"/>
                </a:tc>
                <a:extLst>
                  <a:ext uri="{0D108BD9-81ED-4DB2-BD59-A6C34878D82A}">
                    <a16:rowId xmlns:a16="http://schemas.microsoft.com/office/drawing/2014/main" val="10000"/>
                  </a:ext>
                </a:extLst>
              </a:tr>
              <a:tr h="330458">
                <a:tc>
                  <a:txBody>
                    <a:bodyPr/>
                    <a:lstStyle/>
                    <a:p>
                      <a:pPr algn="just" fontAlgn="ctr"/>
                      <a:r>
                        <a:rPr lang="en-ZA" sz="1400" b="1" u="none" strike="noStrike" dirty="0">
                          <a:solidFill>
                            <a:schemeClr val="bg1"/>
                          </a:solidFill>
                          <a:effectLst/>
                          <a:latin typeface="Calibri" panose="020F0502020204030204" pitchFamily="34" charset="0"/>
                          <a:cs typeface="Calibri" panose="020F0502020204030204" pitchFamily="34" charset="0"/>
                        </a:rPr>
                        <a:t>Butter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n-ZA" sz="1200" b="1" i="0" u="none" strike="noStrike">
                          <a:solidFill>
                            <a:srgbClr val="000000"/>
                          </a:solidFill>
                          <a:effectLst/>
                          <a:latin typeface="Arial" panose="020B0604020202020204" pitchFamily="34" charset="0"/>
                        </a:rPr>
                        <a:t>8.20 - 8.65</a:t>
                      </a:r>
                    </a:p>
                  </a:txBody>
                  <a:tcPr marL="0" marR="0" marT="0" marB="0" anchor="ctr"/>
                </a:tc>
                <a:tc>
                  <a:txBody>
                    <a:bodyPr/>
                    <a:lstStyle/>
                    <a:p>
                      <a:pPr algn="ctr" fontAlgn="ctr"/>
                      <a:r>
                        <a:rPr lang="en-ZA" sz="1200" b="1" i="0" u="none" strike="noStrike">
                          <a:solidFill>
                            <a:srgbClr val="000000"/>
                          </a:solidFill>
                          <a:effectLst/>
                          <a:latin typeface="Arial" panose="020B0604020202020204" pitchFamily="34" charset="0"/>
                        </a:rPr>
                        <a:t>148.26 - 156.39</a:t>
                      </a:r>
                    </a:p>
                  </a:txBody>
                  <a:tcPr marL="0" marR="0" marT="0" marB="0" anchor="ctr"/>
                </a:tc>
                <a:extLst>
                  <a:ext uri="{0D108BD9-81ED-4DB2-BD59-A6C34878D82A}">
                    <a16:rowId xmlns:a16="http://schemas.microsoft.com/office/drawing/2014/main" val="10001"/>
                  </a:ext>
                </a:extLst>
              </a:tr>
              <a:tr h="330458">
                <a:tc>
                  <a:txBody>
                    <a:bodyPr/>
                    <a:lstStyle/>
                    <a:p>
                      <a:pPr algn="just" fontAlgn="ctr"/>
                      <a:r>
                        <a:rPr lang="en-ZA" sz="1400" b="1" u="none" strike="noStrike" dirty="0">
                          <a:solidFill>
                            <a:schemeClr val="bg1"/>
                          </a:solidFill>
                          <a:effectLst/>
                          <a:latin typeface="Calibri" panose="020F0502020204030204" pitchFamily="34" charset="0"/>
                          <a:cs typeface="Calibri" panose="020F0502020204030204" pitchFamily="34" charset="0"/>
                        </a:rPr>
                        <a:t>Whole milk powder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n-ZA" sz="1200" b="1" i="0" u="none" strike="noStrike">
                          <a:solidFill>
                            <a:srgbClr val="000000"/>
                          </a:solidFill>
                          <a:effectLst/>
                          <a:latin typeface="Arial" panose="020B0604020202020204" pitchFamily="34" charset="0"/>
                        </a:rPr>
                        <a:t>4.80 - 5.08</a:t>
                      </a:r>
                    </a:p>
                  </a:txBody>
                  <a:tcPr marL="0" marR="0" marT="0" marB="0" anchor="ctr"/>
                </a:tc>
                <a:tc>
                  <a:txBody>
                    <a:bodyPr/>
                    <a:lstStyle/>
                    <a:p>
                      <a:pPr algn="ctr" fontAlgn="ctr"/>
                      <a:r>
                        <a:rPr lang="en-ZA" sz="1200" b="1" i="0" u="none" strike="noStrike">
                          <a:solidFill>
                            <a:srgbClr val="000000"/>
                          </a:solidFill>
                          <a:effectLst/>
                          <a:latin typeface="Arial" panose="020B0604020202020204" pitchFamily="34" charset="0"/>
                        </a:rPr>
                        <a:t>86.78 - 91.85</a:t>
                      </a:r>
                    </a:p>
                  </a:txBody>
                  <a:tcPr marL="0" marR="0" marT="0" marB="0" anchor="ctr"/>
                </a:tc>
                <a:extLst>
                  <a:ext uri="{0D108BD9-81ED-4DB2-BD59-A6C34878D82A}">
                    <a16:rowId xmlns:a16="http://schemas.microsoft.com/office/drawing/2014/main" val="10002"/>
                  </a:ext>
                </a:extLst>
              </a:tr>
              <a:tr h="330458">
                <a:tc>
                  <a:txBody>
                    <a:bodyPr/>
                    <a:lstStyle/>
                    <a:p>
                      <a:pPr algn="just" fontAlgn="ctr"/>
                      <a:r>
                        <a:rPr lang="en-ZA" sz="1400" b="1" u="none" strike="noStrike" dirty="0">
                          <a:solidFill>
                            <a:schemeClr val="bg1"/>
                          </a:solidFill>
                          <a:effectLst/>
                          <a:latin typeface="Calibri" panose="020F0502020204030204" pitchFamily="34" charset="0"/>
                          <a:cs typeface="Calibri" panose="020F0502020204030204" pitchFamily="34" charset="0"/>
                        </a:rPr>
                        <a:t>Skimmed milk powder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n-ZA" sz="1200" b="1" i="0" u="none" strike="noStrike">
                          <a:solidFill>
                            <a:srgbClr val="000000"/>
                          </a:solidFill>
                          <a:effectLst/>
                          <a:latin typeface="Arial" panose="020B0604020202020204" pitchFamily="34" charset="0"/>
                        </a:rPr>
                        <a:t>2.68 - 2.83</a:t>
                      </a:r>
                    </a:p>
                  </a:txBody>
                  <a:tcPr marL="0" marR="0" marT="0" marB="0" anchor="ctr"/>
                </a:tc>
                <a:tc>
                  <a:txBody>
                    <a:bodyPr/>
                    <a:lstStyle/>
                    <a:p>
                      <a:pPr algn="ctr" fontAlgn="ctr"/>
                      <a:r>
                        <a:rPr lang="en-ZA" sz="1200" b="1" i="0" u="none" strike="noStrike" dirty="0">
                          <a:solidFill>
                            <a:srgbClr val="000000"/>
                          </a:solidFill>
                          <a:effectLst/>
                          <a:latin typeface="Arial" panose="020B0604020202020204" pitchFamily="34" charset="0"/>
                        </a:rPr>
                        <a:t>48.45 - 51.17</a:t>
                      </a:r>
                    </a:p>
                  </a:txBody>
                  <a:tcPr marL="0" marR="0" marT="0" marB="0" anchor="ct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95A1FA7E-A404-67DA-DF1C-C8C89FE11C2B}"/>
              </a:ext>
            </a:extLst>
          </p:cNvPr>
          <p:cNvSpPr txBox="1">
            <a:spLocks noChangeArrowheads="1"/>
          </p:cNvSpPr>
          <p:nvPr/>
        </p:nvSpPr>
        <p:spPr bwMode="auto">
          <a:xfrm>
            <a:off x="658990" y="3806951"/>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3</a:t>
            </a:r>
          </a:p>
        </p:txBody>
      </p:sp>
      <p:sp>
        <p:nvSpPr>
          <p:cNvPr id="15" name="Rectangle 1">
            <a:extLst>
              <a:ext uri="{FF2B5EF4-FFF2-40B4-BE49-F238E27FC236}">
                <a16:creationId xmlns:a16="http://schemas.microsoft.com/office/drawing/2014/main" id="{1463A3C4-56AA-2FCB-701D-D4B91155181D}"/>
              </a:ext>
            </a:extLst>
          </p:cNvPr>
          <p:cNvSpPr>
            <a:spLocks noChangeArrowheads="1"/>
          </p:cNvSpPr>
          <p:nvPr/>
        </p:nvSpPr>
        <p:spPr bwMode="auto">
          <a:xfrm>
            <a:off x="139959" y="4178508"/>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PRICES (F.O.B.) OF CERTAIN DAIRY PRODUCTS FROM OCEANIA MID MAY </a:t>
            </a:r>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2025</a:t>
            </a:r>
            <a:endPar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endParaRPr>
          </a:p>
        </p:txBody>
      </p:sp>
      <p:sp>
        <p:nvSpPr>
          <p:cNvPr id="4" name="Slide Number Placeholder 3">
            <a:extLst>
              <a:ext uri="{FF2B5EF4-FFF2-40B4-BE49-F238E27FC236}">
                <a16:creationId xmlns:a16="http://schemas.microsoft.com/office/drawing/2014/main" id="{A84FCF39-333B-FA15-9893-6870992ED342}"/>
              </a:ext>
            </a:extLst>
          </p:cNvPr>
          <p:cNvSpPr>
            <a:spLocks noGrp="1"/>
          </p:cNvSpPr>
          <p:nvPr>
            <p:ph type="sldNum" sz="quarter" idx="12"/>
          </p:nvPr>
        </p:nvSpPr>
        <p:spPr/>
        <p:txBody>
          <a:bodyPr/>
          <a:lstStyle/>
          <a:p>
            <a:fld id="{73B850FF-6169-4056-8077-06FFA93A5366}" type="slidenum">
              <a:rPr lang="en-US" smtClean="0">
                <a:solidFill>
                  <a:schemeClr val="bg1"/>
                </a:solidFill>
              </a:rPr>
              <a:t>11</a:t>
            </a:fld>
            <a:endParaRPr lang="en-US">
              <a:solidFill>
                <a:schemeClr val="bg1"/>
              </a:solidFill>
            </a:endParaRPr>
          </a:p>
        </p:txBody>
      </p:sp>
    </p:spTree>
    <p:extLst>
      <p:ext uri="{BB962C8B-B14F-4D97-AF65-F5344CB8AC3E}">
        <p14:creationId xmlns:p14="http://schemas.microsoft.com/office/powerpoint/2010/main" val="264708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1" y="6510696"/>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contained in the United States Department of Agriculture, Livestock, Dairy, and Poultry Outlook, 18 June 2025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4</a:t>
            </a:r>
          </a:p>
        </p:txBody>
      </p:sp>
      <p:sp>
        <p:nvSpPr>
          <p:cNvPr id="5" name="Slide Number Placeholder 4">
            <a:extLst>
              <a:ext uri="{FF2B5EF4-FFF2-40B4-BE49-F238E27FC236}">
                <a16:creationId xmlns:a16="http://schemas.microsoft.com/office/drawing/2014/main" id="{54A5B2DA-A80A-182F-CB9E-44F077FB7C67}"/>
              </a:ext>
            </a:extLst>
          </p:cNvPr>
          <p:cNvSpPr>
            <a:spLocks noGrp="1"/>
          </p:cNvSpPr>
          <p:nvPr>
            <p:ph type="sldNum" sz="quarter" idx="12"/>
          </p:nvPr>
        </p:nvSpPr>
        <p:spPr/>
        <p:txBody>
          <a:bodyPr/>
          <a:lstStyle/>
          <a:p>
            <a:fld id="{73B850FF-6169-4056-8077-06FFA93A5366}" type="slidenum">
              <a:rPr lang="en-US" smtClean="0">
                <a:solidFill>
                  <a:schemeClr val="bg1"/>
                </a:solidFill>
              </a:rPr>
              <a:t>12</a:t>
            </a:fld>
            <a:endParaRPr lang="en-US">
              <a:solidFill>
                <a:schemeClr val="bg1"/>
              </a:solidFill>
            </a:endParaRPr>
          </a:p>
        </p:txBody>
      </p:sp>
      <p:pic>
        <p:nvPicPr>
          <p:cNvPr id="3" name="Picture 2">
            <a:extLst>
              <a:ext uri="{FF2B5EF4-FFF2-40B4-BE49-F238E27FC236}">
                <a16:creationId xmlns:a16="http://schemas.microsoft.com/office/drawing/2014/main" id="{E9689B75-3175-5833-A73E-99A6B1E6B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258" y="1259634"/>
            <a:ext cx="8329004" cy="4441370"/>
          </a:xfrm>
          <a:prstGeom prst="rect">
            <a:avLst/>
          </a:prstGeom>
          <a:noFill/>
          <a:ln>
            <a:noFill/>
          </a:ln>
        </p:spPr>
      </p:pic>
    </p:spTree>
    <p:extLst>
      <p:ext uri="{BB962C8B-B14F-4D97-AF65-F5344CB8AC3E}">
        <p14:creationId xmlns:p14="http://schemas.microsoft.com/office/powerpoint/2010/main" val="38881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627168"/>
            <a:ext cx="6776665"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prices as published by “Global Dairy Trade” 17 June 2025</a:t>
            </a:r>
            <a:endParaRPr lang="en-GB" sz="900" b="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09020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FUTURE PRICES IN USA$ AND RAND ($=R18.08) PER TON ACHIEVED AT GLOBAL DAIRY TRADE AUCTION ON 17 JUNE 2025, FOR DELIVERY IN JULY 2025 TO NOVEMBER 2025</a:t>
            </a:r>
          </a:p>
        </p:txBody>
      </p:sp>
      <p:sp>
        <p:nvSpPr>
          <p:cNvPr id="4" name="Slide Number Placeholder 3">
            <a:extLst>
              <a:ext uri="{FF2B5EF4-FFF2-40B4-BE49-F238E27FC236}">
                <a16:creationId xmlns:a16="http://schemas.microsoft.com/office/drawing/2014/main" id="{3B3F62D2-8F95-C3DB-161E-D0DE54FB3C45}"/>
              </a:ext>
            </a:extLst>
          </p:cNvPr>
          <p:cNvSpPr>
            <a:spLocks noGrp="1"/>
          </p:cNvSpPr>
          <p:nvPr>
            <p:ph type="sldNum" sz="quarter" idx="12"/>
          </p:nvPr>
        </p:nvSpPr>
        <p:spPr>
          <a:xfrm>
            <a:off x="7979700" y="5905146"/>
            <a:ext cx="856907" cy="669925"/>
          </a:xfrm>
        </p:spPr>
        <p:txBody>
          <a:bodyPr/>
          <a:lstStyle/>
          <a:p>
            <a:fld id="{73B850FF-6169-4056-8077-06FFA93A5366}" type="slidenum">
              <a:rPr lang="en-US" smtClean="0">
                <a:solidFill>
                  <a:schemeClr val="bg1"/>
                </a:solidFill>
              </a:rPr>
              <a:t>13</a:t>
            </a:fld>
            <a:endParaRPr lang="en-US">
              <a:solidFill>
                <a:schemeClr val="bg1"/>
              </a:solidFill>
            </a:endParaRPr>
          </a:p>
        </p:txBody>
      </p:sp>
      <p:graphicFrame>
        <p:nvGraphicFramePr>
          <p:cNvPr id="3" name="Table 2">
            <a:extLst>
              <a:ext uri="{FF2B5EF4-FFF2-40B4-BE49-F238E27FC236}">
                <a16:creationId xmlns:a16="http://schemas.microsoft.com/office/drawing/2014/main" id="{88163B13-6B11-C813-E634-186FDC65CA7D}"/>
              </a:ext>
            </a:extLst>
          </p:cNvPr>
          <p:cNvGraphicFramePr>
            <a:graphicFrameLocks noGrp="1"/>
          </p:cNvGraphicFramePr>
          <p:nvPr>
            <p:extLst>
              <p:ext uri="{D42A27DB-BD31-4B8C-83A1-F6EECF244321}">
                <p14:modId xmlns:p14="http://schemas.microsoft.com/office/powerpoint/2010/main" val="227679484"/>
              </p:ext>
            </p:extLst>
          </p:nvPr>
        </p:nvGraphicFramePr>
        <p:xfrm>
          <a:off x="415967" y="1674982"/>
          <a:ext cx="7710995" cy="4765515"/>
        </p:xfrm>
        <a:graphic>
          <a:graphicData uri="http://schemas.openxmlformats.org/drawingml/2006/table">
            <a:tbl>
              <a:tblPr firstRow="1" firstCol="1" bandRow="1">
                <a:tableStyleId>{5C22544A-7EE6-4342-B048-85BDC9FD1C3A}</a:tableStyleId>
              </a:tblPr>
              <a:tblGrid>
                <a:gridCol w="2169706">
                  <a:extLst>
                    <a:ext uri="{9D8B030D-6E8A-4147-A177-3AD203B41FA5}">
                      <a16:colId xmlns:a16="http://schemas.microsoft.com/office/drawing/2014/main" val="2162746558"/>
                    </a:ext>
                  </a:extLst>
                </a:gridCol>
                <a:gridCol w="1107669">
                  <a:extLst>
                    <a:ext uri="{9D8B030D-6E8A-4147-A177-3AD203B41FA5}">
                      <a16:colId xmlns:a16="http://schemas.microsoft.com/office/drawing/2014/main" val="2835264978"/>
                    </a:ext>
                  </a:extLst>
                </a:gridCol>
                <a:gridCol w="1108405">
                  <a:extLst>
                    <a:ext uri="{9D8B030D-6E8A-4147-A177-3AD203B41FA5}">
                      <a16:colId xmlns:a16="http://schemas.microsoft.com/office/drawing/2014/main" val="3428501029"/>
                    </a:ext>
                  </a:extLst>
                </a:gridCol>
                <a:gridCol w="1108405">
                  <a:extLst>
                    <a:ext uri="{9D8B030D-6E8A-4147-A177-3AD203B41FA5}">
                      <a16:colId xmlns:a16="http://schemas.microsoft.com/office/drawing/2014/main" val="2662897750"/>
                    </a:ext>
                  </a:extLst>
                </a:gridCol>
                <a:gridCol w="1108405">
                  <a:extLst>
                    <a:ext uri="{9D8B030D-6E8A-4147-A177-3AD203B41FA5}">
                      <a16:colId xmlns:a16="http://schemas.microsoft.com/office/drawing/2014/main" val="3215493050"/>
                    </a:ext>
                  </a:extLst>
                </a:gridCol>
                <a:gridCol w="1108405">
                  <a:extLst>
                    <a:ext uri="{9D8B030D-6E8A-4147-A177-3AD203B41FA5}">
                      <a16:colId xmlns:a16="http://schemas.microsoft.com/office/drawing/2014/main" val="2212601925"/>
                    </a:ext>
                  </a:extLst>
                </a:gridCol>
              </a:tblGrid>
              <a:tr h="254986">
                <a:tc>
                  <a:txBody>
                    <a:bodyPr/>
                    <a:lstStyle/>
                    <a:p>
                      <a:r>
                        <a:rPr lang="en-GB" sz="16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tc>
                <a:tc gridSpan="5">
                  <a:txBody>
                    <a:bodyPr/>
                    <a:lstStyle/>
                    <a:p>
                      <a:pPr algn="ctr"/>
                      <a:r>
                        <a:rPr lang="en-GB" sz="1600" b="1">
                          <a:effectLst/>
                          <a:latin typeface="Calibri" panose="020F0502020204030204" pitchFamily="34" charset="0"/>
                          <a:cs typeface="Calibri" panose="020F0502020204030204" pitchFamily="34" charset="0"/>
                        </a:rPr>
                        <a:t>2025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958153"/>
                  </a:ext>
                </a:extLst>
              </a:tr>
              <a:tr h="254986">
                <a:tc>
                  <a:txBody>
                    <a:bodyPr/>
                    <a:lstStyle/>
                    <a:p>
                      <a:r>
                        <a:rPr lang="en-GB" sz="16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Jul</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Aug</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Sep</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Oct</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Nov</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2588719"/>
                  </a:ext>
                </a:extLst>
              </a:tr>
              <a:tr h="254749">
                <a:tc>
                  <a:txBody>
                    <a:bodyPr/>
                    <a:lstStyle/>
                    <a:p>
                      <a:r>
                        <a:rPr lang="en-GB" sz="1400" b="1" dirty="0">
                          <a:effectLst/>
                          <a:latin typeface="Calibri" panose="020F0502020204030204" pitchFamily="34" charset="0"/>
                          <a:cs typeface="Calibri" panose="020F0502020204030204" pitchFamily="34" charset="0"/>
                        </a:rPr>
                        <a:t>Whole Milk Powder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4 268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4 189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4 059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3 983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3 951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9065589"/>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77 165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75 737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73 387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72 013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71 434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68594220"/>
                  </a:ext>
                </a:extLst>
              </a:tr>
              <a:tr h="254749">
                <a:tc>
                  <a:txBody>
                    <a:bodyPr/>
                    <a:lstStyle/>
                    <a:p>
                      <a:pPr algn="r"/>
                      <a:r>
                        <a:rPr lang="en-GB" sz="1400" b="1">
                          <a:effectLst/>
                          <a:latin typeface="Calibri" panose="020F0502020204030204" pitchFamily="34" charset="0"/>
                          <a:cs typeface="Calibri" panose="020F0502020204030204" pitchFamily="34" charset="0"/>
                        </a:rPr>
                        <a:t>PRICE: 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100.0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98.1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95.1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93.3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92.6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6790545"/>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GB"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652047"/>
                  </a:ext>
                </a:extLst>
              </a:tr>
              <a:tr h="445217">
                <a:tc>
                  <a:txBody>
                    <a:bodyPr/>
                    <a:lstStyle/>
                    <a:p>
                      <a:r>
                        <a:rPr lang="en-GB" sz="1400" b="1">
                          <a:effectLst/>
                          <a:latin typeface="Calibri" panose="020F0502020204030204" pitchFamily="34" charset="0"/>
                          <a:cs typeface="Calibri" panose="020F0502020204030204" pitchFamily="34" charset="0"/>
                        </a:rPr>
                        <a:t>Skimmed Milk Powder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2 871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2 761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2 753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2 826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2 798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41818"/>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51 908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49 919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49 774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51 094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50 588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5771899"/>
                  </a:ext>
                </a:extLst>
              </a:tr>
              <a:tr h="254749">
                <a:tc>
                  <a:txBody>
                    <a:bodyPr/>
                    <a:lstStyle/>
                    <a:p>
                      <a:pPr algn="r"/>
                      <a:r>
                        <a:rPr lang="en-GB" sz="1400" b="1">
                          <a:effectLst/>
                          <a:latin typeface="Calibri" panose="020F0502020204030204" pitchFamily="34" charset="0"/>
                          <a:cs typeface="Calibri" panose="020F0502020204030204" pitchFamily="34" charset="0"/>
                        </a:rPr>
                        <a:t>PRICE: 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100.0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96.2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95.9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98.4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97.5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5542377"/>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GB"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4757430"/>
                  </a:ext>
                </a:extLst>
              </a:tr>
              <a:tr h="254749">
                <a:tc>
                  <a:txBody>
                    <a:bodyPr/>
                    <a:lstStyle/>
                    <a:p>
                      <a:r>
                        <a:rPr lang="en-GB" sz="1400" b="1">
                          <a:effectLst/>
                          <a:latin typeface="Calibri" panose="020F0502020204030204" pitchFamily="34" charset="0"/>
                          <a:cs typeface="Calibri" panose="020F0502020204030204" pitchFamily="34" charset="0"/>
                        </a:rPr>
                        <a:t>Cheddar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5 023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5 026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4 975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4 980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5 015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81770000"/>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90 816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90 870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89 948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90 038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90 671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2822953"/>
                  </a:ext>
                </a:extLst>
              </a:tr>
              <a:tr h="254749">
                <a:tc>
                  <a:txBody>
                    <a:bodyPr/>
                    <a:lstStyle/>
                    <a:p>
                      <a:pPr algn="r"/>
                      <a:r>
                        <a:rPr lang="en-GB" sz="1400" b="1" dirty="0">
                          <a:effectLst/>
                          <a:latin typeface="Calibri" panose="020F0502020204030204" pitchFamily="34" charset="0"/>
                          <a:cs typeface="Calibri" panose="020F0502020204030204" pitchFamily="34" charset="0"/>
                        </a:rPr>
                        <a:t>PRICE: 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100.0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100.1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99.0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99.1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99.8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0214139"/>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GB"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9141707"/>
                  </a:ext>
                </a:extLst>
              </a:tr>
              <a:tr h="254749">
                <a:tc>
                  <a:txBody>
                    <a:bodyPr/>
                    <a:lstStyle/>
                    <a:p>
                      <a:r>
                        <a:rPr lang="en-GB" sz="1400" b="1" dirty="0">
                          <a:effectLst/>
                          <a:latin typeface="Calibri" panose="020F0502020204030204" pitchFamily="34" charset="0"/>
                          <a:cs typeface="Calibri" panose="020F0502020204030204" pitchFamily="34" charset="0"/>
                        </a:rPr>
                        <a:t>Butter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8 507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8 334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8 069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7 305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7 220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0436700"/>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153 807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150 679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145 888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132 074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130 538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8912964"/>
                  </a:ext>
                </a:extLst>
              </a:tr>
              <a:tr h="254749">
                <a:tc>
                  <a:txBody>
                    <a:bodyPr/>
                    <a:lstStyle/>
                    <a:p>
                      <a:pPr algn="r"/>
                      <a:r>
                        <a:rPr lang="en-GB" sz="1400" b="1" dirty="0">
                          <a:effectLst/>
                          <a:latin typeface="Calibri" panose="020F0502020204030204" pitchFamily="34" charset="0"/>
                          <a:cs typeface="Calibri" panose="020F0502020204030204" pitchFamily="34" charset="0"/>
                        </a:rPr>
                        <a:t>PRICE: 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100.0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98.0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94.9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85.9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buNone/>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84.9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8177052"/>
                  </a:ext>
                </a:extLst>
              </a:tr>
              <a:tr h="223112">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r>
                        <a:rPr lang="en-GB"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135864"/>
                  </a:ext>
                </a:extLst>
              </a:tr>
            </a:tbl>
          </a:graphicData>
        </a:graphic>
      </p:graphicFrame>
    </p:spTree>
    <p:extLst>
      <p:ext uri="{BB962C8B-B14F-4D97-AF65-F5344CB8AC3E}">
        <p14:creationId xmlns:p14="http://schemas.microsoft.com/office/powerpoint/2010/main" val="106720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341036" y="1032811"/>
            <a:ext cx="8682182" cy="2875146"/>
          </a:xfrm>
          <a:prstGeom prst="rect">
            <a:avLst/>
          </a:prstGeom>
          <a:noFill/>
        </p:spPr>
        <p:txBody>
          <a:bodyPr wrap="square">
            <a:spAutoFit/>
          </a:bodyPr>
          <a:lstStyle/>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Extremely high levels of uncertainty and predictions should be viewed 	with caution</a:t>
            </a:r>
          </a:p>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FAO price index increased in the 20 months up to June 2025</a:t>
            </a:r>
          </a:p>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Butter price on record high levels.</a:t>
            </a:r>
          </a:p>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Future prices indicate end of upward trend.</a:t>
            </a:r>
          </a:p>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Impact of dairy industry on environment remains a high-profile topic.</a:t>
            </a:r>
          </a:p>
          <a:p>
            <a:pPr marL="342900" indent="-342900">
              <a:spcAft>
                <a:spcPts val="450"/>
              </a:spcAft>
              <a:buFontTx/>
              <a:buChar char="-"/>
            </a:pP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Development of substitute for dairy products attended to by many, including dairy companies. </a:t>
            </a:r>
          </a:p>
        </p:txBody>
      </p:sp>
      <p:sp>
        <p:nvSpPr>
          <p:cNvPr id="7" name="TextBox 6">
            <a:extLst>
              <a:ext uri="{FF2B5EF4-FFF2-40B4-BE49-F238E27FC236}">
                <a16:creationId xmlns:a16="http://schemas.microsoft.com/office/drawing/2014/main" id="{03E8D14C-DBED-1201-5F30-E208F6410974}"/>
              </a:ext>
            </a:extLst>
          </p:cNvPr>
          <p:cNvSpPr txBox="1"/>
          <p:nvPr/>
        </p:nvSpPr>
        <p:spPr>
          <a:xfrm>
            <a:off x="341036" y="209198"/>
            <a:ext cx="8461928" cy="400110"/>
          </a:xfrm>
          <a:prstGeom prst="rect">
            <a:avLst/>
          </a:prstGeom>
          <a:noFill/>
        </p:spPr>
        <p:txBody>
          <a:bodyPr wrap="square">
            <a:spAutoFit/>
          </a:bodyPr>
          <a:lstStyle/>
          <a:p>
            <a:pPr>
              <a:spcAft>
                <a:spcPts val="450"/>
              </a:spcAft>
            </a:pPr>
            <a:r>
              <a:rPr lang="en-GB" sz="2000" b="1" u="sng" cap="all" dirty="0">
                <a:solidFill>
                  <a:schemeClr val="bg1"/>
                </a:solidFill>
                <a:latin typeface="Calibri" panose="020F0502020204030204" pitchFamily="34" charset="0"/>
                <a:ea typeface="Calibri" panose="020F0502020204030204" pitchFamily="34" charset="0"/>
                <a:cs typeface="Calibri" panose="020F0502020204030204" pitchFamily="34" charset="0"/>
              </a:rPr>
              <a:t>Summary of conditions in the international DAIRY markets</a:t>
            </a:r>
          </a:p>
        </p:txBody>
      </p:sp>
      <p:sp>
        <p:nvSpPr>
          <p:cNvPr id="2" name="Slide Number Placeholder 1">
            <a:extLst>
              <a:ext uri="{FF2B5EF4-FFF2-40B4-BE49-F238E27FC236}">
                <a16:creationId xmlns:a16="http://schemas.microsoft.com/office/drawing/2014/main" id="{67AD6717-C5DA-87F1-872A-32BC97DEAE1D}"/>
              </a:ext>
            </a:extLst>
          </p:cNvPr>
          <p:cNvSpPr>
            <a:spLocks noGrp="1"/>
          </p:cNvSpPr>
          <p:nvPr>
            <p:ph type="sldNum" sz="quarter" idx="12"/>
          </p:nvPr>
        </p:nvSpPr>
        <p:spPr>
          <a:xfrm>
            <a:off x="8166311" y="5978877"/>
            <a:ext cx="856907" cy="669925"/>
          </a:xfrm>
        </p:spPr>
        <p:txBody>
          <a:bodyPr/>
          <a:lstStyle/>
          <a:p>
            <a:fld id="{73B850FF-6169-4056-8077-06FFA93A5366}"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281045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0869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published by CLAL.it.</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6713" y="631762"/>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5</a:t>
            </a:r>
          </a:p>
        </p:txBody>
      </p:sp>
      <p:sp>
        <p:nvSpPr>
          <p:cNvPr id="5" name="TextBox 4">
            <a:extLst>
              <a:ext uri="{FF2B5EF4-FFF2-40B4-BE49-F238E27FC236}">
                <a16:creationId xmlns:a16="http://schemas.microsoft.com/office/drawing/2014/main" id="{FEFDD0DA-6B4A-F297-6FCA-3956D9007EFE}"/>
              </a:ext>
            </a:extLst>
          </p:cNvPr>
          <p:cNvSpPr txBox="1"/>
          <p:nvPr/>
        </p:nvSpPr>
        <p:spPr>
          <a:xfrm>
            <a:off x="1661558" y="241580"/>
            <a:ext cx="5954371"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100" b="1" dirty="0">
                <a:solidFill>
                  <a:schemeClr val="bg1"/>
                </a:solidFill>
                <a:latin typeface="Calibri" pitchFamily="34" charset="0"/>
              </a:rPr>
              <a:t>Unprocessed milk markets in major dairy countries :</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328352" y="935129"/>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SEASONALITY OF UNPROCESSED MILK PRODUCTION IN NORTHERN AND SOUTHERN HEMISPHERES</a:t>
            </a:r>
          </a:p>
        </p:txBody>
      </p:sp>
      <p:sp>
        <p:nvSpPr>
          <p:cNvPr id="6" name="Slide Number Placeholder 5">
            <a:extLst>
              <a:ext uri="{FF2B5EF4-FFF2-40B4-BE49-F238E27FC236}">
                <a16:creationId xmlns:a16="http://schemas.microsoft.com/office/drawing/2014/main" id="{35CDC3A4-840D-35B1-1C5E-0FF23ECB2844}"/>
              </a:ext>
            </a:extLst>
          </p:cNvPr>
          <p:cNvSpPr>
            <a:spLocks noGrp="1"/>
          </p:cNvSpPr>
          <p:nvPr>
            <p:ph type="sldNum" sz="quarter" idx="12"/>
          </p:nvPr>
        </p:nvSpPr>
        <p:spPr>
          <a:xfrm>
            <a:off x="7877063" y="5972631"/>
            <a:ext cx="856907" cy="669925"/>
          </a:xfrm>
        </p:spPr>
        <p:txBody>
          <a:bodyPr/>
          <a:lstStyle/>
          <a:p>
            <a:fld id="{73B850FF-6169-4056-8077-06FFA93A5366}" type="slidenum">
              <a:rPr lang="en-US" smtClean="0">
                <a:solidFill>
                  <a:schemeClr val="bg1"/>
                </a:solidFill>
              </a:rPr>
              <a:t>15</a:t>
            </a:fld>
            <a:endParaRPr lang="en-US" dirty="0">
              <a:solidFill>
                <a:schemeClr val="bg1"/>
              </a:solidFill>
            </a:endParaRPr>
          </a:p>
        </p:txBody>
      </p:sp>
      <p:pic>
        <p:nvPicPr>
          <p:cNvPr id="11" name="Picture 10" descr="A graph showing the production of the production of the production of the production of the production of the production of the production of the production of the production of the production of the production of the production of&#10;&#10;AI-generated content may be incorrect.">
            <a:extLst>
              <a:ext uri="{FF2B5EF4-FFF2-40B4-BE49-F238E27FC236}">
                <a16:creationId xmlns:a16="http://schemas.microsoft.com/office/drawing/2014/main" id="{5CA69D0E-E9EF-88AB-FCFE-FF2471ADF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37" y="1273683"/>
            <a:ext cx="8574833" cy="4823344"/>
          </a:xfrm>
          <a:prstGeom prst="rect">
            <a:avLst/>
          </a:prstGeom>
        </p:spPr>
      </p:pic>
    </p:spTree>
    <p:extLst>
      <p:ext uri="{BB962C8B-B14F-4D97-AF65-F5344CB8AC3E}">
        <p14:creationId xmlns:p14="http://schemas.microsoft.com/office/powerpoint/2010/main" val="396553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47530" y="652125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published by EU Prices of Cows milk in Euro/100g.  Europa.eu</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4994" y="554110"/>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6</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124820" y="96436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UNPROCESSED MILK PRICES IN THE EUROPEAN UNION</a:t>
            </a:r>
          </a:p>
        </p:txBody>
      </p:sp>
      <p:sp>
        <p:nvSpPr>
          <p:cNvPr id="3" name="Slide Number Placeholder 2">
            <a:extLst>
              <a:ext uri="{FF2B5EF4-FFF2-40B4-BE49-F238E27FC236}">
                <a16:creationId xmlns:a16="http://schemas.microsoft.com/office/drawing/2014/main" id="{4C902B33-58DC-08FF-67C3-29508A9CC6A1}"/>
              </a:ext>
            </a:extLst>
          </p:cNvPr>
          <p:cNvSpPr>
            <a:spLocks noGrp="1"/>
          </p:cNvSpPr>
          <p:nvPr>
            <p:ph type="sldNum" sz="quarter" idx="12"/>
          </p:nvPr>
        </p:nvSpPr>
        <p:spPr>
          <a:xfrm>
            <a:off x="7975633" y="5765090"/>
            <a:ext cx="856907" cy="669925"/>
          </a:xfrm>
        </p:spPr>
        <p:txBody>
          <a:bodyPr/>
          <a:lstStyle/>
          <a:p>
            <a:fld id="{73B850FF-6169-4056-8077-06FFA93A5366}" type="slidenum">
              <a:rPr lang="en-US" smtClean="0">
                <a:solidFill>
                  <a:schemeClr val="bg1"/>
                </a:solidFill>
              </a:rPr>
              <a:t>16</a:t>
            </a:fld>
            <a:endParaRPr lang="en-US">
              <a:solidFill>
                <a:schemeClr val="bg1"/>
              </a:solidFill>
            </a:endParaRPr>
          </a:p>
        </p:txBody>
      </p:sp>
      <p:pic>
        <p:nvPicPr>
          <p:cNvPr id="10" name="Picture 9" descr="A graph showing the growth of milk prices&#10;&#10;AI-generated content may be incorrect.">
            <a:extLst>
              <a:ext uri="{FF2B5EF4-FFF2-40B4-BE49-F238E27FC236}">
                <a16:creationId xmlns:a16="http://schemas.microsoft.com/office/drawing/2014/main" id="{56039E3C-7D4D-63CB-6956-15643B510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93" y="1389164"/>
            <a:ext cx="7136737" cy="4884813"/>
          </a:xfrm>
          <a:prstGeom prst="rect">
            <a:avLst/>
          </a:prstGeom>
        </p:spPr>
      </p:pic>
    </p:spTree>
    <p:extLst>
      <p:ext uri="{BB962C8B-B14F-4D97-AF65-F5344CB8AC3E}">
        <p14:creationId xmlns:p14="http://schemas.microsoft.com/office/powerpoint/2010/main" val="404369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9495" y="653058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published by CLAL.it.</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4994" y="451473"/>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7</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125963" y="840092"/>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US" sz="1600" b="1" dirty="0">
                <a:solidFill>
                  <a:schemeClr val="bg1"/>
                </a:solidFill>
                <a:latin typeface="Calibri" panose="020F0502020204030204" pitchFamily="34" charset="0"/>
              </a:rPr>
              <a:t>UNPROCESSED</a:t>
            </a:r>
            <a:r>
              <a:rPr lang="en-US" sz="1600" b="1" dirty="0">
                <a:ln w="1905"/>
                <a:solidFill>
                  <a:schemeClr val="bg1"/>
                </a:solidFill>
                <a:effectLst>
                  <a:innerShdw blurRad="69850" dist="43180" dir="5400000">
                    <a:srgbClr val="000000">
                      <a:alpha val="65000"/>
                    </a:srgbClr>
                  </a:innerShdw>
                </a:effectLst>
                <a:latin typeface="Calibri" pitchFamily="34" charset="0"/>
              </a:rPr>
              <a:t> MILK PRICES IN THE USA</a:t>
            </a:r>
          </a:p>
        </p:txBody>
      </p:sp>
      <p:sp>
        <p:nvSpPr>
          <p:cNvPr id="5" name="Slide Number Placeholder 4">
            <a:extLst>
              <a:ext uri="{FF2B5EF4-FFF2-40B4-BE49-F238E27FC236}">
                <a16:creationId xmlns:a16="http://schemas.microsoft.com/office/drawing/2014/main" id="{9BFBA2A0-AEB4-9A9A-0E44-FBD393D4B462}"/>
              </a:ext>
            </a:extLst>
          </p:cNvPr>
          <p:cNvSpPr>
            <a:spLocks noGrp="1"/>
          </p:cNvSpPr>
          <p:nvPr>
            <p:ph type="sldNum" sz="quarter" idx="12"/>
          </p:nvPr>
        </p:nvSpPr>
        <p:spPr/>
        <p:txBody>
          <a:bodyPr/>
          <a:lstStyle/>
          <a:p>
            <a:fld id="{73B850FF-6169-4056-8077-06FFA93A5366}" type="slidenum">
              <a:rPr lang="en-US" smtClean="0">
                <a:solidFill>
                  <a:schemeClr val="bg1"/>
                </a:solidFill>
              </a:rPr>
              <a:t>17</a:t>
            </a:fld>
            <a:endParaRPr lang="en-US">
              <a:solidFill>
                <a:schemeClr val="bg1"/>
              </a:solidFill>
            </a:endParaRPr>
          </a:p>
        </p:txBody>
      </p:sp>
      <p:pic>
        <p:nvPicPr>
          <p:cNvPr id="6" name="Picture 5" descr="A graph showing the growth of milk prices&#10;&#10;AI-generated content may be incorrect.">
            <a:extLst>
              <a:ext uri="{FF2B5EF4-FFF2-40B4-BE49-F238E27FC236}">
                <a16:creationId xmlns:a16="http://schemas.microsoft.com/office/drawing/2014/main" id="{BF54BB81-0118-1F0B-CB9D-A88D75A23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95" y="1513659"/>
            <a:ext cx="7603652" cy="4628310"/>
          </a:xfrm>
          <a:prstGeom prst="rect">
            <a:avLst/>
          </a:prstGeom>
        </p:spPr>
      </p:pic>
    </p:spTree>
    <p:extLst>
      <p:ext uri="{BB962C8B-B14F-4D97-AF65-F5344CB8AC3E}">
        <p14:creationId xmlns:p14="http://schemas.microsoft.com/office/powerpoint/2010/main" val="1942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350982" y="1250027"/>
            <a:ext cx="7970982" cy="3182923"/>
          </a:xfrm>
          <a:prstGeom prst="rect">
            <a:avLst/>
          </a:prstGeom>
          <a:noFill/>
        </p:spPr>
        <p:txBody>
          <a:bodyPr wrap="square">
            <a:spAutoFit/>
          </a:bodyPr>
          <a:lstStyle/>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Prices in 2024 in the USA and in EU increased significantly.</a:t>
            </a:r>
          </a:p>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Price in EU in 2025 January to May moved sideways at lower levels  than in December 2024 but higher than in 2024 January to May.</a:t>
            </a:r>
            <a:endParaRPr lang="en-Z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Prices in the USA in 2025 January to May decreased.</a:t>
            </a:r>
          </a:p>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Price in USA very volatile.</a:t>
            </a:r>
          </a:p>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Negative sentiment in especially Europe in respect of environment impact of unprocessed milk production and animal products.</a:t>
            </a:r>
          </a:p>
          <a:p>
            <a:pPr marL="342900" indent="-342900">
              <a:spcAft>
                <a:spcPts val="450"/>
              </a:spcAft>
              <a:buFont typeface="Wingdings" panose="05000000000000000000" pitchFamily="2" charset="2"/>
              <a:buChar char="§"/>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Protest by producers of unprocessed milk in EU about environmental protection measures and prices.</a:t>
            </a:r>
          </a:p>
        </p:txBody>
      </p:sp>
      <p:sp>
        <p:nvSpPr>
          <p:cNvPr id="7" name="TextBox 6">
            <a:extLst>
              <a:ext uri="{FF2B5EF4-FFF2-40B4-BE49-F238E27FC236}">
                <a16:creationId xmlns:a16="http://schemas.microsoft.com/office/drawing/2014/main" id="{03E8D14C-DBED-1201-5F30-E208F6410974}"/>
              </a:ext>
            </a:extLst>
          </p:cNvPr>
          <p:cNvSpPr txBox="1"/>
          <p:nvPr/>
        </p:nvSpPr>
        <p:spPr>
          <a:xfrm>
            <a:off x="350982" y="162038"/>
            <a:ext cx="8419795" cy="895117"/>
          </a:xfrm>
          <a:prstGeom prst="rect">
            <a:avLst/>
          </a:prstGeom>
          <a:noFill/>
        </p:spPr>
        <p:txBody>
          <a:bodyPr wrap="square">
            <a:spAutoFit/>
          </a:bodyPr>
          <a:lstStyle/>
          <a:p>
            <a:pPr>
              <a:spcAft>
                <a:spcPts val="450"/>
              </a:spcAft>
            </a:pPr>
            <a:r>
              <a:rPr lang="en-GB" sz="2400" b="1" u="sng" cap="all" dirty="0">
                <a:solidFill>
                  <a:schemeClr val="bg1"/>
                </a:solidFill>
                <a:latin typeface="Calibri" panose="020F0502020204030204" pitchFamily="34" charset="0"/>
                <a:ea typeface="Calibri" panose="020F0502020204030204" pitchFamily="34" charset="0"/>
                <a:cs typeface="Calibri" panose="020F0502020204030204" pitchFamily="34" charset="0"/>
              </a:rPr>
              <a:t>Summary, unprocessed milk markets in major dairy </a:t>
            </a:r>
          </a:p>
          <a:p>
            <a:pPr>
              <a:spcAft>
                <a:spcPts val="450"/>
              </a:spcAft>
            </a:pPr>
            <a:r>
              <a:rPr lang="en-GB" sz="2400" b="1" u="sng" cap="all" dirty="0">
                <a:solidFill>
                  <a:schemeClr val="bg1"/>
                </a:solidFill>
                <a:latin typeface="Calibri" panose="020F0502020204030204" pitchFamily="34" charset="0"/>
                <a:ea typeface="Calibri" panose="020F0502020204030204" pitchFamily="34" charset="0"/>
                <a:cs typeface="Calibri" panose="020F0502020204030204" pitchFamily="34" charset="0"/>
              </a:rPr>
              <a:t>countries:</a:t>
            </a:r>
          </a:p>
        </p:txBody>
      </p:sp>
      <p:sp>
        <p:nvSpPr>
          <p:cNvPr id="2" name="Slide Number Placeholder 1">
            <a:extLst>
              <a:ext uri="{FF2B5EF4-FFF2-40B4-BE49-F238E27FC236}">
                <a16:creationId xmlns:a16="http://schemas.microsoft.com/office/drawing/2014/main" id="{AEC55E3A-7F60-5196-BE0C-7E92C165060E}"/>
              </a:ext>
            </a:extLst>
          </p:cNvPr>
          <p:cNvSpPr>
            <a:spLocks noGrp="1"/>
          </p:cNvSpPr>
          <p:nvPr>
            <p:ph type="sldNum" sz="quarter" idx="12"/>
          </p:nvPr>
        </p:nvSpPr>
        <p:spPr/>
        <p:txBody>
          <a:bodyPr/>
          <a:lstStyle/>
          <a:p>
            <a:fld id="{73B850FF-6169-4056-8077-06FFA93A5366}" type="slidenum">
              <a:rPr lang="en-US" smtClean="0">
                <a:solidFill>
                  <a:schemeClr val="bg1"/>
                </a:solidFill>
              </a:rPr>
              <a:t>18</a:t>
            </a:fld>
            <a:endParaRPr lang="en-US">
              <a:solidFill>
                <a:schemeClr val="bg1"/>
              </a:solidFill>
            </a:endParaRPr>
          </a:p>
        </p:txBody>
      </p:sp>
    </p:spTree>
    <p:extLst>
      <p:ext uri="{BB962C8B-B14F-4D97-AF65-F5344CB8AC3E}">
        <p14:creationId xmlns:p14="http://schemas.microsoft.com/office/powerpoint/2010/main" val="131776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79813-2C0F-ED73-2D40-39A8B99DD270}"/>
              </a:ext>
            </a:extLst>
          </p:cNvPr>
          <p:cNvSpPr txBox="1"/>
          <p:nvPr/>
        </p:nvSpPr>
        <p:spPr>
          <a:xfrm>
            <a:off x="312575" y="1124223"/>
            <a:ext cx="8518849" cy="43396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lvl="0" indent="-457200">
              <a:spcAft>
                <a:spcPts val="600"/>
              </a:spcAft>
              <a:buFont typeface="Wingdings" panose="05000000000000000000" pitchFamily="2" charset="2"/>
              <a:buChar char="v"/>
            </a:pPr>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2024 optimism increased due to</a:t>
            </a:r>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600"/>
              </a:spcAft>
              <a:buFont typeface="Wingdings" panose="05000000000000000000" pitchFamily="2"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Lack of loadshedding;</a:t>
            </a:r>
          </a:p>
          <a:p>
            <a:pPr marL="800100" lvl="1" indent="-342900">
              <a:spcAft>
                <a:spcPts val="600"/>
              </a:spcAft>
              <a:buFont typeface="Wingdings" panose="05000000000000000000" pitchFamily="2"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Establishment of Government of National Unity;</a:t>
            </a:r>
          </a:p>
          <a:p>
            <a:pPr marL="800100" lvl="1" indent="-342900">
              <a:spcAft>
                <a:spcPts val="600"/>
              </a:spcAft>
              <a:buFont typeface="Wingdings" panose="05000000000000000000" pitchFamily="2"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Intention of new Government to improve service delivery and to focus on inclusive growth and prevention of corruption;</a:t>
            </a:r>
          </a:p>
          <a:p>
            <a:pPr marL="800100" lvl="1" indent="-342900">
              <a:spcAft>
                <a:spcPts val="600"/>
              </a:spcAft>
              <a:buFont typeface="Wingdings" panose="05000000000000000000" pitchFamily="2"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Lower inflation;</a:t>
            </a:r>
          </a:p>
          <a:p>
            <a:pPr marL="800100" lvl="1" indent="-342900">
              <a:spcAft>
                <a:spcPts val="600"/>
              </a:spcAft>
              <a:buFont typeface="Wingdings" panose="05000000000000000000" pitchFamily="2"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Expected lower interest rates;</a:t>
            </a:r>
            <a:endPar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v"/>
            </a:pPr>
            <a:endParaRPr lang="en-ZA" sz="2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61DA4AE-22A8-C12C-68C7-B0B828C1554D}"/>
              </a:ext>
            </a:extLst>
          </p:cNvPr>
          <p:cNvSpPr txBox="1"/>
          <p:nvPr/>
        </p:nvSpPr>
        <p:spPr>
          <a:xfrm>
            <a:off x="2313992" y="331764"/>
            <a:ext cx="4095942"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800" b="1" dirty="0">
                <a:solidFill>
                  <a:schemeClr val="bg1"/>
                </a:solidFill>
                <a:latin typeface="Calibri" pitchFamily="34" charset="0"/>
              </a:rPr>
              <a:t>Conditions in South Africa</a:t>
            </a:r>
          </a:p>
        </p:txBody>
      </p:sp>
      <p:sp>
        <p:nvSpPr>
          <p:cNvPr id="2" name="Slide Number Placeholder 1">
            <a:extLst>
              <a:ext uri="{FF2B5EF4-FFF2-40B4-BE49-F238E27FC236}">
                <a16:creationId xmlns:a16="http://schemas.microsoft.com/office/drawing/2014/main" id="{A6EC290C-B275-82A9-2665-8D528C707602}"/>
              </a:ext>
            </a:extLst>
          </p:cNvPr>
          <p:cNvSpPr>
            <a:spLocks noGrp="1"/>
          </p:cNvSpPr>
          <p:nvPr>
            <p:ph type="sldNum" sz="quarter" idx="12"/>
          </p:nvPr>
        </p:nvSpPr>
        <p:spPr/>
        <p:txBody>
          <a:bodyPr/>
          <a:lstStyle/>
          <a:p>
            <a:fld id="{73B850FF-6169-4056-8077-06FFA93A5366}" type="slidenum">
              <a:rPr lang="en-US" smtClean="0">
                <a:solidFill>
                  <a:schemeClr val="bg1"/>
                </a:solidFill>
              </a:rPr>
              <a:t>19</a:t>
            </a:fld>
            <a:endParaRPr lang="en-US">
              <a:solidFill>
                <a:schemeClr val="bg1"/>
              </a:solidFill>
            </a:endParaRPr>
          </a:p>
        </p:txBody>
      </p:sp>
    </p:spTree>
    <p:extLst>
      <p:ext uri="{BB962C8B-B14F-4D97-AF65-F5344CB8AC3E}">
        <p14:creationId xmlns:p14="http://schemas.microsoft.com/office/powerpoint/2010/main" val="292925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C44AF-AEB7-7AE4-1414-3F5F0EAEEE75}"/>
              </a:ext>
            </a:extLst>
          </p:cNvPr>
          <p:cNvSpPr txBox="1"/>
          <p:nvPr/>
        </p:nvSpPr>
        <p:spPr>
          <a:xfrm>
            <a:off x="1633436" y="1587247"/>
            <a:ext cx="6152911"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100" b="1" dirty="0">
                <a:ln w="0"/>
                <a:solidFill>
                  <a:schemeClr val="bg1"/>
                </a:solidFill>
                <a:effectLst>
                  <a:outerShdw blurRad="38100" dist="19050" dir="2700000" algn="tl" rotWithShape="0">
                    <a:schemeClr val="dk1">
                      <a:alpha val="40000"/>
                    </a:schemeClr>
                  </a:outerShdw>
                </a:effectLst>
                <a:latin typeface="Calibri" pitchFamily="34" charset="0"/>
              </a:rPr>
              <a:t>Key Market signals for the Dairy Industry are about:</a:t>
            </a:r>
          </a:p>
        </p:txBody>
      </p:sp>
      <p:sp>
        <p:nvSpPr>
          <p:cNvPr id="3" name="Rectangle 2">
            <a:extLst>
              <a:ext uri="{FF2B5EF4-FFF2-40B4-BE49-F238E27FC236}">
                <a16:creationId xmlns:a16="http://schemas.microsoft.com/office/drawing/2014/main" id="{48A6253C-C32D-16F4-41B9-5EC07EAAA097}"/>
              </a:ext>
            </a:extLst>
          </p:cNvPr>
          <p:cNvSpPr>
            <a:spLocks noChangeArrowheads="1"/>
          </p:cNvSpPr>
          <p:nvPr/>
        </p:nvSpPr>
        <p:spPr bwMode="auto">
          <a:xfrm>
            <a:off x="1385645" y="2149854"/>
            <a:ext cx="704922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546100" indent="-285750">
              <a:buFont typeface="Wingdings" panose="05000000000000000000" pitchFamily="2" charset="2"/>
              <a:buChar char="§"/>
            </a:pPr>
            <a:r>
              <a:rPr lang="en-GB" b="1" dirty="0">
                <a:solidFill>
                  <a:schemeClr val="bg1"/>
                </a:solidFill>
                <a:latin typeface="Calibri" pitchFamily="34" charset="0"/>
              </a:rPr>
              <a:t>CONDITIONS IN THE WORLD</a:t>
            </a:r>
          </a:p>
          <a:p>
            <a:pPr marL="546100" indent="-285750">
              <a:buFont typeface="Wingdings" panose="05000000000000000000" pitchFamily="2" charset="2"/>
              <a:buChar char="§"/>
            </a:pPr>
            <a:endParaRPr lang="en-GB" b="1" dirty="0">
              <a:solidFill>
                <a:schemeClr val="bg1"/>
              </a:solidFill>
              <a:latin typeface="Calibri" pitchFamily="34" charset="0"/>
            </a:endParaRPr>
          </a:p>
          <a:p>
            <a:pPr marL="546100" indent="-285750">
              <a:buFont typeface="Wingdings" panose="05000000000000000000" pitchFamily="2" charset="2"/>
              <a:buChar char="§"/>
            </a:pPr>
            <a:r>
              <a:rPr lang="en-GB" b="1" dirty="0">
                <a:solidFill>
                  <a:schemeClr val="bg1"/>
                </a:solidFill>
                <a:latin typeface="Calibri" pitchFamily="34" charset="0"/>
              </a:rPr>
              <a:t>THE INTERNATIONAL MARKETS FOR DAIRY PRODUCTS</a:t>
            </a:r>
            <a:endParaRPr lang="en-US" b="1" dirty="0">
              <a:solidFill>
                <a:schemeClr val="bg1"/>
              </a:solidFill>
              <a:latin typeface="Calibri" pitchFamily="34" charset="0"/>
            </a:endParaRPr>
          </a:p>
          <a:p>
            <a:pPr marL="260350"/>
            <a:r>
              <a:rPr lang="en-GB" b="1" dirty="0">
                <a:solidFill>
                  <a:schemeClr val="bg1"/>
                </a:solidFill>
                <a:latin typeface="Calibri" pitchFamily="34" charset="0"/>
              </a:rPr>
              <a:t> </a:t>
            </a:r>
            <a:endParaRPr lang="en-US" b="1" dirty="0">
              <a:solidFill>
                <a:schemeClr val="bg1"/>
              </a:solidFill>
              <a:latin typeface="Calibri" pitchFamily="34" charset="0"/>
            </a:endParaRPr>
          </a:p>
          <a:p>
            <a:pPr marL="546100" indent="-285750">
              <a:buFont typeface="Wingdings" panose="05000000000000000000" pitchFamily="2" charset="2"/>
              <a:buChar char="§"/>
            </a:pPr>
            <a:r>
              <a:rPr lang="en-GB" b="1" dirty="0">
                <a:solidFill>
                  <a:schemeClr val="bg1"/>
                </a:solidFill>
                <a:latin typeface="Calibri" pitchFamily="34" charset="0"/>
              </a:rPr>
              <a:t>THE </a:t>
            </a:r>
            <a:r>
              <a:rPr lang="en-US" b="1" dirty="0">
                <a:solidFill>
                  <a:schemeClr val="bg1"/>
                </a:solidFill>
                <a:latin typeface="Calibri" panose="020F0502020204030204" pitchFamily="34" charset="0"/>
              </a:rPr>
              <a:t>UNPROCESSED</a:t>
            </a:r>
            <a:r>
              <a:rPr lang="en-GB" b="1" dirty="0">
                <a:solidFill>
                  <a:schemeClr val="bg1"/>
                </a:solidFill>
                <a:latin typeface="Calibri" pitchFamily="34" charset="0"/>
              </a:rPr>
              <a:t> MILK MARKETS IN MAJOR DAIRY COUNTRIES</a:t>
            </a:r>
          </a:p>
          <a:p>
            <a:pPr marL="546100" indent="-285750">
              <a:buFont typeface="Wingdings" panose="05000000000000000000" pitchFamily="2" charset="2"/>
              <a:buChar char="§"/>
            </a:pPr>
            <a:endParaRPr lang="en-GB" b="1" dirty="0">
              <a:solidFill>
                <a:schemeClr val="bg1"/>
              </a:solidFill>
              <a:latin typeface="Calibri" pitchFamily="34" charset="0"/>
            </a:endParaRPr>
          </a:p>
          <a:p>
            <a:pPr marL="546100" indent="-285750">
              <a:buFont typeface="Wingdings" panose="05000000000000000000" pitchFamily="2" charset="2"/>
              <a:buChar char="§"/>
            </a:pPr>
            <a:r>
              <a:rPr lang="en-GB" b="1" dirty="0">
                <a:solidFill>
                  <a:schemeClr val="bg1"/>
                </a:solidFill>
                <a:latin typeface="Calibri" pitchFamily="34" charset="0"/>
              </a:rPr>
              <a:t>CONDITIONS IN SOUTH AFRICA</a:t>
            </a:r>
            <a:endParaRPr lang="en-US" b="1" dirty="0">
              <a:solidFill>
                <a:schemeClr val="bg1"/>
              </a:solidFill>
              <a:latin typeface="Calibri" pitchFamily="34" charset="0"/>
            </a:endParaRPr>
          </a:p>
          <a:p>
            <a:pPr marL="260350"/>
            <a:r>
              <a:rPr lang="en-GB" b="1" dirty="0">
                <a:solidFill>
                  <a:schemeClr val="bg1"/>
                </a:solidFill>
                <a:latin typeface="Calibri" pitchFamily="34" charset="0"/>
              </a:rPr>
              <a:t> </a:t>
            </a:r>
            <a:endParaRPr lang="en-US" b="1" dirty="0">
              <a:solidFill>
                <a:schemeClr val="bg1"/>
              </a:solidFill>
              <a:latin typeface="Calibri" pitchFamily="34" charset="0"/>
            </a:endParaRPr>
          </a:p>
          <a:p>
            <a:pPr marL="546100" indent="-285750">
              <a:buFont typeface="Wingdings" panose="05000000000000000000" pitchFamily="2" charset="2"/>
              <a:buChar char="§"/>
            </a:pPr>
            <a:r>
              <a:rPr lang="en-GB" b="1" dirty="0">
                <a:solidFill>
                  <a:schemeClr val="bg1"/>
                </a:solidFill>
                <a:latin typeface="Calibri" pitchFamily="34" charset="0"/>
              </a:rPr>
              <a:t>THE </a:t>
            </a:r>
            <a:r>
              <a:rPr lang="en-US" b="1" dirty="0">
                <a:solidFill>
                  <a:schemeClr val="bg1"/>
                </a:solidFill>
                <a:latin typeface="Calibri" panose="020F0502020204030204" pitchFamily="34" charset="0"/>
              </a:rPr>
              <a:t>UNPROCESSED</a:t>
            </a:r>
            <a:r>
              <a:rPr lang="en-GB" b="1" dirty="0">
                <a:solidFill>
                  <a:schemeClr val="bg1"/>
                </a:solidFill>
                <a:latin typeface="Calibri" pitchFamily="34" charset="0"/>
              </a:rPr>
              <a:t> MILK MARKET IN SOUTH AFRICA</a:t>
            </a:r>
            <a:endParaRPr lang="en-US" b="1" dirty="0">
              <a:solidFill>
                <a:schemeClr val="bg1"/>
              </a:solidFill>
              <a:latin typeface="Calibri" pitchFamily="34" charset="0"/>
            </a:endParaRPr>
          </a:p>
          <a:p>
            <a:pPr marL="260350"/>
            <a:r>
              <a:rPr lang="en-GB" b="1" dirty="0">
                <a:solidFill>
                  <a:schemeClr val="bg1"/>
                </a:solidFill>
                <a:latin typeface="Calibri" pitchFamily="34" charset="0"/>
              </a:rPr>
              <a:t> </a:t>
            </a:r>
            <a:endParaRPr lang="en-US" b="1" dirty="0">
              <a:solidFill>
                <a:schemeClr val="bg1"/>
              </a:solidFill>
              <a:latin typeface="Calibri" pitchFamily="34" charset="0"/>
            </a:endParaRPr>
          </a:p>
          <a:p>
            <a:pPr marL="546100" indent="-285750">
              <a:buFont typeface="Wingdings" panose="05000000000000000000" pitchFamily="2" charset="2"/>
              <a:buChar char="§"/>
            </a:pPr>
            <a:r>
              <a:rPr lang="en-GB" b="1" dirty="0">
                <a:solidFill>
                  <a:schemeClr val="bg1"/>
                </a:solidFill>
                <a:latin typeface="Calibri" pitchFamily="34" charset="0"/>
              </a:rPr>
              <a:t>THE SOUTH AFRICAN MARKETS FOR DAIRY PRODUCTS</a:t>
            </a:r>
            <a:endParaRPr lang="en-US" b="1" dirty="0">
              <a:solidFill>
                <a:schemeClr val="bg1"/>
              </a:solidFill>
              <a:latin typeface="Calibri" pitchFamily="34" charset="0"/>
            </a:endParaRPr>
          </a:p>
        </p:txBody>
      </p:sp>
      <p:sp>
        <p:nvSpPr>
          <p:cNvPr id="4" name="Slide Number Placeholder 3">
            <a:extLst>
              <a:ext uri="{FF2B5EF4-FFF2-40B4-BE49-F238E27FC236}">
                <a16:creationId xmlns:a16="http://schemas.microsoft.com/office/drawing/2014/main" id="{3E548444-8D26-1D3B-9917-5A8C86891188}"/>
              </a:ext>
            </a:extLst>
          </p:cNvPr>
          <p:cNvSpPr>
            <a:spLocks noGrp="1"/>
          </p:cNvSpPr>
          <p:nvPr>
            <p:ph type="sldNum" sz="quarter" idx="12"/>
          </p:nvPr>
        </p:nvSpPr>
        <p:spPr/>
        <p:txBody>
          <a:bodyPr/>
          <a:lstStyle/>
          <a:p>
            <a:fld id="{73B850FF-6169-4056-8077-06FFA93A5366}" type="slidenum">
              <a:rPr lang="en-US" smtClean="0">
                <a:solidFill>
                  <a:schemeClr val="bg1"/>
                </a:solidFill>
              </a:rPr>
              <a:t>2</a:t>
            </a:fld>
            <a:endParaRPr lang="en-US">
              <a:solidFill>
                <a:schemeClr val="bg1"/>
              </a:solidFill>
            </a:endParaRPr>
          </a:p>
        </p:txBody>
      </p:sp>
    </p:spTree>
    <p:extLst>
      <p:ext uri="{BB962C8B-B14F-4D97-AF65-F5344CB8AC3E}">
        <p14:creationId xmlns:p14="http://schemas.microsoft.com/office/powerpoint/2010/main" val="402090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17B70C-1F7F-0C83-2EE7-9C8FC758D4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A32079-0926-DA1F-2C08-F83866EDA335}"/>
              </a:ext>
            </a:extLst>
          </p:cNvPr>
          <p:cNvSpPr txBox="1"/>
          <p:nvPr/>
        </p:nvSpPr>
        <p:spPr>
          <a:xfrm>
            <a:off x="312575" y="1124223"/>
            <a:ext cx="8518849" cy="455509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800100" lvl="1" indent="-342900">
              <a:spcAft>
                <a:spcPts val="600"/>
              </a:spcAft>
              <a:buFont typeface="Wingdings" panose="05000000000000000000" pitchFamily="2" charset="2"/>
              <a:buChar char="§"/>
            </a:pP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extremely high level of uncertainty in the world;</a:t>
            </a:r>
          </a:p>
          <a:p>
            <a:pPr marL="800100" lvl="1" indent="-342900">
              <a:spcAft>
                <a:spcPts val="600"/>
              </a:spcAft>
              <a:buFont typeface="Wingdings" panose="05000000000000000000" pitchFamily="2" charset="2"/>
              <a:buChar char="§"/>
            </a:pP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Considerable weakening of diplomatic relations of South Africa with the USA and possible termination of the preferential access of particular South African products to the USA market;</a:t>
            </a:r>
          </a:p>
          <a:p>
            <a:pPr marL="800100" lvl="1" indent="-342900">
              <a:spcAft>
                <a:spcPts val="600"/>
              </a:spcAft>
              <a:buFont typeface="Wingdings" panose="05000000000000000000" pitchFamily="2" charset="2"/>
              <a:buChar char="§"/>
            </a:pP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fragile nature of the Government of National Unity;</a:t>
            </a:r>
          </a:p>
          <a:p>
            <a:pPr lvl="1">
              <a:spcAft>
                <a:spcPts val="600"/>
              </a:spcAft>
            </a:pPr>
            <a:endParaRPr lang="en-ZA"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v"/>
            </a:pPr>
            <a:endParaRPr lang="en-ZA" sz="2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08DAFB-551C-A953-05A1-ACC84A8D314A}"/>
              </a:ext>
            </a:extLst>
          </p:cNvPr>
          <p:cNvSpPr txBox="1"/>
          <p:nvPr/>
        </p:nvSpPr>
        <p:spPr>
          <a:xfrm>
            <a:off x="2313992" y="331764"/>
            <a:ext cx="4095942"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800" b="1" dirty="0">
                <a:solidFill>
                  <a:schemeClr val="bg1"/>
                </a:solidFill>
                <a:latin typeface="Calibri" pitchFamily="34" charset="0"/>
              </a:rPr>
              <a:t>Conditions in South Africa </a:t>
            </a:r>
          </a:p>
        </p:txBody>
      </p:sp>
      <p:sp>
        <p:nvSpPr>
          <p:cNvPr id="2" name="Slide Number Placeholder 1">
            <a:extLst>
              <a:ext uri="{FF2B5EF4-FFF2-40B4-BE49-F238E27FC236}">
                <a16:creationId xmlns:a16="http://schemas.microsoft.com/office/drawing/2014/main" id="{53345713-0902-4ACB-B00D-81ADF5AD6BF2}"/>
              </a:ext>
            </a:extLst>
          </p:cNvPr>
          <p:cNvSpPr>
            <a:spLocks noGrp="1"/>
          </p:cNvSpPr>
          <p:nvPr>
            <p:ph type="sldNum" sz="quarter" idx="12"/>
          </p:nvPr>
        </p:nvSpPr>
        <p:spPr/>
        <p:txBody>
          <a:bodyPr/>
          <a:lstStyle/>
          <a:p>
            <a:fld id="{73B850FF-6169-4056-8077-06FFA93A5366}" type="slidenum">
              <a:rPr lang="en-US" smtClean="0">
                <a:solidFill>
                  <a:schemeClr val="bg1"/>
                </a:solidFill>
              </a:rPr>
              <a:t>20</a:t>
            </a:fld>
            <a:endParaRPr lang="en-US">
              <a:solidFill>
                <a:schemeClr val="bg1"/>
              </a:solidFill>
            </a:endParaRPr>
          </a:p>
        </p:txBody>
      </p:sp>
    </p:spTree>
    <p:extLst>
      <p:ext uri="{BB962C8B-B14F-4D97-AF65-F5344CB8AC3E}">
        <p14:creationId xmlns:p14="http://schemas.microsoft.com/office/powerpoint/2010/main" val="402451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DCA5C7-BAD0-5F59-1C46-3EAD6473715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4668B7C-6F58-4A62-6F65-5C7BC2C5BDEB}"/>
              </a:ext>
            </a:extLst>
          </p:cNvPr>
          <p:cNvSpPr txBox="1"/>
          <p:nvPr/>
        </p:nvSpPr>
        <p:spPr>
          <a:xfrm>
            <a:off x="312575" y="1124223"/>
            <a:ext cx="8518849" cy="480131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800100" marR="0" lvl="1" indent="-3429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ZA"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the edition of “Summary of Key Market Signals of the Dairy Industry”, dated 1 April 2025, it was stated that the high optimism in 2024 about future economic growth, which was based on good reasons, was negatively influenced by events at the end of 2024 and in the first quarter of 2025</a:t>
            </a:r>
            <a:r>
              <a:rPr kumimoji="0" lang="en-Z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R="0" lvl="1" algn="just" defTabSz="914400" rtl="0" eaLnBrk="1" fontAlgn="auto" latinLnBrk="0" hangingPunct="1">
              <a:lnSpc>
                <a:spcPct val="100000"/>
              </a:lnSpc>
              <a:spcBef>
                <a:spcPts val="0"/>
              </a:spcBef>
              <a:spcAft>
                <a:spcPts val="600"/>
              </a:spcAft>
              <a:buClrTx/>
              <a:buSzTx/>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Z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validity of the statements is confirmed by the following:</a:t>
            </a:r>
          </a:p>
          <a:p>
            <a:pPr marL="457200" marR="0" lvl="1" indent="0" algn="just" defTabSz="914400" rtl="0" eaLnBrk="1" fontAlgn="auto" latinLnBrk="0" hangingPunct="1">
              <a:lnSpc>
                <a:spcPct val="100000"/>
              </a:lnSpc>
              <a:spcBef>
                <a:spcPts val="0"/>
              </a:spcBef>
              <a:spcAft>
                <a:spcPts val="60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At the beginning of 2025, the South African Reserve Bank predicted a growth 	rate of 1.7 percent in respect of the Gross Domestic Product (GDP) in 2025, 	but in May 2025, it was decreased to 1.2 percent (a reduction of 29.41 	percent); and</a:t>
            </a:r>
          </a:p>
          <a:p>
            <a:pPr marL="457200" marR="0" lvl="1" indent="0" algn="just" defTabSz="914400" rtl="0" eaLnBrk="1" fontAlgn="auto" latinLnBrk="0" hangingPunct="1">
              <a:lnSpc>
                <a:spcPct val="100000"/>
              </a:lnSpc>
              <a:spcBef>
                <a:spcPts val="0"/>
              </a:spcBef>
              <a:spcAft>
                <a:spcPts val="60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the beginning of 2025, the International Monetary Fund (IMF) predicted a 	growth rate of 1.5 percent in 2025, but in April 2025, it was decreased to 1.0 	percent (a reduction of 33.33 percent).  </a:t>
            </a:r>
          </a:p>
          <a:p>
            <a:pPr lvl="1">
              <a:spcAft>
                <a:spcPts val="600"/>
              </a:spcAft>
            </a:pPr>
            <a:endParaRPr lang="en-Z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v"/>
            </a:pPr>
            <a:endParaRPr lang="en-ZA" sz="2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DF73CF-D09D-2D5A-9EF8-6720AA92EAC9}"/>
              </a:ext>
            </a:extLst>
          </p:cNvPr>
          <p:cNvSpPr txBox="1"/>
          <p:nvPr/>
        </p:nvSpPr>
        <p:spPr>
          <a:xfrm>
            <a:off x="2313992" y="331764"/>
            <a:ext cx="4095942"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800" b="1" dirty="0">
                <a:solidFill>
                  <a:schemeClr val="bg1"/>
                </a:solidFill>
                <a:latin typeface="Calibri" pitchFamily="34" charset="0"/>
              </a:rPr>
              <a:t>Conditions in South Africa</a:t>
            </a:r>
          </a:p>
        </p:txBody>
      </p:sp>
      <p:sp>
        <p:nvSpPr>
          <p:cNvPr id="2" name="Slide Number Placeholder 1">
            <a:extLst>
              <a:ext uri="{FF2B5EF4-FFF2-40B4-BE49-F238E27FC236}">
                <a16:creationId xmlns:a16="http://schemas.microsoft.com/office/drawing/2014/main" id="{8E25BCDA-336F-3255-846A-2FD0A04E6AC4}"/>
              </a:ext>
            </a:extLst>
          </p:cNvPr>
          <p:cNvSpPr>
            <a:spLocks noGrp="1"/>
          </p:cNvSpPr>
          <p:nvPr>
            <p:ph type="sldNum" sz="quarter" idx="12"/>
          </p:nvPr>
        </p:nvSpPr>
        <p:spPr>
          <a:xfrm>
            <a:off x="8118983" y="6015800"/>
            <a:ext cx="856907" cy="669925"/>
          </a:xfrm>
        </p:spPr>
        <p:txBody>
          <a:bodyPr/>
          <a:lstStyle/>
          <a:p>
            <a:fld id="{73B850FF-6169-4056-8077-06FFA93A5366}"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204232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E22C8-D2DF-DDEE-2B38-E0D0A7D02F53}"/>
              </a:ext>
            </a:extLst>
          </p:cNvPr>
          <p:cNvSpPr txBox="1"/>
          <p:nvPr/>
        </p:nvSpPr>
        <p:spPr>
          <a:xfrm>
            <a:off x="240319" y="553137"/>
            <a:ext cx="8762651" cy="369332"/>
          </a:xfrm>
          <a:prstGeom prst="rect">
            <a:avLst/>
          </a:prstGeom>
          <a:noFill/>
        </p:spPr>
        <p:txBody>
          <a:bodyPr wrap="square" rtlCol="0">
            <a:spAutoFit/>
          </a:bodyPr>
          <a:lstStyle/>
          <a:p>
            <a:pPr lvl="0"/>
            <a:r>
              <a:rPr kumimoji="0" lang="en-ZA"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GDP of South Africa at </a:t>
            </a:r>
            <a:r>
              <a:rPr kumimoji="0" lang="en-ZA" altLang="en-US"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constant</a:t>
            </a:r>
            <a:r>
              <a:rPr kumimoji="0" lang="en-ZA"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2015 prices</a:t>
            </a:r>
            <a:r>
              <a:rPr lang="en-ZA" altLang="en-US" sz="16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and mid-year population estimates</a:t>
            </a:r>
            <a:r>
              <a:rPr lang="en-ZA" altLang="en-US" sz="1600" b="1" baseline="30000" dirty="0">
                <a:solidFill>
                  <a:schemeClr val="bg1"/>
                </a:solidFill>
                <a:latin typeface="Calibri" panose="020F0502020204030204" pitchFamily="34" charset="0"/>
                <a:ea typeface="Times New Roman" panose="02020603050405020304" pitchFamily="18" charset="0"/>
                <a:cs typeface="Calibri" panose="020F0502020204030204" pitchFamily="34" charset="0"/>
              </a:rPr>
              <a:t>1)</a:t>
            </a:r>
            <a:endParaRPr lang="en-Z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78D667E-E7F8-2AAC-0656-8ABE64455B93}"/>
              </a:ext>
            </a:extLst>
          </p:cNvPr>
          <p:cNvSpPr txBox="1">
            <a:spLocks noChangeArrowheads="1"/>
          </p:cNvSpPr>
          <p:nvPr/>
        </p:nvSpPr>
        <p:spPr bwMode="auto">
          <a:xfrm>
            <a:off x="620596" y="199459"/>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5</a:t>
            </a:r>
          </a:p>
        </p:txBody>
      </p:sp>
      <p:sp>
        <p:nvSpPr>
          <p:cNvPr id="2" name="Slide Number Placeholder 1">
            <a:extLst>
              <a:ext uri="{FF2B5EF4-FFF2-40B4-BE49-F238E27FC236}">
                <a16:creationId xmlns:a16="http://schemas.microsoft.com/office/drawing/2014/main" id="{43C589A1-9FA8-1822-105F-CD41DD64DAE8}"/>
              </a:ext>
            </a:extLst>
          </p:cNvPr>
          <p:cNvSpPr>
            <a:spLocks noGrp="1"/>
          </p:cNvSpPr>
          <p:nvPr>
            <p:ph type="sldNum" sz="quarter" idx="12"/>
          </p:nvPr>
        </p:nvSpPr>
        <p:spPr>
          <a:xfrm>
            <a:off x="8146063" y="5273678"/>
            <a:ext cx="856907" cy="669925"/>
          </a:xfrm>
        </p:spPr>
        <p:txBody>
          <a:bodyPr/>
          <a:lstStyle/>
          <a:p>
            <a:fld id="{73B850FF-6169-4056-8077-06FFA93A5366}" type="slidenum">
              <a:rPr lang="en-US" smtClean="0">
                <a:solidFill>
                  <a:schemeClr val="bg1"/>
                </a:solidFill>
              </a:rPr>
              <a:t>22</a:t>
            </a:fld>
            <a:endParaRPr lang="en-US" dirty="0">
              <a:solidFill>
                <a:schemeClr val="bg1"/>
              </a:solidFill>
            </a:endParaRPr>
          </a:p>
        </p:txBody>
      </p:sp>
      <p:graphicFrame>
        <p:nvGraphicFramePr>
          <p:cNvPr id="4" name="Table 3">
            <a:extLst>
              <a:ext uri="{FF2B5EF4-FFF2-40B4-BE49-F238E27FC236}">
                <a16:creationId xmlns:a16="http://schemas.microsoft.com/office/drawing/2014/main" id="{F2004574-23B3-7657-CDFE-2E3718A2ED66}"/>
              </a:ext>
            </a:extLst>
          </p:cNvPr>
          <p:cNvGraphicFramePr>
            <a:graphicFrameLocks noGrp="1"/>
          </p:cNvGraphicFramePr>
          <p:nvPr>
            <p:extLst>
              <p:ext uri="{D42A27DB-BD31-4B8C-83A1-F6EECF244321}">
                <p14:modId xmlns:p14="http://schemas.microsoft.com/office/powerpoint/2010/main" val="2001845092"/>
              </p:ext>
            </p:extLst>
          </p:nvPr>
        </p:nvGraphicFramePr>
        <p:xfrm>
          <a:off x="359784" y="1022447"/>
          <a:ext cx="8028435" cy="3827828"/>
        </p:xfrm>
        <a:graphic>
          <a:graphicData uri="http://schemas.openxmlformats.org/drawingml/2006/table">
            <a:tbl>
              <a:tblPr firstRow="1" firstCol="1" bandRow="1">
                <a:tableStyleId>{5C22544A-7EE6-4342-B048-85BDC9FD1C3A}</a:tableStyleId>
              </a:tblPr>
              <a:tblGrid>
                <a:gridCol w="2822827">
                  <a:extLst>
                    <a:ext uri="{9D8B030D-6E8A-4147-A177-3AD203B41FA5}">
                      <a16:colId xmlns:a16="http://schemas.microsoft.com/office/drawing/2014/main" val="2816950858"/>
                    </a:ext>
                  </a:extLst>
                </a:gridCol>
                <a:gridCol w="2710690">
                  <a:extLst>
                    <a:ext uri="{9D8B030D-6E8A-4147-A177-3AD203B41FA5}">
                      <a16:colId xmlns:a16="http://schemas.microsoft.com/office/drawing/2014/main" val="1178270299"/>
                    </a:ext>
                  </a:extLst>
                </a:gridCol>
                <a:gridCol w="2494918">
                  <a:extLst>
                    <a:ext uri="{9D8B030D-6E8A-4147-A177-3AD203B41FA5}">
                      <a16:colId xmlns:a16="http://schemas.microsoft.com/office/drawing/2014/main" val="4124321804"/>
                    </a:ext>
                  </a:extLst>
                </a:gridCol>
              </a:tblGrid>
              <a:tr h="373303">
                <a:tc>
                  <a:txBody>
                    <a:bodyPr/>
                    <a:lstStyle/>
                    <a:p>
                      <a:pPr marL="457200" algn="just">
                        <a:spcBef>
                          <a:spcPts val="300"/>
                        </a:spcBef>
                        <a:spcAft>
                          <a:spcPts val="0"/>
                        </a:spcAft>
                      </a:pP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marL="93663" indent="0" algn="ctr">
                        <a:spcBef>
                          <a:spcPts val="300"/>
                        </a:spcBef>
                        <a:spcAft>
                          <a:spcPts val="0"/>
                        </a:spcAft>
                      </a:pPr>
                      <a:r>
                        <a:rPr lang="en-GB"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GDP</a:t>
                      </a:r>
                      <a:endParaRPr lang="en-ZA"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hMerge="1">
                  <a:txBody>
                    <a:bodyPr/>
                    <a:lstStyle/>
                    <a:p>
                      <a:pPr marL="457200" algn="ctr">
                        <a:spcBef>
                          <a:spcPts val="300"/>
                        </a:spcBef>
                        <a:spcAft>
                          <a:spcPts val="0"/>
                        </a:spcAft>
                      </a:pPr>
                      <a:endParaRPr lang="en-ZA"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277459153"/>
                  </a:ext>
                </a:extLst>
              </a:tr>
              <a:tr h="372543">
                <a:tc>
                  <a:txBody>
                    <a:bodyPr/>
                    <a:lstStyle/>
                    <a:p>
                      <a:pPr marL="457200" algn="just">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 </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177800" indent="0" algn="ctr">
                        <a:spcBef>
                          <a:spcPts val="300"/>
                        </a:spcBef>
                        <a:spcAft>
                          <a:spcPts val="0"/>
                        </a:spcAft>
                      </a:pPr>
                      <a:r>
                        <a:rPr lang="en-ZA" sz="1200" b="1" dirty="0">
                          <a:solidFill>
                            <a:sysClr val="windowText" lastClr="000000"/>
                          </a:solidFill>
                          <a:effectLst/>
                          <a:latin typeface="Calibri" panose="020F0502020204030204" pitchFamily="34" charset="0"/>
                          <a:cs typeface="Calibri" panose="020F0502020204030204" pitchFamily="34" charset="0"/>
                        </a:rPr>
                        <a:t>R million</a:t>
                      </a:r>
                      <a:endParaRPr lang="en-ZA" sz="10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indent="0" algn="ctr">
                        <a:spcBef>
                          <a:spcPts val="300"/>
                        </a:spcBef>
                        <a:spcAft>
                          <a:spcPts val="0"/>
                        </a:spcAft>
                      </a:pPr>
                      <a:r>
                        <a:rPr lang="en-ZA" sz="1200" b="1" dirty="0">
                          <a:solidFill>
                            <a:sysClr val="windowText" lastClr="000000"/>
                          </a:solidFill>
                          <a:effectLst/>
                          <a:latin typeface="Calibri" panose="020F0502020204030204" pitchFamily="34" charset="0"/>
                          <a:cs typeface="Calibri" panose="020F0502020204030204" pitchFamily="34" charset="0"/>
                        </a:rPr>
                        <a:t>Index</a:t>
                      </a:r>
                      <a:endParaRPr lang="en-ZA" sz="10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5198134"/>
                  </a:ext>
                </a:extLst>
              </a:tr>
              <a:tr h="336092">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2018</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tabLst/>
                      </a:pPr>
                      <a:r>
                        <a:rPr lang="en-ZA" sz="1200" b="1" dirty="0">
                          <a:solidFill>
                            <a:schemeClr val="bg1"/>
                          </a:solidFill>
                          <a:effectLst/>
                          <a:latin typeface="Calibri" panose="020F0502020204030204" pitchFamily="34" charset="0"/>
                          <a:cs typeface="Calibri" panose="020F0502020204030204" pitchFamily="34" charset="0"/>
                        </a:rPr>
                        <a:t>4 571 783</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100.0000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570292596"/>
                  </a:ext>
                </a:extLst>
              </a:tr>
              <a:tr h="325334">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2019</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4 583 667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100.2599</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9720993"/>
                  </a:ext>
                </a:extLst>
              </a:tr>
              <a:tr h="268843">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2020</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tabLst/>
                      </a:pPr>
                      <a:r>
                        <a:rPr lang="en-ZA" sz="1200" b="1" dirty="0">
                          <a:solidFill>
                            <a:schemeClr val="bg1"/>
                          </a:solidFill>
                          <a:effectLst/>
                          <a:latin typeface="Calibri" panose="020F0502020204030204" pitchFamily="34" charset="0"/>
                          <a:cs typeface="Calibri" panose="020F0502020204030204" pitchFamily="34" charset="0"/>
                        </a:rPr>
                        <a:t>4 300 904</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tabLst>
                          <a:tab pos="269875" algn="l"/>
                        </a:tabLst>
                      </a:pPr>
                      <a:r>
                        <a:rPr lang="en-ZA" sz="1200" b="1" dirty="0">
                          <a:solidFill>
                            <a:schemeClr val="bg1"/>
                          </a:solidFill>
                          <a:effectLst/>
                          <a:latin typeface="Calibri" panose="020F0502020204030204" pitchFamily="34" charset="0"/>
                          <a:cs typeface="Calibri" panose="020F0502020204030204" pitchFamily="34" charset="0"/>
                        </a:rPr>
                        <a:t>94.0750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35073632"/>
                  </a:ext>
                </a:extLst>
              </a:tr>
              <a:tr h="259824">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2021</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4 509 870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98.6458</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88865"/>
                  </a:ext>
                </a:extLst>
              </a:tr>
              <a:tr h="284667">
                <a:tc>
                  <a:txBody>
                    <a:bodyPr/>
                    <a:lstStyle/>
                    <a:p>
                      <a:pPr marL="93663" indent="0" algn="l">
                        <a:spcBef>
                          <a:spcPts val="300"/>
                        </a:spcBef>
                        <a:spcAft>
                          <a:spcPts val="0"/>
                        </a:spcAft>
                        <a:tabLst>
                          <a:tab pos="541338" algn="l"/>
                        </a:tabLst>
                      </a:pPr>
                      <a:r>
                        <a:rPr lang="en-ZA" sz="1200" b="1" dirty="0">
                          <a:solidFill>
                            <a:schemeClr val="tx1"/>
                          </a:solidFill>
                          <a:effectLst/>
                          <a:latin typeface="Calibri" panose="020F0502020204030204" pitchFamily="34" charset="0"/>
                          <a:cs typeface="Calibri" panose="020F0502020204030204" pitchFamily="34" charset="0"/>
                        </a:rPr>
                        <a:t>2022</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4 602 690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100.6760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89366536"/>
                  </a:ext>
                </a:extLst>
              </a:tr>
              <a:tr h="398534">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2023</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7780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4 639 792</a:t>
                      </a:r>
                      <a:endPar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101.4876</a:t>
                      </a:r>
                      <a:endPar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148090104"/>
                  </a:ext>
                </a:extLst>
              </a:tr>
              <a:tr h="256644">
                <a:tc>
                  <a:txBody>
                    <a:bodyPr/>
                    <a:lstStyle/>
                    <a:p>
                      <a:pPr marL="93663" marR="0" lvl="0" indent="0" algn="l" defTabSz="457200" rtl="0" eaLnBrk="1" fontAlgn="auto" latinLnBrk="0" hangingPunct="1">
                        <a:lnSpc>
                          <a:spcPct val="100000"/>
                        </a:lnSpc>
                        <a:spcBef>
                          <a:spcPts val="300"/>
                        </a:spcBef>
                        <a:spcAft>
                          <a:spcPts val="0"/>
                        </a:spcAft>
                        <a:buClrTx/>
                        <a:buSzTx/>
                        <a:buFontTx/>
                        <a:buNone/>
                        <a:tabLst/>
                        <a:defRPr/>
                      </a:pPr>
                      <a:r>
                        <a:rPr lang="en-ZA" sz="1200" b="1" dirty="0">
                          <a:solidFill>
                            <a:schemeClr val="tx1"/>
                          </a:solidFill>
                          <a:effectLst/>
                          <a:latin typeface="Calibri" panose="020F0502020204030204" pitchFamily="34" charset="0"/>
                          <a:cs typeface="Calibri" panose="020F0502020204030204" pitchFamily="34" charset="0"/>
                        </a:rPr>
                        <a:t>2024 </a:t>
                      </a:r>
                      <a:r>
                        <a:rPr lang="en-ZA" sz="1200" b="1" baseline="30000" dirty="0">
                          <a:solidFill>
                            <a:schemeClr val="tx1"/>
                          </a:solidFill>
                          <a:effectLst/>
                          <a:latin typeface="Calibri" panose="020F0502020204030204" pitchFamily="34" charset="0"/>
                          <a:cs typeface="Calibri" panose="020F0502020204030204" pitchFamily="34" charset="0"/>
                        </a:rPr>
                        <a:t>2&amp;3)</a:t>
                      </a:r>
                      <a:endParaRPr lang="en-ZA" sz="1200" b="1"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457200" marR="474345"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4 664 608</a:t>
                      </a:r>
                    </a:p>
                  </a:txBody>
                  <a:tcPr marL="68580" marR="68580" marT="0" marB="0" anchor="ctr"/>
                </a:tc>
                <a:tc>
                  <a:txBody>
                    <a:bodyPr/>
                    <a:lstStyle/>
                    <a:p>
                      <a:pPr marL="457200" marR="440690"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102.0304</a:t>
                      </a:r>
                    </a:p>
                  </a:txBody>
                  <a:tcPr marL="68580" marR="68580" marT="0" marB="0" anchor="ctr"/>
                </a:tc>
                <a:extLst>
                  <a:ext uri="{0D108BD9-81ED-4DB2-BD59-A6C34878D82A}">
                    <a16:rowId xmlns:a16="http://schemas.microsoft.com/office/drawing/2014/main" val="1563374478"/>
                  </a:ext>
                </a:extLst>
              </a:tr>
              <a:tr h="294834">
                <a:tc>
                  <a:txBody>
                    <a:bodyPr/>
                    <a:lstStyle/>
                    <a:p>
                      <a:pPr marL="93663" marR="0" lvl="0" indent="0" algn="l" defTabSz="457200" rtl="0" eaLnBrk="1" fontAlgn="auto" latinLnBrk="0" hangingPunct="1">
                        <a:lnSpc>
                          <a:spcPct val="100000"/>
                        </a:lnSpc>
                        <a:spcBef>
                          <a:spcPts val="300"/>
                        </a:spcBef>
                        <a:spcAft>
                          <a:spcPts val="0"/>
                        </a:spcAft>
                        <a:buClrTx/>
                        <a:buSzTx/>
                        <a:buFontTx/>
                        <a:buNone/>
                        <a:tabLst/>
                        <a:defRPr/>
                      </a:pPr>
                      <a:r>
                        <a:rPr lang="en-ZA" sz="1200" b="1" dirty="0">
                          <a:solidFill>
                            <a:schemeClr val="tx1"/>
                          </a:solidFill>
                          <a:effectLst/>
                          <a:latin typeface="Calibri" panose="020F0502020204030204" pitchFamily="34" charset="0"/>
                          <a:cs typeface="Calibri" panose="020F0502020204030204" pitchFamily="34" charset="0"/>
                        </a:rPr>
                        <a:t>2025 Estimates</a:t>
                      </a:r>
                      <a:endParaRPr lang="en-Z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tabLst>
                          <a:tab pos="541338" algn="l"/>
                        </a:tabLs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270952783"/>
                  </a:ext>
                </a:extLst>
              </a:tr>
              <a:tr h="284667">
                <a:tc>
                  <a:txBody>
                    <a:bodyPr/>
                    <a:lstStyle/>
                    <a:p>
                      <a:pPr marL="45720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IMF </a:t>
                      </a:r>
                      <a:r>
                        <a:rPr lang="en-ZA" sz="1200" b="1" baseline="30000" dirty="0">
                          <a:solidFill>
                            <a:schemeClr val="tx1"/>
                          </a:solidFill>
                          <a:effectLst/>
                          <a:latin typeface="Calibri" panose="020F0502020204030204" pitchFamily="34" charset="0"/>
                          <a:cs typeface="Calibri" panose="020F0502020204030204" pitchFamily="34" charset="0"/>
                        </a:rPr>
                        <a:t>4)</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4 711 254</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tabLst>
                          <a:tab pos="541338" algn="l"/>
                        </a:tabLst>
                      </a:pPr>
                      <a:r>
                        <a:rPr lang="en-ZA" sz="1200" b="1" dirty="0">
                          <a:solidFill>
                            <a:schemeClr val="bg1"/>
                          </a:solidFill>
                          <a:effectLst/>
                          <a:latin typeface="Calibri" panose="020F0502020204030204" pitchFamily="34" charset="0"/>
                          <a:cs typeface="Calibri" panose="020F0502020204030204" pitchFamily="34" charset="0"/>
                        </a:rPr>
                        <a:t>103.0507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19347648"/>
                  </a:ext>
                </a:extLst>
              </a:tr>
              <a:tr h="372543">
                <a:tc>
                  <a:txBody>
                    <a:bodyPr/>
                    <a:lstStyle/>
                    <a:p>
                      <a:pPr marL="0"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             SA Reserve Bank </a:t>
                      </a:r>
                      <a:r>
                        <a:rPr lang="en-ZA" sz="1200" b="1" baseline="30000" dirty="0">
                          <a:solidFill>
                            <a:schemeClr val="tx1"/>
                          </a:solidFill>
                          <a:effectLst/>
                          <a:latin typeface="Calibri" panose="020F0502020204030204" pitchFamily="34" charset="0"/>
                          <a:cs typeface="Calibri" panose="020F0502020204030204" pitchFamily="34" charset="0"/>
                        </a:rPr>
                        <a:t>5)</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4 720 583</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GB"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103.2547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384008829"/>
                  </a:ext>
                </a:extLst>
              </a:tr>
            </a:tbl>
          </a:graphicData>
        </a:graphic>
      </p:graphicFrame>
      <p:graphicFrame>
        <p:nvGraphicFramePr>
          <p:cNvPr id="7" name="Table 6">
            <a:extLst>
              <a:ext uri="{FF2B5EF4-FFF2-40B4-BE49-F238E27FC236}">
                <a16:creationId xmlns:a16="http://schemas.microsoft.com/office/drawing/2014/main" id="{D8E40C7B-B4E9-BBE3-F92E-27C2961E14F8}"/>
              </a:ext>
            </a:extLst>
          </p:cNvPr>
          <p:cNvGraphicFramePr>
            <a:graphicFrameLocks noGrp="1"/>
          </p:cNvGraphicFramePr>
          <p:nvPr>
            <p:extLst>
              <p:ext uri="{D42A27DB-BD31-4B8C-83A1-F6EECF244321}">
                <p14:modId xmlns:p14="http://schemas.microsoft.com/office/powerpoint/2010/main" val="980548813"/>
              </p:ext>
            </p:extLst>
          </p:nvPr>
        </p:nvGraphicFramePr>
        <p:xfrm>
          <a:off x="105246" y="5835553"/>
          <a:ext cx="8537510" cy="763850"/>
        </p:xfrm>
        <a:graphic>
          <a:graphicData uri="http://schemas.openxmlformats.org/drawingml/2006/table">
            <a:tbl>
              <a:tblPr firstRow="1" firstCol="1" bandRow="1">
                <a:tableStyleId>{5C22544A-7EE6-4342-B048-85BDC9FD1C3A}</a:tableStyleId>
              </a:tblPr>
              <a:tblGrid>
                <a:gridCol w="8537510">
                  <a:extLst>
                    <a:ext uri="{9D8B030D-6E8A-4147-A177-3AD203B41FA5}">
                      <a16:colId xmlns:a16="http://schemas.microsoft.com/office/drawing/2014/main" val="1440035296"/>
                    </a:ext>
                  </a:extLst>
                </a:gridCol>
              </a:tblGrid>
              <a:tr h="763850">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ZA" sz="800" i="1" dirty="0">
                          <a:solidFill>
                            <a:schemeClr val="bg1"/>
                          </a:solidFill>
                          <a:effectLst/>
                          <a:latin typeface="Calibri" panose="020F0502020204030204" pitchFamily="34" charset="0"/>
                          <a:cs typeface="Calibri" panose="020F0502020204030204" pitchFamily="34" charset="0"/>
                        </a:rPr>
                        <a:t>1)	Table prepared by the Office of SAMPRO based on information published by Statistics South Africa (Stats SA), the South African Reserve Bank (SARB) and the IMF.                 	</a:t>
                      </a:r>
                      <a:endParaRPr lang="en-GB" sz="800"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457200" rtl="0" eaLnBrk="1" fontAlgn="auto" latinLnBrk="0" hangingPunct="1">
                        <a:lnSpc>
                          <a:spcPct val="100000"/>
                        </a:lnSpc>
                        <a:spcBef>
                          <a:spcPts val="0"/>
                        </a:spcBef>
                        <a:spcAft>
                          <a:spcPts val="0"/>
                        </a:spcAft>
                        <a:buClrTx/>
                        <a:buSzTx/>
                        <a:buFont typeface="+mj-lt"/>
                        <a:buAutoNum type="arabicParenR" startAt="2"/>
                        <a:tabLst/>
                        <a:defRPr/>
                      </a:pPr>
                      <a:r>
                        <a:rPr lang="en-GB" sz="800" i="1" dirty="0">
                          <a:solidFill>
                            <a:schemeClr val="bg1"/>
                          </a:solidFill>
                          <a:effectLst/>
                          <a:latin typeface="Calibri" panose="020F0502020204030204" pitchFamily="34" charset="0"/>
                          <a:cs typeface="Calibri" panose="020F0502020204030204" pitchFamily="34" charset="0"/>
                        </a:rPr>
                        <a:t>	In respect of 2024, the IMF stated in January 2024 an expected growth rate of 1.0 percent, 0.9 percent in April 2024, 1.1 percent in October 2024 and 0.8 percent in January 2025. </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800" i="1" dirty="0">
                          <a:solidFill>
                            <a:schemeClr val="bg1"/>
                          </a:solidFill>
                          <a:effectLst/>
                          <a:latin typeface="Calibri" panose="020F0502020204030204" pitchFamily="34" charset="0"/>
                          <a:cs typeface="Calibri" panose="020F0502020204030204" pitchFamily="34" charset="0"/>
                        </a:rPr>
                        <a:t>                     The actual growth rate in 2024 was 0,5349 percent (published on 3 June 2025 by Stats SA)</a:t>
                      </a:r>
                    </a:p>
                    <a:p>
                      <a:pPr marL="228600" marR="0" lvl="0" indent="-228600" algn="just" defTabSz="457200" rtl="0" eaLnBrk="1" fontAlgn="auto" latinLnBrk="0" hangingPunct="1">
                        <a:lnSpc>
                          <a:spcPct val="100000"/>
                        </a:lnSpc>
                        <a:spcBef>
                          <a:spcPts val="0"/>
                        </a:spcBef>
                        <a:spcAft>
                          <a:spcPts val="0"/>
                        </a:spcAft>
                        <a:buClrTx/>
                        <a:buSzTx/>
                        <a:buFont typeface="+mj-lt"/>
                        <a:buAutoNum type="arabicParenR" startAt="3"/>
                        <a:tabLst/>
                        <a:defRPr/>
                      </a:pPr>
                      <a:r>
                        <a:rPr lang="en-GB" sz="800" i="1" dirty="0">
                          <a:solidFill>
                            <a:schemeClr val="bg1"/>
                          </a:solidFill>
                          <a:effectLst/>
                          <a:latin typeface="Calibri" panose="020F0502020204030204" pitchFamily="34" charset="0"/>
                          <a:cs typeface="Calibri" panose="020F0502020204030204" pitchFamily="34" charset="0"/>
                        </a:rPr>
                        <a:t>	In respect of 2024, the SARB stated in January 2024 an expected growth rate of 1.2 percent and in October 2024 1.1 percent. The actual growth rate in 2024 was 0,5349 percent</a:t>
                      </a:r>
                      <a:endParaRPr lang="en-ZA" sz="800" i="1" dirty="0">
                        <a:solidFill>
                          <a:schemeClr val="bg1"/>
                        </a:solidFill>
                        <a:effectLst/>
                        <a:latin typeface="Calibri" panose="020F0502020204030204" pitchFamily="34" charset="0"/>
                        <a:cs typeface="Calibri" panose="020F0502020204030204" pitchFamily="34" charset="0"/>
                      </a:endParaRPr>
                    </a:p>
                    <a:p>
                      <a:pPr marL="0" lvl="0" indent="0" algn="just">
                        <a:buFont typeface="+mj-lt"/>
                        <a:buNone/>
                      </a:pPr>
                      <a:r>
                        <a:rPr lang="en-GB" sz="800" i="1" dirty="0">
                          <a:solidFill>
                            <a:schemeClr val="bg1"/>
                          </a:solidFill>
                          <a:effectLst/>
                          <a:latin typeface="Calibri" panose="020F0502020204030204" pitchFamily="34" charset="0"/>
                          <a:cs typeface="Calibri" panose="020F0502020204030204" pitchFamily="34" charset="0"/>
                        </a:rPr>
                        <a:t>4)	In October 2024 and again in January 2025, the IMF stated an expected growth rate of 1.5 percent in 2025 but in April 2025 the IMF changed expected growth rate to 1 percent. </a:t>
                      </a:r>
                    </a:p>
                    <a:p>
                      <a:pPr marL="0" lvl="0" indent="0" algn="just">
                        <a:buFont typeface="+mj-lt"/>
                        <a:buNone/>
                      </a:pPr>
                      <a:r>
                        <a:rPr lang="en-GB" sz="800" i="1" dirty="0">
                          <a:solidFill>
                            <a:schemeClr val="bg1"/>
                          </a:solidFill>
                          <a:effectLst/>
                          <a:latin typeface="Calibri" panose="020F0502020204030204" pitchFamily="34" charset="0"/>
                          <a:cs typeface="Calibri" panose="020F0502020204030204" pitchFamily="34" charset="0"/>
                        </a:rPr>
                        <a:t>5)	In March 2025, the Monetary Policy Committee (MPC) of the SARB predicted a growth rate of 1.7 percent for 2025 but in May 2025 the MPC changed it to 1.2 percent.  </a:t>
                      </a:r>
                    </a:p>
                  </a:txBody>
                  <a:tcPr marL="66257" marR="6625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908994"/>
                  </a:ext>
                </a:extLst>
              </a:tr>
            </a:tbl>
          </a:graphicData>
        </a:graphic>
      </p:graphicFrame>
    </p:spTree>
    <p:extLst>
      <p:ext uri="{BB962C8B-B14F-4D97-AF65-F5344CB8AC3E}">
        <p14:creationId xmlns:p14="http://schemas.microsoft.com/office/powerpoint/2010/main" val="25405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6124E-B1F6-05B6-1437-D1069994EF38}"/>
              </a:ext>
            </a:extLst>
          </p:cNvPr>
          <p:cNvSpPr>
            <a:spLocks noGrp="1"/>
          </p:cNvSpPr>
          <p:nvPr>
            <p:ph type="sldNum" sz="quarter" idx="12"/>
          </p:nvPr>
        </p:nvSpPr>
        <p:spPr/>
        <p:txBody>
          <a:bodyPr/>
          <a:lstStyle/>
          <a:p>
            <a:fld id="{73B850FF-6169-4056-8077-06FFA93A5366}" type="slidenum">
              <a:rPr lang="en-US" smtClean="0">
                <a:solidFill>
                  <a:schemeClr val="bg1"/>
                </a:solidFill>
              </a:rPr>
              <a:t>23</a:t>
            </a:fld>
            <a:endParaRPr lang="en-US" dirty="0">
              <a:solidFill>
                <a:schemeClr val="bg1"/>
              </a:solidFill>
            </a:endParaRPr>
          </a:p>
        </p:txBody>
      </p:sp>
      <p:sp>
        <p:nvSpPr>
          <p:cNvPr id="4" name="TextBox 3">
            <a:extLst>
              <a:ext uri="{FF2B5EF4-FFF2-40B4-BE49-F238E27FC236}">
                <a16:creationId xmlns:a16="http://schemas.microsoft.com/office/drawing/2014/main" id="{C00FB51E-CF77-06F0-1C8E-1EEA0C2D94AC}"/>
              </a:ext>
            </a:extLst>
          </p:cNvPr>
          <p:cNvSpPr txBox="1"/>
          <p:nvPr/>
        </p:nvSpPr>
        <p:spPr>
          <a:xfrm>
            <a:off x="433811" y="1030483"/>
            <a:ext cx="7666479" cy="338554"/>
          </a:xfrm>
          <a:prstGeom prst="rect">
            <a:avLst/>
          </a:prstGeom>
          <a:noFill/>
        </p:spPr>
        <p:txBody>
          <a:bodyPr wrap="square" rtlCol="0">
            <a:spAutoFit/>
          </a:bodyPr>
          <a:lstStyle/>
          <a:p>
            <a:pPr lvl="0"/>
            <a:r>
              <a:rPr kumimoji="0" lang="en-GB"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Indices of rate of unemployment</a:t>
            </a:r>
            <a:r>
              <a:rPr kumimoji="0" lang="en-GB" altLang="en-US" sz="1600" b="1" i="0" u="none" strike="noStrike" cap="none" normalizeH="0" baseline="3000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a:t>
            </a:r>
            <a:r>
              <a:rPr kumimoji="0" lang="en-GB"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 South Africa (First quarter 2015 = 100)</a:t>
            </a:r>
            <a:endParaRPr kumimoji="0" lang="en-GB" altLang="en-US" sz="14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27B24484-43F2-DD9F-B0A7-2F43864DA3E1}"/>
              </a:ext>
            </a:extLst>
          </p:cNvPr>
          <p:cNvSpPr txBox="1">
            <a:spLocks noChangeArrowheads="1"/>
          </p:cNvSpPr>
          <p:nvPr/>
        </p:nvSpPr>
        <p:spPr bwMode="auto">
          <a:xfrm>
            <a:off x="433811" y="526244"/>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6</a:t>
            </a:r>
          </a:p>
        </p:txBody>
      </p:sp>
      <p:graphicFrame>
        <p:nvGraphicFramePr>
          <p:cNvPr id="3" name="Table 2">
            <a:extLst>
              <a:ext uri="{FF2B5EF4-FFF2-40B4-BE49-F238E27FC236}">
                <a16:creationId xmlns:a16="http://schemas.microsoft.com/office/drawing/2014/main" id="{7D8C44A7-DC55-6A17-F78D-CC32B7097BD2}"/>
              </a:ext>
            </a:extLst>
          </p:cNvPr>
          <p:cNvGraphicFramePr>
            <a:graphicFrameLocks noGrp="1"/>
          </p:cNvGraphicFramePr>
          <p:nvPr>
            <p:extLst>
              <p:ext uri="{D42A27DB-BD31-4B8C-83A1-F6EECF244321}">
                <p14:modId xmlns:p14="http://schemas.microsoft.com/office/powerpoint/2010/main" val="897319650"/>
              </p:ext>
            </p:extLst>
          </p:nvPr>
        </p:nvGraphicFramePr>
        <p:xfrm>
          <a:off x="633965" y="1369037"/>
          <a:ext cx="6811225" cy="4343844"/>
        </p:xfrm>
        <a:graphic>
          <a:graphicData uri="http://schemas.openxmlformats.org/drawingml/2006/table">
            <a:tbl>
              <a:tblPr firstRow="1" firstCol="1" bandRow="1">
                <a:tableStyleId>{5C22544A-7EE6-4342-B048-85BDC9FD1C3A}</a:tableStyleId>
              </a:tblPr>
              <a:tblGrid>
                <a:gridCol w="852914">
                  <a:extLst>
                    <a:ext uri="{9D8B030D-6E8A-4147-A177-3AD203B41FA5}">
                      <a16:colId xmlns:a16="http://schemas.microsoft.com/office/drawing/2014/main" val="3157255692"/>
                    </a:ext>
                  </a:extLst>
                </a:gridCol>
                <a:gridCol w="1178517">
                  <a:extLst>
                    <a:ext uri="{9D8B030D-6E8A-4147-A177-3AD203B41FA5}">
                      <a16:colId xmlns:a16="http://schemas.microsoft.com/office/drawing/2014/main" val="2987437991"/>
                    </a:ext>
                  </a:extLst>
                </a:gridCol>
                <a:gridCol w="1177762">
                  <a:extLst>
                    <a:ext uri="{9D8B030D-6E8A-4147-A177-3AD203B41FA5}">
                      <a16:colId xmlns:a16="http://schemas.microsoft.com/office/drawing/2014/main" val="2363824712"/>
                    </a:ext>
                  </a:extLst>
                </a:gridCol>
                <a:gridCol w="1177762">
                  <a:extLst>
                    <a:ext uri="{9D8B030D-6E8A-4147-A177-3AD203B41FA5}">
                      <a16:colId xmlns:a16="http://schemas.microsoft.com/office/drawing/2014/main" val="2484506550"/>
                    </a:ext>
                  </a:extLst>
                </a:gridCol>
                <a:gridCol w="1177762">
                  <a:extLst>
                    <a:ext uri="{9D8B030D-6E8A-4147-A177-3AD203B41FA5}">
                      <a16:colId xmlns:a16="http://schemas.microsoft.com/office/drawing/2014/main" val="3404606156"/>
                    </a:ext>
                  </a:extLst>
                </a:gridCol>
                <a:gridCol w="1246508">
                  <a:extLst>
                    <a:ext uri="{9D8B030D-6E8A-4147-A177-3AD203B41FA5}">
                      <a16:colId xmlns:a16="http://schemas.microsoft.com/office/drawing/2014/main" val="1831168666"/>
                    </a:ext>
                  </a:extLst>
                </a:gridCol>
              </a:tblGrid>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Year</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1</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2</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a:solidFill>
                            <a:schemeClr val="tx1"/>
                          </a:solidFill>
                          <a:effectLst/>
                          <a:latin typeface="Calibri" panose="020F0502020204030204" pitchFamily="34" charset="0"/>
                          <a:cs typeface="Calibri" panose="020F0502020204030204" pitchFamily="34" charset="0"/>
                        </a:rPr>
                        <a:t>Quarter 3</a:t>
                      </a:r>
                      <a:endParaRPr lang="en-ZA"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4</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Average</a:t>
                      </a:r>
                      <a:r>
                        <a:rPr lang="en-US" sz="1400" b="1" baseline="30000" dirty="0">
                          <a:solidFill>
                            <a:schemeClr val="tx1"/>
                          </a:solidFill>
                          <a:effectLst/>
                          <a:latin typeface="Calibri" panose="020F0502020204030204" pitchFamily="34" charset="0"/>
                          <a:cs typeface="Calibri" panose="020F0502020204030204" pitchFamily="34" charset="0"/>
                        </a:rPr>
                        <a:t>5)</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83837408"/>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2015</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100.00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94.64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96.59</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92.80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96.00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0934256"/>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2016</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101.13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100.75</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102.65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100.37</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101.22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35134674"/>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2017</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104.92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104.92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104.92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101.13</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103.97</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57204021"/>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2018</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101.13</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103.03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104.16</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102.65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102.74</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1045006"/>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2019</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104.54</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109.84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110.22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110.22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108.70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59743805"/>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2020</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114.01</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88.25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116.66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123.10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110.50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81244698"/>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2021</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123.48</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130.30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132.19</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133.71</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129.92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63172400"/>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2022</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130.68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128.40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123.86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126.89</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46849488"/>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2023</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123.48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3663" marR="202565" indent="0" algn="r">
                        <a:spcBef>
                          <a:spcPts val="0"/>
                        </a:spcBef>
                        <a:spcAft>
                          <a:spcPts val="0"/>
                        </a:spcAft>
                        <a:tabLst>
                          <a:tab pos="93663" algn="l"/>
                        </a:tabLst>
                      </a:pPr>
                      <a:r>
                        <a:rPr lang="en-US" sz="1400" b="1" dirty="0">
                          <a:solidFill>
                            <a:schemeClr val="bg1"/>
                          </a:solidFill>
                          <a:effectLst/>
                          <a:latin typeface="Calibri" panose="020F0502020204030204" pitchFamily="34" charset="0"/>
                          <a:cs typeface="Calibri" panose="020F0502020204030204" pitchFamily="34" charset="0"/>
                        </a:rPr>
                        <a:t>   120.83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121.54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122.63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515285"/>
                  </a:ext>
                </a:extLst>
              </a:tr>
              <a:tr h="361987">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2024</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126.89</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3663" marR="202565" indent="0" algn="r">
                        <a:spcBef>
                          <a:spcPts val="0"/>
                        </a:spcBef>
                        <a:spcAft>
                          <a:spcPts val="0"/>
                        </a:spcAft>
                        <a:tabLst>
                          <a:tab pos="93663"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121.59</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120.83</a:t>
                      </a:r>
                    </a:p>
                  </a:txBody>
                  <a:tcPr marL="68580" marR="68580" marT="0" marB="0" anchor="ctr"/>
                </a:tc>
                <a:tc>
                  <a:txBody>
                    <a:bodyPr/>
                    <a:lstStyle/>
                    <a:p>
                      <a:pPr marR="259080" algn="r">
                        <a:spcBef>
                          <a:spcPts val="0"/>
                        </a:spcBef>
                        <a:spcAft>
                          <a:spcPts val="0"/>
                        </a:spcAf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123.49</a:t>
                      </a:r>
                    </a:p>
                  </a:txBody>
                  <a:tcPr marL="68580" marR="68580" marT="0" marB="0" anchor="ctr"/>
                </a:tc>
                <a:extLst>
                  <a:ext uri="{0D108BD9-81ED-4DB2-BD59-A6C34878D82A}">
                    <a16:rowId xmlns:a16="http://schemas.microsoft.com/office/drawing/2014/main" val="48985509"/>
                  </a:ext>
                </a:extLst>
              </a:tr>
              <a:tr h="361987">
                <a:tc>
                  <a:txBody>
                    <a:bodyPr/>
                    <a:lstStyle/>
                    <a:p>
                      <a:pPr algn="l">
                        <a:spcBef>
                          <a:spcPts val="0"/>
                        </a:spcBef>
                      </a:pPr>
                      <a:r>
                        <a:rPr lang="en-GB"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124.62</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3663" marR="202565" indent="0" algn="r">
                        <a:spcBef>
                          <a:spcPts val="0"/>
                        </a:spcBef>
                        <a:spcAft>
                          <a:spcPts val="0"/>
                        </a:spcAft>
                        <a:tabLst>
                          <a:tab pos="93663" algn="l"/>
                        </a:tabLs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31934001"/>
                  </a:ext>
                </a:extLst>
              </a:tr>
            </a:tbl>
          </a:graphicData>
        </a:graphic>
      </p:graphicFrame>
      <p:graphicFrame>
        <p:nvGraphicFramePr>
          <p:cNvPr id="5" name="Table 4">
            <a:extLst>
              <a:ext uri="{FF2B5EF4-FFF2-40B4-BE49-F238E27FC236}">
                <a16:creationId xmlns:a16="http://schemas.microsoft.com/office/drawing/2014/main" id="{CEEB72E6-10AE-D8CF-2E2F-90CCC8C70381}"/>
              </a:ext>
            </a:extLst>
          </p:cNvPr>
          <p:cNvGraphicFramePr>
            <a:graphicFrameLocks noGrp="1"/>
          </p:cNvGraphicFramePr>
          <p:nvPr>
            <p:extLst>
              <p:ext uri="{D42A27DB-BD31-4B8C-83A1-F6EECF244321}">
                <p14:modId xmlns:p14="http://schemas.microsoft.com/office/powerpoint/2010/main" val="1854587951"/>
              </p:ext>
            </p:extLst>
          </p:nvPr>
        </p:nvGraphicFramePr>
        <p:xfrm>
          <a:off x="303245" y="6108225"/>
          <a:ext cx="8537510" cy="447062"/>
        </p:xfrm>
        <a:graphic>
          <a:graphicData uri="http://schemas.openxmlformats.org/drawingml/2006/table">
            <a:tbl>
              <a:tblPr firstRow="1" firstCol="1" bandRow="1">
                <a:tableStyleId>{5C22544A-7EE6-4342-B048-85BDC9FD1C3A}</a:tableStyleId>
              </a:tblPr>
              <a:tblGrid>
                <a:gridCol w="8537510">
                  <a:extLst>
                    <a:ext uri="{9D8B030D-6E8A-4147-A177-3AD203B41FA5}">
                      <a16:colId xmlns:a16="http://schemas.microsoft.com/office/drawing/2014/main" val="1440035296"/>
                    </a:ext>
                  </a:extLst>
                </a:gridCol>
              </a:tblGrid>
              <a:tr h="447062">
                <a:tc>
                  <a:txBody>
                    <a:bodyPr/>
                    <a:lstStyle/>
                    <a:p>
                      <a:pPr marL="0" lvl="0" indent="0" algn="just">
                        <a:buFont typeface="+mj-lt"/>
                        <a:buNone/>
                      </a:pPr>
                      <a:r>
                        <a:rPr lang="en-GB" sz="800" i="1" dirty="0">
                          <a:solidFill>
                            <a:schemeClr val="bg1"/>
                          </a:solidFill>
                          <a:effectLst/>
                          <a:latin typeface="Calibri" panose="020F0502020204030204" pitchFamily="34" charset="0"/>
                          <a:cs typeface="Calibri" panose="020F0502020204030204" pitchFamily="34" charset="0"/>
                        </a:rPr>
                        <a:t>4)	Table prepared by the Office of SAMPRO based on information published by Statistics South Africa in its  STATISTICAL RELEASE P0211 titled “Quarterly</a:t>
                      </a:r>
                    </a:p>
                    <a:p>
                      <a:pPr marL="0" lvl="0" indent="0" algn="just">
                        <a:buFont typeface="+mj-lt"/>
                        <a:buNone/>
                      </a:pPr>
                      <a:r>
                        <a:rPr lang="en-GB" sz="800" i="1" dirty="0">
                          <a:solidFill>
                            <a:schemeClr val="bg1"/>
                          </a:solidFill>
                          <a:effectLst/>
                          <a:latin typeface="Calibri" panose="020F0502020204030204" pitchFamily="34" charset="0"/>
                          <a:cs typeface="Calibri" panose="020F0502020204030204" pitchFamily="34" charset="0"/>
                        </a:rPr>
                        <a:t>	Labour Force Survey Quarter 1  2025” and previous editions of PO211.</a:t>
                      </a:r>
                    </a:p>
                    <a:p>
                      <a:pPr marL="0" lvl="0" indent="0" algn="just">
                        <a:buFont typeface="+mj-lt"/>
                        <a:buNone/>
                      </a:pPr>
                      <a:r>
                        <a:rPr lang="en-GB" sz="800" i="1" dirty="0">
                          <a:solidFill>
                            <a:schemeClr val="bg1"/>
                          </a:solidFill>
                          <a:effectLst/>
                          <a:latin typeface="Calibri" panose="020F0502020204030204" pitchFamily="34" charset="0"/>
                          <a:cs typeface="Calibri" panose="020F0502020204030204" pitchFamily="34" charset="0"/>
                        </a:rPr>
                        <a:t>5)	Average calculated by the Office of SAMPRO by dividing the sum of the quarterly figures of the year by four.</a:t>
                      </a:r>
                    </a:p>
                  </a:txBody>
                  <a:tcPr marL="66257" marR="6625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908994"/>
                  </a:ext>
                </a:extLst>
              </a:tr>
            </a:tbl>
          </a:graphicData>
        </a:graphic>
      </p:graphicFrame>
    </p:spTree>
    <p:extLst>
      <p:ext uri="{BB962C8B-B14F-4D97-AF65-F5344CB8AC3E}">
        <p14:creationId xmlns:p14="http://schemas.microsoft.com/office/powerpoint/2010/main" val="18619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79813-2C0F-ED73-2D40-39A8B99DD270}"/>
              </a:ext>
            </a:extLst>
          </p:cNvPr>
          <p:cNvSpPr txBox="1"/>
          <p:nvPr/>
        </p:nvSpPr>
        <p:spPr>
          <a:xfrm>
            <a:off x="236787" y="1748917"/>
            <a:ext cx="8518849" cy="310854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lvl="0" indent="-457200">
              <a:spcAft>
                <a:spcPts val="600"/>
              </a:spcAft>
              <a:buFont typeface="Wingdings" panose="05000000000000000000" pitchFamily="2" charset="2"/>
              <a:buChar char="v"/>
            </a:pPr>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truth that economic growth, lower unemployment and transformation are dependent on improvement of the competitiveness (productivity) of the public and private sectors, does not receive enough attention in the determination of government policies and measures and in public debates.</a:t>
            </a:r>
            <a:endPar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61F2D57-DD3C-5760-8309-1AC61DBCBDEF}"/>
              </a:ext>
            </a:extLst>
          </p:cNvPr>
          <p:cNvSpPr>
            <a:spLocks noGrp="1"/>
          </p:cNvSpPr>
          <p:nvPr>
            <p:ph type="sldNum" sz="quarter" idx="12"/>
          </p:nvPr>
        </p:nvSpPr>
        <p:spPr/>
        <p:txBody>
          <a:bodyPr/>
          <a:lstStyle/>
          <a:p>
            <a:fld id="{73B850FF-6169-4056-8077-06FFA93A5366}" type="slidenum">
              <a:rPr lang="en-US" smtClean="0">
                <a:solidFill>
                  <a:schemeClr val="bg1"/>
                </a:solidFill>
              </a:rPr>
              <a:t>24</a:t>
            </a:fld>
            <a:endParaRPr lang="en-US">
              <a:solidFill>
                <a:schemeClr val="bg1"/>
              </a:solidFill>
            </a:endParaRPr>
          </a:p>
        </p:txBody>
      </p:sp>
    </p:spTree>
    <p:extLst>
      <p:ext uri="{BB962C8B-B14F-4D97-AF65-F5344CB8AC3E}">
        <p14:creationId xmlns:p14="http://schemas.microsoft.com/office/powerpoint/2010/main" val="86640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89245" y="6544057"/>
            <a:ext cx="7616420" cy="200055"/>
          </a:xfrm>
          <a:prstGeom prst="rect">
            <a:avLst/>
          </a:prstGeom>
          <a:noFill/>
          <a:ln>
            <a:noFill/>
          </a:ln>
        </p:spPr>
        <p:txBody>
          <a:bodyPr wrap="square" anchor="ctr">
            <a:spAutoFit/>
          </a:bodyPr>
          <a:lstStyle/>
          <a:p>
            <a:r>
              <a:rPr lang="en-GB" sz="700" b="1" i="1" dirty="0">
                <a:solidFill>
                  <a:schemeClr val="bg1"/>
                </a:solidFill>
                <a:latin typeface="Calibri" pitchFamily="34" charset="0"/>
              </a:rPr>
              <a:t>Table prepared by the Office of SAMPRO based on information obtained from Milk SA</a:t>
            </a:r>
            <a:endParaRPr lang="en-ZA"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58990" y="1163252"/>
            <a:ext cx="7455159"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TOTAL QUANTITY OF UNPROCESSED MILK PURCHASED IN SOUTH AFRICA DURING THE </a:t>
            </a:r>
          </a:p>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YEARS 2008 TO 2024 </a:t>
            </a:r>
          </a:p>
        </p:txBody>
      </p:sp>
      <p:sp>
        <p:nvSpPr>
          <p:cNvPr id="5" name="TextBox 4">
            <a:extLst>
              <a:ext uri="{FF2B5EF4-FFF2-40B4-BE49-F238E27FC236}">
                <a16:creationId xmlns:a16="http://schemas.microsoft.com/office/drawing/2014/main" id="{F436C914-027D-4159-6A5C-F4713248A263}"/>
              </a:ext>
            </a:extLst>
          </p:cNvPr>
          <p:cNvSpPr txBox="1"/>
          <p:nvPr/>
        </p:nvSpPr>
        <p:spPr>
          <a:xfrm>
            <a:off x="1966864" y="331764"/>
            <a:ext cx="5268895"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100" b="1" dirty="0">
                <a:solidFill>
                  <a:schemeClr val="bg1"/>
                </a:solidFill>
                <a:latin typeface="Calibri" pitchFamily="34" charset="0"/>
              </a:rPr>
              <a:t>The unprocessed milk market in South Africa </a:t>
            </a:r>
          </a:p>
        </p:txBody>
      </p:sp>
      <p:sp>
        <p:nvSpPr>
          <p:cNvPr id="3" name="Slide Number Placeholder 2">
            <a:extLst>
              <a:ext uri="{FF2B5EF4-FFF2-40B4-BE49-F238E27FC236}">
                <a16:creationId xmlns:a16="http://schemas.microsoft.com/office/drawing/2014/main" id="{C9323519-F7C2-5359-1F4D-C0CFA400F8C3}"/>
              </a:ext>
            </a:extLst>
          </p:cNvPr>
          <p:cNvSpPr>
            <a:spLocks noGrp="1"/>
          </p:cNvSpPr>
          <p:nvPr>
            <p:ph type="sldNum" sz="quarter" idx="12"/>
          </p:nvPr>
        </p:nvSpPr>
        <p:spPr/>
        <p:txBody>
          <a:bodyPr/>
          <a:lstStyle/>
          <a:p>
            <a:fld id="{73B850FF-6169-4056-8077-06FFA93A5366}" type="slidenum">
              <a:rPr lang="en-US" smtClean="0">
                <a:solidFill>
                  <a:schemeClr val="bg1"/>
                </a:solidFill>
              </a:rPr>
              <a:t>25</a:t>
            </a:fld>
            <a:endParaRPr lang="en-US">
              <a:solidFill>
                <a:schemeClr val="bg1"/>
              </a:solidFill>
            </a:endParaRPr>
          </a:p>
        </p:txBody>
      </p:sp>
      <p:graphicFrame>
        <p:nvGraphicFramePr>
          <p:cNvPr id="6" name="Table 5">
            <a:extLst>
              <a:ext uri="{FF2B5EF4-FFF2-40B4-BE49-F238E27FC236}">
                <a16:creationId xmlns:a16="http://schemas.microsoft.com/office/drawing/2014/main" id="{8B167C7F-6BEF-6E4D-86F4-45FE7CFFAB2D}"/>
              </a:ext>
            </a:extLst>
          </p:cNvPr>
          <p:cNvGraphicFramePr>
            <a:graphicFrameLocks noGrp="1"/>
          </p:cNvGraphicFramePr>
          <p:nvPr>
            <p:extLst>
              <p:ext uri="{D42A27DB-BD31-4B8C-83A1-F6EECF244321}">
                <p14:modId xmlns:p14="http://schemas.microsoft.com/office/powerpoint/2010/main" val="369702779"/>
              </p:ext>
            </p:extLst>
          </p:nvPr>
        </p:nvGraphicFramePr>
        <p:xfrm>
          <a:off x="765110" y="1755253"/>
          <a:ext cx="7168389" cy="4721612"/>
        </p:xfrm>
        <a:graphic>
          <a:graphicData uri="http://schemas.openxmlformats.org/drawingml/2006/table">
            <a:tbl>
              <a:tblPr firstRow="1" firstCol="1" bandRow="1">
                <a:tableStyleId>{D7AC3CCA-C797-4891-BE02-D94E43425B78}</a:tableStyleId>
              </a:tblPr>
              <a:tblGrid>
                <a:gridCol w="1641426">
                  <a:extLst>
                    <a:ext uri="{9D8B030D-6E8A-4147-A177-3AD203B41FA5}">
                      <a16:colId xmlns:a16="http://schemas.microsoft.com/office/drawing/2014/main" val="2649877510"/>
                    </a:ext>
                  </a:extLst>
                </a:gridCol>
                <a:gridCol w="2001213">
                  <a:extLst>
                    <a:ext uri="{9D8B030D-6E8A-4147-A177-3AD203B41FA5}">
                      <a16:colId xmlns:a16="http://schemas.microsoft.com/office/drawing/2014/main" val="1756765264"/>
                    </a:ext>
                  </a:extLst>
                </a:gridCol>
                <a:gridCol w="1762460">
                  <a:extLst>
                    <a:ext uri="{9D8B030D-6E8A-4147-A177-3AD203B41FA5}">
                      <a16:colId xmlns:a16="http://schemas.microsoft.com/office/drawing/2014/main" val="1936778017"/>
                    </a:ext>
                  </a:extLst>
                </a:gridCol>
                <a:gridCol w="1763290">
                  <a:extLst>
                    <a:ext uri="{9D8B030D-6E8A-4147-A177-3AD203B41FA5}">
                      <a16:colId xmlns:a16="http://schemas.microsoft.com/office/drawing/2014/main" val="1075739504"/>
                    </a:ext>
                  </a:extLst>
                </a:gridCol>
              </a:tblGrid>
              <a:tr h="837707">
                <a:tc>
                  <a:txBody>
                    <a:bodyPr/>
                    <a:lstStyle/>
                    <a:p>
                      <a:pPr algn="ctr"/>
                      <a:r>
                        <a:rPr lang="en-GB" sz="18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YEAR</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11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UNPROCESSED MILK</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KILOGRAM</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1100" b="1">
                          <a:effectLst/>
                          <a:latin typeface="Calibri" panose="020F0502020204030204" pitchFamily="34" charset="0"/>
                          <a:cs typeface="Calibri" panose="020F0502020204030204" pitchFamily="34" charset="0"/>
                        </a:rPr>
                        <a:t>PERCENTAGE</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CHANGE</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FROM PREVIOUS</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YEAR</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11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INDEX</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2008 = 100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76290727"/>
                  </a:ext>
                </a:extLst>
              </a:tr>
              <a:tr h="228465">
                <a:tc>
                  <a:txBody>
                    <a:bodyPr/>
                    <a:lstStyle/>
                    <a:p>
                      <a:pPr algn="ctr"/>
                      <a:r>
                        <a:rPr lang="en-GB" sz="1200" b="1" dirty="0">
                          <a:effectLst/>
                          <a:latin typeface="Calibri" panose="020F0502020204030204" pitchFamily="34" charset="0"/>
                          <a:cs typeface="Calibri" panose="020F0502020204030204" pitchFamily="34" charset="0"/>
                        </a:rPr>
                        <a:t>2008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2 624 511 678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100.00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21396303"/>
                  </a:ext>
                </a:extLst>
              </a:tr>
              <a:tr h="228465">
                <a:tc>
                  <a:txBody>
                    <a:bodyPr/>
                    <a:lstStyle/>
                    <a:p>
                      <a:pPr algn="ctr"/>
                      <a:r>
                        <a:rPr lang="en-GB" sz="1200" b="1" dirty="0">
                          <a:effectLst/>
                          <a:latin typeface="Calibri" panose="020F0502020204030204" pitchFamily="34" charset="0"/>
                          <a:cs typeface="Calibri" panose="020F0502020204030204" pitchFamily="34" charset="0"/>
                        </a:rPr>
                        <a:t>2009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2 586 868 067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-1.43</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98.57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86669024"/>
                  </a:ext>
                </a:extLst>
              </a:tr>
              <a:tr h="228465">
                <a:tc>
                  <a:txBody>
                    <a:bodyPr/>
                    <a:lstStyle/>
                    <a:p>
                      <a:pPr algn="ctr"/>
                      <a:r>
                        <a:rPr lang="en-GB" sz="1200" b="1">
                          <a:effectLst/>
                          <a:latin typeface="Calibri" panose="020F0502020204030204" pitchFamily="34" charset="0"/>
                          <a:cs typeface="Calibri" panose="020F0502020204030204" pitchFamily="34" charset="0"/>
                        </a:rPr>
                        <a:t>2010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2 711 236 032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4.81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103.30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20206715"/>
                  </a:ext>
                </a:extLst>
              </a:tr>
              <a:tr h="228465">
                <a:tc>
                  <a:txBody>
                    <a:bodyPr/>
                    <a:lstStyle/>
                    <a:p>
                      <a:pPr algn="ctr"/>
                      <a:r>
                        <a:rPr lang="en-GB" sz="1200" b="1">
                          <a:effectLst/>
                          <a:latin typeface="Calibri" panose="020F0502020204030204" pitchFamily="34" charset="0"/>
                          <a:cs typeface="Calibri" panose="020F0502020204030204" pitchFamily="34" charset="0"/>
                        </a:rPr>
                        <a:t>2011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2 720 402 147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0.34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103.65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46182573"/>
                  </a:ext>
                </a:extLst>
              </a:tr>
              <a:tr h="228465">
                <a:tc>
                  <a:txBody>
                    <a:bodyPr/>
                    <a:lstStyle/>
                    <a:p>
                      <a:pPr algn="ctr"/>
                      <a:r>
                        <a:rPr lang="en-GB" sz="1200" b="1">
                          <a:effectLst/>
                          <a:latin typeface="Calibri" panose="020F0502020204030204" pitchFamily="34" charset="0"/>
                          <a:cs typeface="Calibri" panose="020F0502020204030204" pitchFamily="34" charset="0"/>
                        </a:rPr>
                        <a:t>2012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2 842 810 159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4.50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108.32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649812"/>
                  </a:ext>
                </a:extLst>
              </a:tr>
              <a:tr h="228465">
                <a:tc>
                  <a:txBody>
                    <a:bodyPr/>
                    <a:lstStyle/>
                    <a:p>
                      <a:pPr algn="ctr"/>
                      <a:r>
                        <a:rPr lang="en-GB" sz="1200" b="1">
                          <a:effectLst/>
                          <a:latin typeface="Calibri" panose="020F0502020204030204" pitchFamily="34" charset="0"/>
                          <a:cs typeface="Calibri" panose="020F0502020204030204" pitchFamily="34" charset="0"/>
                        </a:rPr>
                        <a:t>2013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2 905 811 947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2.22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110.72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80119579"/>
                  </a:ext>
                </a:extLst>
              </a:tr>
              <a:tr h="228465">
                <a:tc>
                  <a:txBody>
                    <a:bodyPr/>
                    <a:lstStyle/>
                    <a:p>
                      <a:pPr algn="ctr"/>
                      <a:r>
                        <a:rPr lang="en-GB" sz="1200" b="1">
                          <a:effectLst/>
                          <a:latin typeface="Calibri" panose="020F0502020204030204" pitchFamily="34" charset="0"/>
                          <a:cs typeface="Calibri" panose="020F0502020204030204" pitchFamily="34" charset="0"/>
                        </a:rPr>
                        <a:t>2014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2 982 734 569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2.65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113.65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70025030"/>
                  </a:ext>
                </a:extLst>
              </a:tr>
              <a:tr h="228465">
                <a:tc>
                  <a:txBody>
                    <a:bodyPr/>
                    <a:lstStyle/>
                    <a:p>
                      <a:pPr algn="ctr"/>
                      <a:r>
                        <a:rPr lang="en-GB" sz="1200" b="1">
                          <a:effectLst/>
                          <a:latin typeface="Calibri" panose="020F0502020204030204" pitchFamily="34" charset="0"/>
                          <a:cs typeface="Calibri" panose="020F0502020204030204" pitchFamily="34" charset="0"/>
                        </a:rPr>
                        <a:t>2015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3 172 655 770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6.37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120.89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54372336"/>
                  </a:ext>
                </a:extLst>
              </a:tr>
              <a:tr h="228465">
                <a:tc>
                  <a:txBody>
                    <a:bodyPr/>
                    <a:lstStyle/>
                    <a:p>
                      <a:pPr algn="ctr"/>
                      <a:r>
                        <a:rPr lang="en-GB" sz="1200" b="1">
                          <a:effectLst/>
                          <a:latin typeface="Calibri" panose="020F0502020204030204" pitchFamily="34" charset="0"/>
                          <a:cs typeface="Calibri" panose="020F0502020204030204" pitchFamily="34" charset="0"/>
                        </a:rPr>
                        <a:t>2016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3 158 466 390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-0.45</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120.34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01874500"/>
                  </a:ext>
                </a:extLst>
              </a:tr>
              <a:tr h="228465">
                <a:tc>
                  <a:txBody>
                    <a:bodyPr/>
                    <a:lstStyle/>
                    <a:p>
                      <a:pPr algn="ctr"/>
                      <a:r>
                        <a:rPr lang="en-GB" sz="1200" b="1">
                          <a:effectLst/>
                          <a:latin typeface="Calibri" panose="020F0502020204030204" pitchFamily="34" charset="0"/>
                          <a:cs typeface="Calibri" panose="020F0502020204030204" pitchFamily="34" charset="0"/>
                        </a:rPr>
                        <a:t>2017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3 253 682 081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3.02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123.97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05059974"/>
                  </a:ext>
                </a:extLst>
              </a:tr>
              <a:tr h="228465">
                <a:tc>
                  <a:txBody>
                    <a:bodyPr/>
                    <a:lstStyle/>
                    <a:p>
                      <a:pPr algn="ctr"/>
                      <a:r>
                        <a:rPr lang="en-GB" sz="1200" b="1">
                          <a:effectLst/>
                          <a:latin typeface="Calibri" panose="020F0502020204030204" pitchFamily="34" charset="0"/>
                          <a:cs typeface="Calibri" panose="020F0502020204030204" pitchFamily="34" charset="0"/>
                        </a:rPr>
                        <a:t>2018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 3 410 535 904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4.82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129.95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47432430"/>
                  </a:ext>
                </a:extLst>
              </a:tr>
              <a:tr h="228465">
                <a:tc>
                  <a:txBody>
                    <a:bodyPr/>
                    <a:lstStyle/>
                    <a:p>
                      <a:pPr algn="ctr"/>
                      <a:r>
                        <a:rPr lang="en-GB" sz="1200" b="1">
                          <a:effectLst/>
                          <a:latin typeface="Calibri" panose="020F0502020204030204" pitchFamily="34" charset="0"/>
                          <a:cs typeface="Calibri" panose="020F0502020204030204" pitchFamily="34" charset="0"/>
                        </a:rPr>
                        <a:t>2019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kern="1200" dirty="0">
                          <a:effectLst/>
                          <a:latin typeface="Calibri" panose="020F0502020204030204" pitchFamily="34" charset="0"/>
                          <a:cs typeface="Calibri" panose="020F0502020204030204" pitchFamily="34" charset="0"/>
                        </a:rPr>
                        <a:t>3 432 802 396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kern="1200">
                          <a:effectLst/>
                          <a:latin typeface="Calibri" panose="020F0502020204030204" pitchFamily="34" charset="0"/>
                          <a:cs typeface="Calibri" panose="020F0502020204030204" pitchFamily="34" charset="0"/>
                        </a:rPr>
                        <a:t>0.65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kern="1200">
                          <a:effectLst/>
                          <a:latin typeface="Calibri" panose="020F0502020204030204" pitchFamily="34" charset="0"/>
                          <a:cs typeface="Calibri" panose="020F0502020204030204" pitchFamily="34" charset="0"/>
                        </a:rPr>
                        <a:t>130.80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6875626"/>
                  </a:ext>
                </a:extLst>
              </a:tr>
              <a:tr h="228465">
                <a:tc>
                  <a:txBody>
                    <a:bodyPr/>
                    <a:lstStyle/>
                    <a:p>
                      <a:pPr algn="ctr"/>
                      <a:r>
                        <a:rPr lang="en-GB" sz="1200" b="1">
                          <a:effectLst/>
                          <a:latin typeface="Calibri" panose="020F0502020204030204" pitchFamily="34" charset="0"/>
                          <a:cs typeface="Calibri" panose="020F0502020204030204" pitchFamily="34" charset="0"/>
                        </a:rPr>
                        <a:t>2020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3 427 335 378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-0.16 </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a:effectLst/>
                          <a:latin typeface="Calibri" panose="020F0502020204030204" pitchFamily="34" charset="0"/>
                          <a:cs typeface="Calibri" panose="020F0502020204030204" pitchFamily="34" charset="0"/>
                        </a:rPr>
                        <a:t>130.56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66658522"/>
                  </a:ext>
                </a:extLst>
              </a:tr>
              <a:tr h="228465">
                <a:tc>
                  <a:txBody>
                    <a:bodyPr/>
                    <a:lstStyle/>
                    <a:p>
                      <a:pPr algn="ctr"/>
                      <a:r>
                        <a:rPr lang="en-GB" sz="1200" b="1">
                          <a:effectLst/>
                          <a:latin typeface="Calibri" panose="020F0502020204030204" pitchFamily="34" charset="0"/>
                          <a:cs typeface="Calibri" panose="020F0502020204030204" pitchFamily="34" charset="0"/>
                        </a:rPr>
                        <a:t>2021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a:effectLst/>
                          <a:latin typeface="Calibri" panose="020F0502020204030204" pitchFamily="34" charset="0"/>
                          <a:cs typeface="Calibri" panose="020F0502020204030204" pitchFamily="34" charset="0"/>
                        </a:rPr>
                        <a:t>3 403 100 413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solidFill>
                            <a:srgbClr val="FF0000"/>
                          </a:solidFill>
                          <a:effectLst/>
                          <a:latin typeface="Calibri" panose="020F0502020204030204" pitchFamily="34" charset="0"/>
                          <a:cs typeface="Calibri" panose="020F0502020204030204" pitchFamily="34" charset="0"/>
                        </a:rPr>
                        <a:t>-0.71 </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effectLst/>
                          <a:latin typeface="Calibri" panose="020F0502020204030204" pitchFamily="34" charset="0"/>
                          <a:cs typeface="Calibri" panose="020F0502020204030204" pitchFamily="34" charset="0"/>
                        </a:rPr>
                        <a:t>129.67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80079165"/>
                  </a:ext>
                </a:extLst>
              </a:tr>
              <a:tr h="228465">
                <a:tc>
                  <a:txBody>
                    <a:bodyPr/>
                    <a:lstStyle/>
                    <a:p>
                      <a:pPr algn="ctr"/>
                      <a:r>
                        <a:rPr lang="en-GB" sz="1200" b="1">
                          <a:effectLst/>
                          <a:latin typeface="Calibri" panose="020F0502020204030204" pitchFamily="34" charset="0"/>
                          <a:cs typeface="Calibri" panose="020F0502020204030204" pitchFamily="34" charset="0"/>
                        </a:rPr>
                        <a:t>2022 </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effectLst/>
                          <a:latin typeface="Calibri" panose="020F0502020204030204" pitchFamily="34" charset="0"/>
                          <a:cs typeface="Calibri" panose="020F0502020204030204" pitchFamily="34" charset="0"/>
                        </a:rPr>
                        <a:t>3 349 861 004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solidFill>
                            <a:srgbClr val="FF0000"/>
                          </a:solidFill>
                          <a:effectLst/>
                          <a:latin typeface="Calibri" panose="020F0502020204030204" pitchFamily="34" charset="0"/>
                          <a:cs typeface="Calibri" panose="020F0502020204030204" pitchFamily="34" charset="0"/>
                        </a:rPr>
                        <a:t>-1.56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effectLst/>
                          <a:latin typeface="Calibri" panose="020F0502020204030204" pitchFamily="34" charset="0"/>
                          <a:cs typeface="Calibri" panose="020F0502020204030204" pitchFamily="34" charset="0"/>
                        </a:rPr>
                        <a:t>127.64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7669082"/>
                  </a:ext>
                </a:extLst>
              </a:tr>
              <a:tr h="228465">
                <a:tc>
                  <a:txBody>
                    <a:bodyPr/>
                    <a:lstStyle/>
                    <a:p>
                      <a:pPr algn="ct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3 339 272 379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-0.32</a:t>
                      </a: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127.23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625625"/>
                  </a:ext>
                </a:extLst>
              </a:tr>
              <a:tr h="228465">
                <a:tc>
                  <a:txBody>
                    <a:bodyPr/>
                    <a:lstStyle/>
                    <a:p>
                      <a:pPr algn="ct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3 458 059 966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131.76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75357496"/>
                  </a:ext>
                </a:extLst>
              </a:tr>
            </a:tbl>
          </a:graphicData>
        </a:graphic>
      </p:graphicFrame>
    </p:spTree>
    <p:extLst>
      <p:ext uri="{BB962C8B-B14F-4D97-AF65-F5344CB8AC3E}">
        <p14:creationId xmlns:p14="http://schemas.microsoft.com/office/powerpoint/2010/main" val="89714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49401"/>
            <a:ext cx="6776665"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obtained from Milk SA. </a:t>
            </a:r>
            <a:endParaRPr lang="en-GB" sz="900" b="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9659" y="751653"/>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09020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AVERAGE AGGREGATE COMPOUND GROWTH RATE PER YEAR OF THE MASS OF PRODUCTION OF </a:t>
            </a:r>
          </a:p>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UNPROCESSED MILK IN SOUTH AFRICA</a:t>
            </a:r>
          </a:p>
        </p:txBody>
      </p:sp>
      <p:graphicFrame>
        <p:nvGraphicFramePr>
          <p:cNvPr id="3" name="Table 2">
            <a:extLst>
              <a:ext uri="{FF2B5EF4-FFF2-40B4-BE49-F238E27FC236}">
                <a16:creationId xmlns:a16="http://schemas.microsoft.com/office/drawing/2014/main" id="{EB53AE38-9D07-519C-707A-01FF1207F032}"/>
              </a:ext>
            </a:extLst>
          </p:cNvPr>
          <p:cNvGraphicFramePr>
            <a:graphicFrameLocks noGrp="1"/>
          </p:cNvGraphicFramePr>
          <p:nvPr>
            <p:extLst>
              <p:ext uri="{D42A27DB-BD31-4B8C-83A1-F6EECF244321}">
                <p14:modId xmlns:p14="http://schemas.microsoft.com/office/powerpoint/2010/main" val="3880853575"/>
              </p:ext>
            </p:extLst>
          </p:nvPr>
        </p:nvGraphicFramePr>
        <p:xfrm>
          <a:off x="1751496" y="1940491"/>
          <a:ext cx="5641008" cy="4155580"/>
        </p:xfrm>
        <a:graphic>
          <a:graphicData uri="http://schemas.openxmlformats.org/drawingml/2006/table">
            <a:tbl>
              <a:tblPr>
                <a:tableStyleId>{D7AC3CCA-C797-4891-BE02-D94E43425B78}</a:tableStyleId>
              </a:tblPr>
              <a:tblGrid>
                <a:gridCol w="2912488">
                  <a:extLst>
                    <a:ext uri="{9D8B030D-6E8A-4147-A177-3AD203B41FA5}">
                      <a16:colId xmlns:a16="http://schemas.microsoft.com/office/drawing/2014/main" val="20000"/>
                    </a:ext>
                  </a:extLst>
                </a:gridCol>
                <a:gridCol w="2728520">
                  <a:extLst>
                    <a:ext uri="{9D8B030D-6E8A-4147-A177-3AD203B41FA5}">
                      <a16:colId xmlns:a16="http://schemas.microsoft.com/office/drawing/2014/main" val="20001"/>
                    </a:ext>
                  </a:extLst>
                </a:gridCol>
              </a:tblGrid>
              <a:tr h="743473">
                <a:tc>
                  <a:txBody>
                    <a:bodyPr/>
                    <a:lstStyle/>
                    <a:p>
                      <a:pPr algn="ctr" fontAlgn="b"/>
                      <a:r>
                        <a:rPr lang="en-ZA" sz="1400" b="1" u="none" strike="noStrike" dirty="0">
                          <a:solidFill>
                            <a:schemeClr val="bg1"/>
                          </a:solidFill>
                          <a:effectLst/>
                        </a:rPr>
                        <a:t>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ZA" sz="1400" b="1" u="none" strike="noStrike" dirty="0">
                          <a:solidFill>
                            <a:schemeClr val="bg1"/>
                          </a:solidFill>
                          <a:effectLst/>
                        </a:rPr>
                        <a:t>Average aggregate compound growth rate per year </a:t>
                      </a:r>
                    </a:p>
                    <a:p>
                      <a:pPr algn="ctr" fontAlgn="b"/>
                      <a:r>
                        <a:rPr lang="en-ZA" sz="1400" b="1" u="none" strike="noStrike" dirty="0">
                          <a:solidFill>
                            <a:schemeClr val="bg1"/>
                          </a:solidFill>
                          <a:effectLst/>
                        </a:rPr>
                        <a:t>Percent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0"/>
                  </a:ext>
                </a:extLst>
              </a:tr>
              <a:tr h="549588">
                <a:tc>
                  <a:txBody>
                    <a:bodyPr/>
                    <a:lstStyle/>
                    <a:p>
                      <a:pPr algn="ctr" fontAlgn="b"/>
                      <a:r>
                        <a:rPr lang="en-ZA" sz="1400" b="1" u="none" strike="noStrike" dirty="0">
                          <a:solidFill>
                            <a:schemeClr val="bg1"/>
                          </a:solidFill>
                          <a:effectLst/>
                        </a:rPr>
                        <a:t>2008 to 2011 (3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ZA" sz="1400" b="1" u="none" strike="noStrike" dirty="0">
                          <a:solidFill>
                            <a:schemeClr val="bg1"/>
                          </a:solidFill>
                          <a:effectLst/>
                        </a:rPr>
                        <a:t>1.20</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1"/>
                  </a:ext>
                </a:extLst>
              </a:tr>
              <a:tr h="549588">
                <a:tc>
                  <a:txBody>
                    <a:bodyPr/>
                    <a:lstStyle/>
                    <a:p>
                      <a:pPr algn="ctr" fontAlgn="b"/>
                      <a:r>
                        <a:rPr lang="en-ZA" sz="1400" b="1" u="none" strike="noStrike" dirty="0">
                          <a:solidFill>
                            <a:schemeClr val="bg1"/>
                          </a:solidFill>
                          <a:effectLst/>
                        </a:rPr>
                        <a:t>2011 to 2014 (3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ZA" sz="1400" b="1" u="none" strike="noStrike" dirty="0">
                          <a:solidFill>
                            <a:schemeClr val="bg1"/>
                          </a:solidFill>
                          <a:effectLst/>
                        </a:rPr>
                        <a:t>3.12</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2"/>
                  </a:ext>
                </a:extLst>
              </a:tr>
              <a:tr h="549588">
                <a:tc>
                  <a:txBody>
                    <a:bodyPr/>
                    <a:lstStyle/>
                    <a:p>
                      <a:pPr algn="ctr" fontAlgn="b"/>
                      <a:r>
                        <a:rPr lang="en-ZA" sz="1400" b="1" u="none" strike="noStrike" dirty="0">
                          <a:solidFill>
                            <a:schemeClr val="bg1"/>
                          </a:solidFill>
                          <a:effectLst/>
                        </a:rPr>
                        <a:t>2014 to 2017 (3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ZA" sz="1400" b="1" u="none" strike="noStrike" dirty="0">
                          <a:solidFill>
                            <a:schemeClr val="bg1"/>
                          </a:solidFill>
                          <a:effectLst/>
                        </a:rPr>
                        <a:t>2.94</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3"/>
                  </a:ext>
                </a:extLst>
              </a:tr>
              <a:tr h="549588">
                <a:tc>
                  <a:txBody>
                    <a:bodyPr/>
                    <a:lstStyle/>
                    <a:p>
                      <a:pPr algn="ctr" fontAlgn="b"/>
                      <a:r>
                        <a:rPr lang="en-ZA" sz="1400" b="1" u="none" strike="noStrike" dirty="0">
                          <a:solidFill>
                            <a:schemeClr val="bg1"/>
                          </a:solidFill>
                          <a:effectLst/>
                        </a:rPr>
                        <a:t>2017 to 2020 (3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ZA" sz="1400" b="1" u="none" strike="noStrike" dirty="0">
                          <a:solidFill>
                            <a:schemeClr val="bg1"/>
                          </a:solidFill>
                          <a:effectLst/>
                        </a:rPr>
                        <a:t>1.75</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4"/>
                  </a:ext>
                </a:extLst>
              </a:tr>
              <a:tr h="549588">
                <a:tc>
                  <a:txBody>
                    <a:bodyPr/>
                    <a:lstStyle/>
                    <a:p>
                      <a:pPr algn="ctr" fontAlgn="b"/>
                      <a:r>
                        <a:rPr lang="en-GB" sz="1400" b="1" i="0" u="none" strike="noStrike" dirty="0">
                          <a:solidFill>
                            <a:schemeClr val="bg1"/>
                          </a:solidFill>
                          <a:effectLst/>
                          <a:latin typeface="+mn-lt"/>
                          <a:cs typeface="Calibri" panose="020F0502020204030204" pitchFamily="34" charset="0"/>
                        </a:rPr>
                        <a:t>2020 to 2023 (3 years)</a:t>
                      </a:r>
                      <a:endParaRPr lang="en-ZA" sz="1400" b="1" i="0" u="none" strike="noStrike" dirty="0">
                        <a:solidFill>
                          <a:schemeClr val="bg1"/>
                        </a:solidFill>
                        <a:effectLst/>
                        <a:latin typeface="+mn-lt"/>
                        <a:cs typeface="Calibri" panose="020F0502020204030204" pitchFamily="34" charset="0"/>
                      </a:endParaRPr>
                    </a:p>
                  </a:txBody>
                  <a:tcPr marL="4612" marR="4612" marT="4612" marB="0" anchor="ctr"/>
                </a:tc>
                <a:tc>
                  <a:txBody>
                    <a:bodyPr/>
                    <a:lstStyle/>
                    <a:p>
                      <a:pPr algn="ctr" fontAlgn="b"/>
                      <a:r>
                        <a:rPr lang="en-GB" sz="1400" b="1" i="0" u="none" strike="noStrike" dirty="0">
                          <a:solidFill>
                            <a:srgbClr val="FF0000"/>
                          </a:solidFill>
                          <a:effectLst/>
                          <a:latin typeface="+mn-lt"/>
                          <a:cs typeface="Calibri" panose="020F0502020204030204" pitchFamily="34" charset="0"/>
                        </a:rPr>
                        <a:t>-0.86</a:t>
                      </a:r>
                      <a:endParaRPr lang="en-ZA" sz="1400" b="1" i="0" u="none" strike="noStrike" dirty="0">
                        <a:solidFill>
                          <a:srgbClr val="FF0000"/>
                        </a:solidFill>
                        <a:effectLst/>
                        <a:latin typeface="+mn-lt"/>
                        <a:cs typeface="Calibri" panose="020F0502020204030204" pitchFamily="34" charset="0"/>
                      </a:endParaRPr>
                    </a:p>
                  </a:txBody>
                  <a:tcPr marL="4612" marR="4612" marT="4612" marB="0" anchor="ctr"/>
                </a:tc>
                <a:extLst>
                  <a:ext uri="{0D108BD9-81ED-4DB2-BD59-A6C34878D82A}">
                    <a16:rowId xmlns:a16="http://schemas.microsoft.com/office/drawing/2014/main" val="2910507248"/>
                  </a:ext>
                </a:extLst>
              </a:tr>
              <a:tr h="549588">
                <a:tc>
                  <a:txBody>
                    <a:bodyPr/>
                    <a:lstStyle/>
                    <a:p>
                      <a:pPr algn="ctr" fontAlgn="b"/>
                      <a:r>
                        <a:rPr lang="en-GB" sz="1400" b="1" u="none" strike="noStrike" dirty="0">
                          <a:solidFill>
                            <a:schemeClr val="bg1"/>
                          </a:solidFill>
                          <a:effectLst/>
                        </a:rPr>
                        <a:t>2008 to 2023 (15 years)</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tc>
                  <a:txBody>
                    <a:bodyPr/>
                    <a:lstStyle/>
                    <a:p>
                      <a:pPr algn="ctr" fontAlgn="b"/>
                      <a:r>
                        <a:rPr lang="en-GB" sz="1400" b="1" u="none" strike="noStrike" dirty="0">
                          <a:solidFill>
                            <a:schemeClr val="bg1"/>
                          </a:solidFill>
                          <a:effectLst/>
                        </a:rPr>
                        <a:t>1.52</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912056646"/>
                  </a:ext>
                </a:extLst>
              </a:tr>
            </a:tbl>
          </a:graphicData>
        </a:graphic>
      </p:graphicFrame>
      <p:sp>
        <p:nvSpPr>
          <p:cNvPr id="4" name="Slide Number Placeholder 3">
            <a:extLst>
              <a:ext uri="{FF2B5EF4-FFF2-40B4-BE49-F238E27FC236}">
                <a16:creationId xmlns:a16="http://schemas.microsoft.com/office/drawing/2014/main" id="{7B3719B8-0243-7F14-3B00-9FE1BF540EBC}"/>
              </a:ext>
            </a:extLst>
          </p:cNvPr>
          <p:cNvSpPr>
            <a:spLocks noGrp="1"/>
          </p:cNvSpPr>
          <p:nvPr>
            <p:ph type="sldNum" sz="quarter" idx="12"/>
          </p:nvPr>
        </p:nvSpPr>
        <p:spPr/>
        <p:txBody>
          <a:bodyPr/>
          <a:lstStyle/>
          <a:p>
            <a:fld id="{73B850FF-6169-4056-8077-06FFA93A5366}" type="slidenum">
              <a:rPr lang="en-US" smtClean="0">
                <a:solidFill>
                  <a:schemeClr val="bg1"/>
                </a:solidFill>
              </a:rPr>
              <a:t>26</a:t>
            </a:fld>
            <a:endParaRPr lang="en-US">
              <a:solidFill>
                <a:schemeClr val="bg1"/>
              </a:solidFill>
            </a:endParaRPr>
          </a:p>
        </p:txBody>
      </p:sp>
    </p:spTree>
    <p:extLst>
      <p:ext uri="{BB962C8B-B14F-4D97-AF65-F5344CB8AC3E}">
        <p14:creationId xmlns:p14="http://schemas.microsoft.com/office/powerpoint/2010/main" val="411172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627168"/>
            <a:ext cx="6776665"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obtained from Milk SA. </a:t>
            </a:r>
            <a:endParaRPr lang="en-GB" sz="900" b="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10553"/>
            <a:ext cx="1058974"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67606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DIFFERENCE BETWEEN THE HIGHEST AND LOWEST MASS OF PRODUCTION OF UNPROCESSED MILK PER DAY IN SOUTH AFRICA, IN THE YEARS 2009 TO 2024</a:t>
            </a:r>
          </a:p>
        </p:txBody>
      </p:sp>
      <p:sp>
        <p:nvSpPr>
          <p:cNvPr id="3" name="Slide Number Placeholder 2">
            <a:extLst>
              <a:ext uri="{FF2B5EF4-FFF2-40B4-BE49-F238E27FC236}">
                <a16:creationId xmlns:a16="http://schemas.microsoft.com/office/drawing/2014/main" id="{DEEAD05D-5D1E-F1C2-73CB-0AD4CE8DF62C}"/>
              </a:ext>
            </a:extLst>
          </p:cNvPr>
          <p:cNvSpPr>
            <a:spLocks noGrp="1"/>
          </p:cNvSpPr>
          <p:nvPr>
            <p:ph type="sldNum" sz="quarter" idx="12"/>
          </p:nvPr>
        </p:nvSpPr>
        <p:spPr/>
        <p:txBody>
          <a:bodyPr/>
          <a:lstStyle/>
          <a:p>
            <a:fld id="{73B850FF-6169-4056-8077-06FFA93A5366}" type="slidenum">
              <a:rPr lang="en-US" smtClean="0">
                <a:solidFill>
                  <a:schemeClr val="bg1"/>
                </a:solidFill>
              </a:rPr>
              <a:t>27</a:t>
            </a:fld>
            <a:endParaRPr lang="en-US">
              <a:solidFill>
                <a:schemeClr val="bg1"/>
              </a:solidFill>
            </a:endParaRPr>
          </a:p>
        </p:txBody>
      </p:sp>
      <p:graphicFrame>
        <p:nvGraphicFramePr>
          <p:cNvPr id="4" name="Table 3">
            <a:extLst>
              <a:ext uri="{FF2B5EF4-FFF2-40B4-BE49-F238E27FC236}">
                <a16:creationId xmlns:a16="http://schemas.microsoft.com/office/drawing/2014/main" id="{D895145C-0A18-D715-CCA2-2AAAA992A061}"/>
              </a:ext>
            </a:extLst>
          </p:cNvPr>
          <p:cNvGraphicFramePr>
            <a:graphicFrameLocks noGrp="1"/>
          </p:cNvGraphicFramePr>
          <p:nvPr>
            <p:extLst>
              <p:ext uri="{D42A27DB-BD31-4B8C-83A1-F6EECF244321}">
                <p14:modId xmlns:p14="http://schemas.microsoft.com/office/powerpoint/2010/main" val="3852054751"/>
              </p:ext>
            </p:extLst>
          </p:nvPr>
        </p:nvGraphicFramePr>
        <p:xfrm>
          <a:off x="1183668" y="1354136"/>
          <a:ext cx="6776664" cy="4967156"/>
        </p:xfrm>
        <a:graphic>
          <a:graphicData uri="http://schemas.openxmlformats.org/drawingml/2006/table">
            <a:tbl>
              <a:tblPr bandRow="1">
                <a:tableStyleId>{5C22544A-7EE6-4342-B048-85BDC9FD1C3A}</a:tableStyleId>
              </a:tblPr>
              <a:tblGrid>
                <a:gridCol w="5539655">
                  <a:extLst>
                    <a:ext uri="{9D8B030D-6E8A-4147-A177-3AD203B41FA5}">
                      <a16:colId xmlns:a16="http://schemas.microsoft.com/office/drawing/2014/main" val="1494726651"/>
                    </a:ext>
                  </a:extLst>
                </a:gridCol>
                <a:gridCol w="1237009">
                  <a:extLst>
                    <a:ext uri="{9D8B030D-6E8A-4147-A177-3AD203B41FA5}">
                      <a16:colId xmlns:a16="http://schemas.microsoft.com/office/drawing/2014/main" val="3545746051"/>
                    </a:ext>
                  </a:extLst>
                </a:gridCol>
              </a:tblGrid>
              <a:tr h="291102">
                <a:tc>
                  <a:txBody>
                    <a:bodyPr/>
                    <a:lstStyle/>
                    <a:p>
                      <a:pPr algn="ctr"/>
                      <a:r>
                        <a:rPr lang="en-ZA" sz="1400" b="1" dirty="0">
                          <a:effectLst/>
                        </a:rPr>
                        <a:t>Year</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ctr"/>
                      <a:r>
                        <a:rPr lang="en-ZA" sz="1400" b="1">
                          <a:effectLst/>
                        </a:rPr>
                        <a:t>Percent</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491861089"/>
                  </a:ext>
                </a:extLst>
              </a:tr>
              <a:tr h="275062">
                <a:tc>
                  <a:txBody>
                    <a:bodyPr/>
                    <a:lstStyle/>
                    <a:p>
                      <a:r>
                        <a:rPr lang="en-US" sz="1400" b="1">
                          <a:effectLst/>
                        </a:rPr>
                        <a:t>2009</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US" sz="1400" b="1" dirty="0">
                          <a:effectLst/>
                        </a:rPr>
                        <a:t>35.3</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3502999170"/>
                  </a:ext>
                </a:extLst>
              </a:tr>
              <a:tr h="275062">
                <a:tc>
                  <a:txBody>
                    <a:bodyPr/>
                    <a:lstStyle/>
                    <a:p>
                      <a:r>
                        <a:rPr lang="en-GB" sz="1400" b="1">
                          <a:effectLst/>
                        </a:rPr>
                        <a:t>2010</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US" sz="1400" b="1" dirty="0">
                          <a:effectLst/>
                        </a:rPr>
                        <a:t>32.2</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1841614201"/>
                  </a:ext>
                </a:extLst>
              </a:tr>
              <a:tr h="275062">
                <a:tc>
                  <a:txBody>
                    <a:bodyPr/>
                    <a:lstStyle/>
                    <a:p>
                      <a:r>
                        <a:rPr lang="en-GB" sz="1400" b="1">
                          <a:effectLst/>
                        </a:rPr>
                        <a:t>2011</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US" sz="1400" b="1">
                          <a:effectLst/>
                        </a:rPr>
                        <a:t>32.0</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3066766769"/>
                  </a:ext>
                </a:extLst>
              </a:tr>
              <a:tr h="275062">
                <a:tc>
                  <a:txBody>
                    <a:bodyPr/>
                    <a:lstStyle/>
                    <a:p>
                      <a:r>
                        <a:rPr lang="en-GB" sz="1400" b="1">
                          <a:effectLst/>
                        </a:rPr>
                        <a:t>2012</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US" sz="1400" b="1" dirty="0">
                          <a:effectLst/>
                        </a:rPr>
                        <a:t>29.0</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355742204"/>
                  </a:ext>
                </a:extLst>
              </a:tr>
              <a:tr h="275062">
                <a:tc>
                  <a:txBody>
                    <a:bodyPr/>
                    <a:lstStyle/>
                    <a:p>
                      <a:r>
                        <a:rPr lang="en-US" sz="1400" b="1">
                          <a:effectLst/>
                        </a:rPr>
                        <a:t>2013</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US" sz="1400" b="1">
                          <a:effectLst/>
                        </a:rPr>
                        <a:t>29.9</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383779701"/>
                  </a:ext>
                </a:extLst>
              </a:tr>
              <a:tr h="275062">
                <a:tc>
                  <a:txBody>
                    <a:bodyPr/>
                    <a:lstStyle/>
                    <a:p>
                      <a:r>
                        <a:rPr lang="en-ZA" sz="1400" b="1">
                          <a:effectLst/>
                        </a:rPr>
                        <a:t>2014</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ZA" sz="1400" b="1" dirty="0">
                          <a:effectLst/>
                        </a:rPr>
                        <a:t>37.7</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1326120831"/>
                  </a:ext>
                </a:extLst>
              </a:tr>
              <a:tr h="275062">
                <a:tc>
                  <a:txBody>
                    <a:bodyPr/>
                    <a:lstStyle/>
                    <a:p>
                      <a:r>
                        <a:rPr lang="en-ZA" sz="1400" b="1">
                          <a:effectLst/>
                        </a:rPr>
                        <a:t>2015</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ZA" sz="1400" b="1">
                          <a:effectLst/>
                        </a:rPr>
                        <a:t>25.2</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1755645522"/>
                  </a:ext>
                </a:extLst>
              </a:tr>
              <a:tr h="275062">
                <a:tc>
                  <a:txBody>
                    <a:bodyPr/>
                    <a:lstStyle/>
                    <a:p>
                      <a:r>
                        <a:rPr lang="en-ZA" sz="1400" b="1">
                          <a:effectLst/>
                        </a:rPr>
                        <a:t>2016</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ZA" sz="1400" b="1" dirty="0">
                          <a:effectLst/>
                        </a:rPr>
                        <a:t>32.9</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2402988800"/>
                  </a:ext>
                </a:extLst>
              </a:tr>
              <a:tr h="275062">
                <a:tc>
                  <a:txBody>
                    <a:bodyPr/>
                    <a:lstStyle/>
                    <a:p>
                      <a:r>
                        <a:rPr lang="en-ZA" sz="1400" b="1">
                          <a:effectLst/>
                        </a:rPr>
                        <a:t>2017</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ZA" sz="1400" b="1">
                          <a:effectLst/>
                        </a:rPr>
                        <a:t>39.5</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3378849571"/>
                  </a:ext>
                </a:extLst>
              </a:tr>
              <a:tr h="275062">
                <a:tc>
                  <a:txBody>
                    <a:bodyPr/>
                    <a:lstStyle/>
                    <a:p>
                      <a:r>
                        <a:rPr lang="en-ZA" sz="1400" b="1">
                          <a:effectLst/>
                        </a:rPr>
                        <a:t>2018</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ZA" sz="1400" b="1" dirty="0">
                          <a:effectLst/>
                        </a:rPr>
                        <a:t>35.3</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2781735840"/>
                  </a:ext>
                </a:extLst>
              </a:tr>
              <a:tr h="275062">
                <a:tc>
                  <a:txBody>
                    <a:bodyPr/>
                    <a:lstStyle/>
                    <a:p>
                      <a:r>
                        <a:rPr lang="en-GB" sz="1400" b="1">
                          <a:effectLst/>
                        </a:rPr>
                        <a:t>2019</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a:effectLst/>
                        </a:rPr>
                        <a:t>35.3</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902516653"/>
                  </a:ext>
                </a:extLst>
              </a:tr>
              <a:tr h="275062">
                <a:tc>
                  <a:txBody>
                    <a:bodyPr/>
                    <a:lstStyle/>
                    <a:p>
                      <a:r>
                        <a:rPr lang="en-GB" sz="1400" b="1">
                          <a:effectLst/>
                        </a:rPr>
                        <a:t>2020</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dirty="0">
                          <a:effectLst/>
                        </a:rPr>
                        <a:t>36.3</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532517853"/>
                  </a:ext>
                </a:extLst>
              </a:tr>
              <a:tr h="275062">
                <a:tc>
                  <a:txBody>
                    <a:bodyPr/>
                    <a:lstStyle/>
                    <a:p>
                      <a:r>
                        <a:rPr lang="en-GB" sz="1400" b="1" dirty="0">
                          <a:effectLst/>
                        </a:rPr>
                        <a:t>2021</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dirty="0">
                          <a:effectLst/>
                        </a:rPr>
                        <a:t>40.9</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694942065"/>
                  </a:ext>
                </a:extLst>
              </a:tr>
              <a:tr h="275062">
                <a:tc>
                  <a:txBody>
                    <a:bodyPr/>
                    <a:lstStyle/>
                    <a:p>
                      <a:r>
                        <a:rPr lang="en-GB" sz="1400" b="1">
                          <a:effectLst/>
                        </a:rPr>
                        <a:t>2022</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dirty="0">
                          <a:effectLst/>
                        </a:rPr>
                        <a:t>39.9</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989332983"/>
                  </a:ext>
                </a:extLst>
              </a:tr>
              <a:tr h="275062">
                <a:tc>
                  <a:txBody>
                    <a:bodyPr/>
                    <a:lstStyle/>
                    <a:p>
                      <a:r>
                        <a:rPr lang="en-GB" sz="1400" b="1">
                          <a:effectLst/>
                        </a:rPr>
                        <a:t>2023</a:t>
                      </a:r>
                      <a:endParaRPr lang="en-ZA" sz="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dirty="0">
                          <a:effectLst/>
                        </a:rPr>
                        <a:t>40.7</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228482483"/>
                  </a:ext>
                </a:extLst>
              </a:tr>
              <a:tr h="275062">
                <a:tc>
                  <a:txBody>
                    <a:bodyPr/>
                    <a:lstStyle/>
                    <a:p>
                      <a:r>
                        <a:rPr lang="en-GB" sz="1400" b="1" dirty="0">
                          <a:effectLst/>
                        </a:rPr>
                        <a:t>2024</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tc>
                  <a:txBody>
                    <a:bodyPr/>
                    <a:lstStyle/>
                    <a:p>
                      <a:pPr algn="r"/>
                      <a:r>
                        <a:rPr lang="en-GB" sz="1400" b="1" dirty="0">
                          <a:effectLst/>
                        </a:rPr>
                        <a:t>41,3</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tc>
                <a:extLst>
                  <a:ext uri="{0D108BD9-81ED-4DB2-BD59-A6C34878D82A}">
                    <a16:rowId xmlns:a16="http://schemas.microsoft.com/office/drawing/2014/main" val="234712381"/>
                  </a:ext>
                </a:extLst>
              </a:tr>
              <a:tr h="275062">
                <a:tc>
                  <a:txBody>
                    <a:bodyPr/>
                    <a:lstStyle/>
                    <a:p>
                      <a:r>
                        <a:rPr lang="en-ZA" sz="1400" b="1" dirty="0">
                          <a:effectLst/>
                        </a:rPr>
                        <a:t>Average 2009 to 2024</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solidFill>
                      <a:srgbClr val="FFFF00"/>
                    </a:solidFill>
                  </a:tcPr>
                </a:tc>
                <a:tc>
                  <a:txBody>
                    <a:bodyPr/>
                    <a:lstStyle/>
                    <a:p>
                      <a:pPr algn="r"/>
                      <a:r>
                        <a:rPr lang="en-GB" sz="1400" b="1" dirty="0">
                          <a:effectLst/>
                        </a:rPr>
                        <a:t>35.2</a:t>
                      </a:r>
                      <a:endParaRPr lang="en-ZA"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3" marR="51513" marT="0" marB="0">
                    <a:solidFill>
                      <a:srgbClr val="FFFF00"/>
                    </a:solidFill>
                  </a:tcPr>
                </a:tc>
                <a:extLst>
                  <a:ext uri="{0D108BD9-81ED-4DB2-BD59-A6C34878D82A}">
                    <a16:rowId xmlns:a16="http://schemas.microsoft.com/office/drawing/2014/main" val="3072821576"/>
                  </a:ext>
                </a:extLst>
              </a:tr>
            </a:tbl>
          </a:graphicData>
        </a:graphic>
      </p:graphicFrame>
    </p:spTree>
    <p:extLst>
      <p:ext uri="{BB962C8B-B14F-4D97-AF65-F5344CB8AC3E}">
        <p14:creationId xmlns:p14="http://schemas.microsoft.com/office/powerpoint/2010/main" val="3316639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123498" y="6182528"/>
            <a:ext cx="8059449"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700" b="1" i="1" dirty="0">
                <a:effectLst/>
                <a:latin typeface="Arial" panose="020B0604020202020204" pitchFamily="34" charset="0"/>
                <a:ea typeface="Calibri" panose="020F0502020204030204" pitchFamily="34" charset="0"/>
              </a:rPr>
              <a:t>Graph prepared by the Office of SAMPRO based on information obtained from MILK SA. The information in respect of 2019 to May 2025, is in respect of the total unprocessed milk purchased by all registered unprocessed milk buyers, declared in terms of Regulation 1652 of the Marketing of Agricultural Products Act and previous similar regulations. The figures for April and May 2025, are estimated figures determined on the assumption that the market share of the sample in the total unprocessed milk purchased is 89.44 percent, as was the case in the three-month period, January to March 2025.</a:t>
            </a:r>
            <a:endParaRPr lang="en-GB" sz="700" b="1" dirty="0">
              <a:solidFill>
                <a:schemeClr val="bg1"/>
              </a:solidFill>
              <a:latin typeface="Calibri" pitchFamily="34" charset="0"/>
              <a:ea typeface="Calibri" pitchFamily="34" charset="0"/>
              <a:cs typeface="Arial" charset="0"/>
            </a:endParaRP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9659" y="347435"/>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8</a:t>
            </a:r>
          </a:p>
        </p:txBody>
      </p:sp>
      <p:sp>
        <p:nvSpPr>
          <p:cNvPr id="5" name="Slide Number Placeholder 4">
            <a:extLst>
              <a:ext uri="{FF2B5EF4-FFF2-40B4-BE49-F238E27FC236}">
                <a16:creationId xmlns:a16="http://schemas.microsoft.com/office/drawing/2014/main" id="{8B3AE619-2B19-813D-95DE-3AEDB0F20C08}"/>
              </a:ext>
            </a:extLst>
          </p:cNvPr>
          <p:cNvSpPr>
            <a:spLocks noGrp="1"/>
          </p:cNvSpPr>
          <p:nvPr>
            <p:ph type="sldNum" sz="quarter" idx="12"/>
          </p:nvPr>
        </p:nvSpPr>
        <p:spPr>
          <a:xfrm>
            <a:off x="7849071" y="5866887"/>
            <a:ext cx="856907" cy="669925"/>
          </a:xfrm>
        </p:spPr>
        <p:txBody>
          <a:bodyPr/>
          <a:lstStyle/>
          <a:p>
            <a:fld id="{73B850FF-6169-4056-8077-06FFA93A5366}" type="slidenum">
              <a:rPr lang="en-US" smtClean="0">
                <a:solidFill>
                  <a:schemeClr val="bg1"/>
                </a:solidFill>
              </a:rPr>
              <a:t>28</a:t>
            </a:fld>
            <a:endParaRPr lang="en-US">
              <a:solidFill>
                <a:schemeClr val="bg1"/>
              </a:solidFill>
            </a:endParaRPr>
          </a:p>
        </p:txBody>
      </p:sp>
      <p:pic>
        <p:nvPicPr>
          <p:cNvPr id="3" name="Picture 2">
            <a:extLst>
              <a:ext uri="{FF2B5EF4-FFF2-40B4-BE49-F238E27FC236}">
                <a16:creationId xmlns:a16="http://schemas.microsoft.com/office/drawing/2014/main" id="{8F79ED78-FB6C-34FB-F67E-9E7076BCCB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44" y="755869"/>
            <a:ext cx="8367006" cy="5111018"/>
          </a:xfrm>
          <a:prstGeom prst="rect">
            <a:avLst/>
          </a:prstGeom>
          <a:noFill/>
          <a:ln>
            <a:noFill/>
          </a:ln>
        </p:spPr>
      </p:pic>
    </p:spTree>
    <p:extLst>
      <p:ext uri="{BB962C8B-B14F-4D97-AF65-F5344CB8AC3E}">
        <p14:creationId xmlns:p14="http://schemas.microsoft.com/office/powerpoint/2010/main" val="241484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627168"/>
            <a:ext cx="7644412"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obtained from Milk SA and the figures for </a:t>
            </a:r>
            <a:r>
              <a:rPr lang="en-GB" sz="900" b="1" i="1" dirty="0">
                <a:solidFill>
                  <a:schemeClr val="bg1"/>
                </a:solidFill>
                <a:latin typeface="Calibri" pitchFamily="34" charset="0"/>
                <a:ea typeface="Calibri" pitchFamily="34" charset="0"/>
                <a:cs typeface="Arial" charset="0"/>
              </a:rPr>
              <a:t>April and May 2025 are estimates.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3" y="135173"/>
            <a:ext cx="973867"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40068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MASS OF UNPROCESSED MILK PURCHASES IN PARTICULAR MONTHS, RELATIVE TO THE PURCHASES IN THE SAME MONTHS OF PARTICULAR PREVIOUS YEARS</a:t>
            </a:r>
          </a:p>
        </p:txBody>
      </p:sp>
      <p:graphicFrame>
        <p:nvGraphicFramePr>
          <p:cNvPr id="4" name="Table 3">
            <a:extLst>
              <a:ext uri="{FF2B5EF4-FFF2-40B4-BE49-F238E27FC236}">
                <a16:creationId xmlns:a16="http://schemas.microsoft.com/office/drawing/2014/main" id="{AC4086C3-DC74-2BB2-3442-54EE34E4393E}"/>
              </a:ext>
            </a:extLst>
          </p:cNvPr>
          <p:cNvGraphicFramePr>
            <a:graphicFrameLocks noGrp="1"/>
          </p:cNvGraphicFramePr>
          <p:nvPr>
            <p:extLst>
              <p:ext uri="{D42A27DB-BD31-4B8C-83A1-F6EECF244321}">
                <p14:modId xmlns:p14="http://schemas.microsoft.com/office/powerpoint/2010/main" val="1111840157"/>
              </p:ext>
            </p:extLst>
          </p:nvPr>
        </p:nvGraphicFramePr>
        <p:xfrm>
          <a:off x="644993" y="1019192"/>
          <a:ext cx="7846869" cy="5537114"/>
        </p:xfrm>
        <a:graphic>
          <a:graphicData uri="http://schemas.openxmlformats.org/drawingml/2006/table">
            <a:tbl>
              <a:tblPr firstRow="1" firstCol="1" bandRow="1">
                <a:tableStyleId>{D7AC3CCA-C797-4891-BE02-D94E43425B78}</a:tableStyleId>
              </a:tblPr>
              <a:tblGrid>
                <a:gridCol w="5732513">
                  <a:extLst>
                    <a:ext uri="{9D8B030D-6E8A-4147-A177-3AD203B41FA5}">
                      <a16:colId xmlns:a16="http://schemas.microsoft.com/office/drawing/2014/main" val="1033503968"/>
                    </a:ext>
                  </a:extLst>
                </a:gridCol>
                <a:gridCol w="2114356">
                  <a:extLst>
                    <a:ext uri="{9D8B030D-6E8A-4147-A177-3AD203B41FA5}">
                      <a16:colId xmlns:a16="http://schemas.microsoft.com/office/drawing/2014/main" val="990004651"/>
                    </a:ext>
                  </a:extLst>
                </a:gridCol>
              </a:tblGrid>
              <a:tr h="256454">
                <a:tc>
                  <a:txBody>
                    <a:bodyPr/>
                    <a:lstStyle/>
                    <a:p>
                      <a:pPr algn="ctr"/>
                      <a:r>
                        <a:rPr lang="en-GB" sz="1000" dirty="0">
                          <a:solidFill>
                            <a:schemeClr val="bg1"/>
                          </a:solidFill>
                          <a:effectLst/>
                          <a:latin typeface="Calibri" panose="020F0502020204030204" pitchFamily="34" charset="0"/>
                          <a:cs typeface="Calibri" panose="020F0502020204030204" pitchFamily="34" charset="0"/>
                        </a:rPr>
                        <a:t> </a:t>
                      </a:r>
                      <a:endParaRPr lang="en-ZA"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4313" marR="34313" marT="0" marB="0"/>
                </a:tc>
                <a:tc>
                  <a:txBody>
                    <a:bodyPr/>
                    <a:lstStyle/>
                    <a:p>
                      <a:r>
                        <a:rPr lang="en-GB" sz="1000">
                          <a:solidFill>
                            <a:schemeClr val="bg1"/>
                          </a:solidFill>
                          <a:effectLst/>
                          <a:latin typeface="Calibri" panose="020F0502020204030204" pitchFamily="34" charset="0"/>
                          <a:cs typeface="Calibri" panose="020F0502020204030204" pitchFamily="34" charset="0"/>
                        </a:rPr>
                        <a:t>Percentage increase</a:t>
                      </a:r>
                      <a:endParaRPr lang="en-ZA" sz="1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4313" marR="34313" marT="0" marB="0"/>
                </a:tc>
                <a:extLst>
                  <a:ext uri="{0D108BD9-81ED-4DB2-BD59-A6C34878D82A}">
                    <a16:rowId xmlns:a16="http://schemas.microsoft.com/office/drawing/2014/main" val="1386751176"/>
                  </a:ext>
                </a:extLst>
              </a:tr>
              <a:tr h="151761">
                <a:tc>
                  <a:txBody>
                    <a:bodyPr/>
                    <a:lstStyle/>
                    <a:p>
                      <a:pPr>
                        <a:buNone/>
                      </a:pPr>
                      <a:r>
                        <a:rPr lang="en-GB"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September 2022 relative to September 2021 </a:t>
                      </a:r>
                      <a:endParaRPr lang="en-ZA"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-0.3</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203254"/>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October 2022 relative to October 2021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-2.5</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59599"/>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November 2022 relative to November 2021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-5.1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591343"/>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2022 relative to December 2021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-5.9</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33137"/>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January 2023 relative to January 2022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-3.2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9746362"/>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February 2023 relative to February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-1.5</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8577859"/>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March 2023 relative to March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-0.7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8460005"/>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April 2023 relative to April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377160"/>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May 2023 relative to May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-1.1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3709831"/>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June 2023 relative to June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-0.6</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9724299"/>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July 2023 relative to July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-2.2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083631"/>
                  </a:ext>
                </a:extLst>
              </a:tr>
              <a:tr h="151761">
                <a:tc>
                  <a:txBody>
                    <a:bodyPr/>
                    <a:lstStyle/>
                    <a:p>
                      <a:pPr>
                        <a:buNone/>
                      </a:pPr>
                      <a:r>
                        <a:rPr lang="en-GB"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August 2023 relative to August 2022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-0.6</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2139527"/>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September 2023 relative to September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effectLst/>
                          <a:latin typeface="Calibri" panose="020F0502020204030204" pitchFamily="34" charset="0"/>
                          <a:ea typeface="Calibri" panose="020F0502020204030204" pitchFamily="34" charset="0"/>
                          <a:cs typeface="Calibri" panose="020F0502020204030204" pitchFamily="34" charset="0"/>
                        </a:rPr>
                        <a:t>0.1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880931"/>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October 2023 relative to October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FF0000"/>
                          </a:solidFill>
                          <a:effectLst/>
                          <a:latin typeface="Calibri" panose="020F0502020204030204" pitchFamily="34" charset="0"/>
                          <a:ea typeface="Calibri" panose="020F0502020204030204" pitchFamily="34" charset="0"/>
                          <a:cs typeface="Calibri" panose="020F0502020204030204" pitchFamily="34" charset="0"/>
                        </a:rPr>
                        <a:t>-0.1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1799365"/>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November 2023 relative to November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effectLst/>
                          <a:latin typeface="Calibri" panose="020F0502020204030204" pitchFamily="34" charset="0"/>
                          <a:ea typeface="Calibri" panose="020F0502020204030204" pitchFamily="34" charset="0"/>
                          <a:cs typeface="Calibri" panose="020F0502020204030204" pitchFamily="34" charset="0"/>
                        </a:rPr>
                        <a:t>1.8</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6225655"/>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2023 relative to December 2022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1080551"/>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January 2024 relative to January 2023</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295348"/>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February 2024 relative to February 2023</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314724"/>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March 2024 relative to March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193660"/>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April 2024 relative to April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263968"/>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May 2024 relative to May 2023</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605677"/>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June 2024 relative to June 2023</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158704"/>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July 2024 relative to July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3815995"/>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August 2024 relative to August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292766"/>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September 2024 relative to September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875384"/>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October 2024 relative to October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6815259"/>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November 2024 relative to November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712836"/>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2024 relative to December 2023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317120"/>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January 2025 relative to January 2024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94967"/>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February 2025 relative to February 2024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131787"/>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March 2025 relative to March 2024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409156"/>
                  </a:ext>
                </a:extLst>
              </a:tr>
              <a:tr h="151761">
                <a:tc>
                  <a:txBody>
                    <a:bodyPr/>
                    <a:lstStyle/>
                    <a:p>
                      <a:pPr>
                        <a:buNone/>
                      </a:pPr>
                      <a:r>
                        <a:rPr lang="en-GB"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April 2025 relative to April 2024 (est)</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a:solidFill>
                            <a:srgbClr val="EE0000"/>
                          </a:solidFill>
                          <a:effectLst/>
                          <a:latin typeface="Calibri" panose="020F0502020204030204" pitchFamily="34" charset="0"/>
                          <a:ea typeface="Calibri" panose="020F0502020204030204" pitchFamily="34" charset="0"/>
                          <a:cs typeface="Calibri" panose="020F0502020204030204" pitchFamily="34" charset="0"/>
                        </a:rPr>
                        <a:t>-1.0</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875346"/>
                  </a:ext>
                </a:extLst>
              </a:tr>
              <a:tr h="151761">
                <a:tc>
                  <a:txBody>
                    <a:bodyPr/>
                    <a:lstStyle/>
                    <a:p>
                      <a:pPr>
                        <a:buNone/>
                      </a:pPr>
                      <a:r>
                        <a:rPr lang="en-GB" sz="1050" b="1">
                          <a:effectLst/>
                          <a:latin typeface="Calibri" panose="020F0502020204030204" pitchFamily="34" charset="0"/>
                          <a:ea typeface="Calibri" panose="020F0502020204030204" pitchFamily="34" charset="0"/>
                          <a:cs typeface="Calibri" panose="020F0502020204030204" pitchFamily="34" charset="0"/>
                        </a:rPr>
                        <a:t>May 2025 relative to May 2024 (est)</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en-GB" sz="1050" b="1"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-3.7</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9149400"/>
                  </a:ext>
                </a:extLst>
              </a:tr>
            </a:tbl>
          </a:graphicData>
        </a:graphic>
      </p:graphicFrame>
      <p:sp>
        <p:nvSpPr>
          <p:cNvPr id="3" name="Slide Number Placeholder 2">
            <a:extLst>
              <a:ext uri="{FF2B5EF4-FFF2-40B4-BE49-F238E27FC236}">
                <a16:creationId xmlns:a16="http://schemas.microsoft.com/office/drawing/2014/main" id="{BD9746EA-FA08-28A6-0B66-6A0C3C877294}"/>
              </a:ext>
            </a:extLst>
          </p:cNvPr>
          <p:cNvSpPr>
            <a:spLocks noGrp="1"/>
          </p:cNvSpPr>
          <p:nvPr>
            <p:ph type="sldNum" sz="quarter" idx="12"/>
          </p:nvPr>
        </p:nvSpPr>
        <p:spPr>
          <a:xfrm>
            <a:off x="8259101" y="5787393"/>
            <a:ext cx="856907" cy="669925"/>
          </a:xfrm>
        </p:spPr>
        <p:txBody>
          <a:bodyPr/>
          <a:lstStyle/>
          <a:p>
            <a:fld id="{73B850FF-6169-4056-8077-06FFA93A5366}"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97064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0BF11-2D54-988D-0F79-D5742C871A50}"/>
              </a:ext>
            </a:extLst>
          </p:cNvPr>
          <p:cNvSpPr txBox="1"/>
          <p:nvPr/>
        </p:nvSpPr>
        <p:spPr>
          <a:xfrm>
            <a:off x="942109" y="1033670"/>
            <a:ext cx="7112000" cy="5102086"/>
          </a:xfrm>
          <a:prstGeom prst="rect">
            <a:avLst/>
          </a:prstGeom>
        </p:spPr>
        <p:txBody>
          <a:bodyPr vert="horz" lIns="91440" tIns="45720" rIns="91440" bIns="45720" rtlCol="0" anchor="ctr">
            <a:normAutofit fontScale="77500" lnSpcReduction="20000"/>
          </a:bodyPr>
          <a:lstStyle/>
          <a:p>
            <a:pPr marL="342900" lvl="0" indent="-342900">
              <a:lnSpc>
                <a:spcPct val="115000"/>
              </a:lnSpc>
              <a:spcAft>
                <a:spcPts val="600"/>
              </a:spcAft>
              <a:buFont typeface="Symbol" panose="05050102010706020507" pitchFamily="18" charset="2"/>
              <a:buChar char=""/>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In 2024, uncertainty is very high due to the number and intensity of military and other conflicts, as well as changes a</a:t>
            </a:r>
            <a:r>
              <a:rPr lang="en-ZA" sz="26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nd potential changes in 2024, of political leadership </a:t>
            </a: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in major countries.</a:t>
            </a:r>
          </a:p>
          <a:p>
            <a:pPr marL="342900" lvl="0" indent="-342900">
              <a:lnSpc>
                <a:spcPct val="115000"/>
              </a:lnSpc>
              <a:spcAft>
                <a:spcPts val="600"/>
              </a:spcAft>
              <a:buFont typeface="Symbol" panose="05050102010706020507" pitchFamily="18" charset="2"/>
              <a:buChar char=""/>
            </a:pPr>
            <a:r>
              <a:rPr lang="en-ZA" sz="26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In the first half of 2025, the very high uncertainty increased to a record high level due to:</a:t>
            </a:r>
          </a:p>
          <a:p>
            <a:pPr marL="800100" lvl="1" indent="-342900">
              <a:lnSpc>
                <a:spcPct val="115000"/>
              </a:lnSpc>
              <a:spcAft>
                <a:spcPts val="600"/>
              </a:spcAft>
              <a:buFont typeface="Wingdings" panose="05000000000000000000" pitchFamily="2" charset="2"/>
              <a:buChar char="Ø"/>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Continuation of conflicts; and</a:t>
            </a:r>
          </a:p>
          <a:p>
            <a:pPr marL="800100" lvl="1" indent="-342900">
              <a:lnSpc>
                <a:spcPct val="115000"/>
              </a:lnSpc>
              <a:spcAft>
                <a:spcPts val="600"/>
              </a:spcAft>
              <a:buFont typeface="Wingdings" panose="05000000000000000000" pitchFamily="2" charset="2"/>
              <a:buChar char="Ø"/>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Actions and changing objectives of the USA in respect of especially:</a:t>
            </a:r>
          </a:p>
          <a:p>
            <a:pPr lvl="2">
              <a:lnSpc>
                <a:spcPct val="115000"/>
              </a:lnSpc>
              <a:spcAft>
                <a:spcPts val="600"/>
              </a:spcAft>
            </a:pPr>
            <a:r>
              <a:rPr lang="en-ZA" sz="2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a:t>
            </a: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Import tariffs;</a:t>
            </a:r>
          </a:p>
          <a:p>
            <a:pPr marL="1257300" lvl="2" indent="-342900">
              <a:lnSpc>
                <a:spcPct val="115000"/>
              </a:lnSpc>
              <a:spcAft>
                <a:spcPts val="600"/>
              </a:spcAft>
              <a:buFontTx/>
              <a:buChar char="-"/>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Military conflicts;</a:t>
            </a:r>
          </a:p>
          <a:p>
            <a:pPr marL="1257300" lvl="2" indent="-342900">
              <a:lnSpc>
                <a:spcPct val="115000"/>
              </a:lnSpc>
              <a:spcAft>
                <a:spcPts val="600"/>
              </a:spcAft>
              <a:buFontTx/>
              <a:buChar char="-"/>
            </a:pPr>
            <a:r>
              <a:rPr lang="en-ZA" sz="26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Diplomatic relations;</a:t>
            </a:r>
            <a:endPar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15000"/>
              </a:lnSpc>
              <a:spcAft>
                <a:spcPts val="600"/>
              </a:spcAft>
              <a:buFontTx/>
              <a:buChar char="-"/>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Ambition to incorporate other countries; and</a:t>
            </a:r>
          </a:p>
          <a:p>
            <a:pPr marL="1257300" lvl="2" indent="-342900">
              <a:lnSpc>
                <a:spcPct val="115000"/>
              </a:lnSpc>
              <a:spcAft>
                <a:spcPts val="600"/>
              </a:spcAft>
              <a:buFontTx/>
              <a:buChar char="-"/>
            </a:pPr>
            <a:r>
              <a:rPr lang="en-ZA" sz="26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Domestic policies.</a:t>
            </a:r>
            <a:endPar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endParaRPr lang="en-ZA" sz="20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4EC13BE-52E1-C562-0E7E-DEE962F9A141}"/>
              </a:ext>
            </a:extLst>
          </p:cNvPr>
          <p:cNvSpPr txBox="1"/>
          <p:nvPr/>
        </p:nvSpPr>
        <p:spPr>
          <a:xfrm>
            <a:off x="2527747" y="362203"/>
            <a:ext cx="3940724"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Aft>
                <a:spcPts val="600"/>
              </a:spcAft>
              <a:defRPr/>
            </a:pPr>
            <a:r>
              <a:rPr lang="en-GB" sz="28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Conditions in the world</a:t>
            </a:r>
            <a:endParaRPr lang="en-ZA" sz="28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85AE980-911A-82E6-5CDE-7990C0ED1944}"/>
              </a:ext>
            </a:extLst>
          </p:cNvPr>
          <p:cNvSpPr>
            <a:spLocks noGrp="1"/>
          </p:cNvSpPr>
          <p:nvPr>
            <p:ph type="sldNum" sz="quarter" idx="12"/>
          </p:nvPr>
        </p:nvSpPr>
        <p:spPr/>
        <p:txBody>
          <a:bodyPr/>
          <a:lstStyle/>
          <a:p>
            <a:fld id="{73B850FF-6169-4056-8077-06FFA93A5366}" type="slidenum">
              <a:rPr lang="en-US" smtClean="0">
                <a:solidFill>
                  <a:sysClr val="windowText" lastClr="000000"/>
                </a:solidFill>
              </a:rPr>
              <a:t>3</a:t>
            </a:fld>
            <a:endParaRPr lang="en-US">
              <a:solidFill>
                <a:sysClr val="windowText" lastClr="000000"/>
              </a:solidFill>
            </a:endParaRPr>
          </a:p>
        </p:txBody>
      </p:sp>
    </p:spTree>
    <p:extLst>
      <p:ext uri="{BB962C8B-B14F-4D97-AF65-F5344CB8AC3E}">
        <p14:creationId xmlns:p14="http://schemas.microsoft.com/office/powerpoint/2010/main" val="414770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59796"/>
            <a:ext cx="7513260"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obtained from Milk SA.</a:t>
            </a:r>
            <a:endParaRPr lang="en-GB" sz="9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82623" y="84662"/>
            <a:ext cx="955206"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14889" y="384268"/>
            <a:ext cx="9119545"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UNPROCESSED MILK PURCHASES PER QUARTER OF EACH OF THE YEARS 2009 TO FIRST QUARTER OF 2025</a:t>
            </a:r>
          </a:p>
        </p:txBody>
      </p:sp>
      <p:sp>
        <p:nvSpPr>
          <p:cNvPr id="3" name="Slide Number Placeholder 2">
            <a:extLst>
              <a:ext uri="{FF2B5EF4-FFF2-40B4-BE49-F238E27FC236}">
                <a16:creationId xmlns:a16="http://schemas.microsoft.com/office/drawing/2014/main" id="{2B0EDD03-5573-BCDF-9A37-8DB097E8366B}"/>
              </a:ext>
            </a:extLst>
          </p:cNvPr>
          <p:cNvSpPr>
            <a:spLocks noGrp="1"/>
          </p:cNvSpPr>
          <p:nvPr>
            <p:ph type="sldNum" sz="quarter" idx="12"/>
          </p:nvPr>
        </p:nvSpPr>
        <p:spPr>
          <a:xfrm>
            <a:off x="8234032" y="6188075"/>
            <a:ext cx="856907" cy="669925"/>
          </a:xfrm>
        </p:spPr>
        <p:txBody>
          <a:bodyPr/>
          <a:lstStyle/>
          <a:p>
            <a:fld id="{73B850FF-6169-4056-8077-06FFA93A5366}" type="slidenum">
              <a:rPr lang="en-US" smtClean="0">
                <a:solidFill>
                  <a:schemeClr val="bg1"/>
                </a:solidFill>
              </a:rPr>
              <a:t>30</a:t>
            </a:fld>
            <a:endParaRPr lang="en-US" dirty="0">
              <a:solidFill>
                <a:schemeClr val="bg1"/>
              </a:solidFill>
            </a:endParaRPr>
          </a:p>
        </p:txBody>
      </p:sp>
      <p:graphicFrame>
        <p:nvGraphicFramePr>
          <p:cNvPr id="4" name="Table 3">
            <a:extLst>
              <a:ext uri="{FF2B5EF4-FFF2-40B4-BE49-F238E27FC236}">
                <a16:creationId xmlns:a16="http://schemas.microsoft.com/office/drawing/2014/main" id="{75A874C8-0469-B77B-3220-4AFA542880DE}"/>
              </a:ext>
            </a:extLst>
          </p:cNvPr>
          <p:cNvGraphicFramePr>
            <a:graphicFrameLocks noGrp="1"/>
          </p:cNvGraphicFramePr>
          <p:nvPr>
            <p:extLst>
              <p:ext uri="{D42A27DB-BD31-4B8C-83A1-F6EECF244321}">
                <p14:modId xmlns:p14="http://schemas.microsoft.com/office/powerpoint/2010/main" val="272131166"/>
              </p:ext>
            </p:extLst>
          </p:nvPr>
        </p:nvGraphicFramePr>
        <p:xfrm>
          <a:off x="114890" y="771076"/>
          <a:ext cx="8765318" cy="5489114"/>
        </p:xfrm>
        <a:graphic>
          <a:graphicData uri="http://schemas.openxmlformats.org/drawingml/2006/table">
            <a:tbl>
              <a:tblPr firstRow="1" firstCol="1" bandRow="1">
                <a:tableStyleId>{5C22544A-7EE6-4342-B048-85BDC9FD1C3A}</a:tableStyleId>
              </a:tblPr>
              <a:tblGrid>
                <a:gridCol w="999422">
                  <a:extLst>
                    <a:ext uri="{9D8B030D-6E8A-4147-A177-3AD203B41FA5}">
                      <a16:colId xmlns:a16="http://schemas.microsoft.com/office/drawing/2014/main" val="3627439978"/>
                    </a:ext>
                  </a:extLst>
                </a:gridCol>
                <a:gridCol w="815566">
                  <a:extLst>
                    <a:ext uri="{9D8B030D-6E8A-4147-A177-3AD203B41FA5}">
                      <a16:colId xmlns:a16="http://schemas.microsoft.com/office/drawing/2014/main" val="1736722015"/>
                    </a:ext>
                  </a:extLst>
                </a:gridCol>
                <a:gridCol w="162560">
                  <a:extLst>
                    <a:ext uri="{9D8B030D-6E8A-4147-A177-3AD203B41FA5}">
                      <a16:colId xmlns:a16="http://schemas.microsoft.com/office/drawing/2014/main" val="2373151363"/>
                    </a:ext>
                  </a:extLst>
                </a:gridCol>
                <a:gridCol w="876261">
                  <a:extLst>
                    <a:ext uri="{9D8B030D-6E8A-4147-A177-3AD203B41FA5}">
                      <a16:colId xmlns:a16="http://schemas.microsoft.com/office/drawing/2014/main" val="4246761544"/>
                    </a:ext>
                  </a:extLst>
                </a:gridCol>
                <a:gridCol w="876261">
                  <a:extLst>
                    <a:ext uri="{9D8B030D-6E8A-4147-A177-3AD203B41FA5}">
                      <a16:colId xmlns:a16="http://schemas.microsoft.com/office/drawing/2014/main" val="16710397"/>
                    </a:ext>
                  </a:extLst>
                </a:gridCol>
                <a:gridCol w="501479">
                  <a:extLst>
                    <a:ext uri="{9D8B030D-6E8A-4147-A177-3AD203B41FA5}">
                      <a16:colId xmlns:a16="http://schemas.microsoft.com/office/drawing/2014/main" val="4222124094"/>
                    </a:ext>
                  </a:extLst>
                </a:gridCol>
                <a:gridCol w="672959">
                  <a:extLst>
                    <a:ext uri="{9D8B030D-6E8A-4147-A177-3AD203B41FA5}">
                      <a16:colId xmlns:a16="http://schemas.microsoft.com/office/drawing/2014/main" val="3937497369"/>
                    </a:ext>
                  </a:extLst>
                </a:gridCol>
                <a:gridCol w="162560">
                  <a:extLst>
                    <a:ext uri="{9D8B030D-6E8A-4147-A177-3AD203B41FA5}">
                      <a16:colId xmlns:a16="http://schemas.microsoft.com/office/drawing/2014/main" val="2351153951"/>
                    </a:ext>
                  </a:extLst>
                </a:gridCol>
                <a:gridCol w="530354">
                  <a:extLst>
                    <a:ext uri="{9D8B030D-6E8A-4147-A177-3AD203B41FA5}">
                      <a16:colId xmlns:a16="http://schemas.microsoft.com/office/drawing/2014/main" val="4182958653"/>
                    </a:ext>
                  </a:extLst>
                </a:gridCol>
                <a:gridCol w="730709">
                  <a:extLst>
                    <a:ext uri="{9D8B030D-6E8A-4147-A177-3AD203B41FA5}">
                      <a16:colId xmlns:a16="http://schemas.microsoft.com/office/drawing/2014/main" val="14367977"/>
                    </a:ext>
                  </a:extLst>
                </a:gridCol>
                <a:gridCol w="162560">
                  <a:extLst>
                    <a:ext uri="{9D8B030D-6E8A-4147-A177-3AD203B41FA5}">
                      <a16:colId xmlns:a16="http://schemas.microsoft.com/office/drawing/2014/main" val="1593414927"/>
                    </a:ext>
                  </a:extLst>
                </a:gridCol>
                <a:gridCol w="895708">
                  <a:extLst>
                    <a:ext uri="{9D8B030D-6E8A-4147-A177-3AD203B41FA5}">
                      <a16:colId xmlns:a16="http://schemas.microsoft.com/office/drawing/2014/main" val="244635251"/>
                    </a:ext>
                  </a:extLst>
                </a:gridCol>
                <a:gridCol w="895708">
                  <a:extLst>
                    <a:ext uri="{9D8B030D-6E8A-4147-A177-3AD203B41FA5}">
                      <a16:colId xmlns:a16="http://schemas.microsoft.com/office/drawing/2014/main" val="3581453871"/>
                    </a:ext>
                  </a:extLst>
                </a:gridCol>
                <a:gridCol w="483211">
                  <a:extLst>
                    <a:ext uri="{9D8B030D-6E8A-4147-A177-3AD203B41FA5}">
                      <a16:colId xmlns:a16="http://schemas.microsoft.com/office/drawing/2014/main" val="2617876282"/>
                    </a:ext>
                  </a:extLst>
                </a:gridCol>
              </a:tblGrid>
              <a:tr h="136882">
                <a:tc gridSpan="14">
                  <a:txBody>
                    <a:bodyPr/>
                    <a:lstStyle/>
                    <a:p>
                      <a:pPr algn="ctr"/>
                      <a:r>
                        <a:rPr lang="en-GB" sz="1000" kern="1200" dirty="0">
                          <a:effectLst/>
                        </a:rPr>
                        <a:t>UNPROCESSED MILK PURCHASES PER QUARTER OF EACH OF THE YEARS 2009 to 2025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902" marR="319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2400385"/>
                  </a:ext>
                </a:extLst>
              </a:tr>
              <a:tr h="98909">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gridSpan="2">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hMerge="1">
                  <a:txBody>
                    <a:bodyPr/>
                    <a:lstStyle/>
                    <a:p>
                      <a:endParaRPr lang="en-ZA"/>
                    </a:p>
                  </a:txBody>
                  <a:tcPr/>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gridSpan="2">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hMerge="1">
                  <a:txBody>
                    <a:bodyPr/>
                    <a:lstStyle/>
                    <a:p>
                      <a:endParaRPr lang="en-ZA"/>
                    </a:p>
                  </a:txBody>
                  <a:tcPr/>
                </a:tc>
                <a:tc>
                  <a:txBody>
                    <a:bodyPr/>
                    <a:lstStyle/>
                    <a:p>
                      <a:endParaRPr lang="en-ZA" sz="900" dirty="0">
                        <a:effectLst/>
                        <a:latin typeface="Calibri" panose="020F0502020204030204" pitchFamily="34" charset="0"/>
                        <a:cs typeface="Times New Roman" panose="02020603050405020304" pitchFamily="18" charset="0"/>
                      </a:endParaRPr>
                    </a:p>
                  </a:txBody>
                  <a:tcPr marL="31902" marR="31902" marT="0" marB="0"/>
                </a:tc>
                <a:tc gridSpan="2">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hMerge="1">
                  <a:txBody>
                    <a:bodyPr/>
                    <a:lstStyle/>
                    <a:p>
                      <a:endParaRPr lang="en-ZA"/>
                    </a:p>
                  </a:txBody>
                  <a:tcPr/>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tc>
                  <a:txBody>
                    <a:bodyPr/>
                    <a:lstStyle/>
                    <a:p>
                      <a:endParaRPr lang="en-ZA" sz="900">
                        <a:effectLst/>
                        <a:latin typeface="Calibri" panose="020F0502020204030204" pitchFamily="34" charset="0"/>
                        <a:cs typeface="Times New Roman" panose="02020603050405020304" pitchFamily="18" charset="0"/>
                      </a:endParaRPr>
                    </a:p>
                  </a:txBody>
                  <a:tcPr marL="31902" marR="31902" marT="0" marB="0"/>
                </a:tc>
                <a:extLst>
                  <a:ext uri="{0D108BD9-81ED-4DB2-BD59-A6C34878D82A}">
                    <a16:rowId xmlns:a16="http://schemas.microsoft.com/office/drawing/2014/main" val="1459394258"/>
                  </a:ext>
                </a:extLst>
              </a:tr>
              <a:tr h="101224">
                <a:tc rowSpan="2">
                  <a:txBody>
                    <a:bodyPr/>
                    <a:lstStyle/>
                    <a:p>
                      <a:pPr algn="ctr"/>
                      <a:r>
                        <a:rPr lang="en-GB" sz="900" b="1" kern="1200" dirty="0">
                          <a:effectLst/>
                          <a:latin typeface="Calibri" panose="020F0502020204030204" pitchFamily="34" charset="0"/>
                          <a:cs typeface="Calibri" panose="020F0502020204030204" pitchFamily="34" charset="0"/>
                        </a:rPr>
                        <a:t>Year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a:effectLst/>
                          <a:latin typeface="Calibri" panose="020F0502020204030204" pitchFamily="34" charset="0"/>
                          <a:cs typeface="Calibri" panose="020F0502020204030204" pitchFamily="34" charset="0"/>
                        </a:rPr>
                        <a:t>Quarter 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Quarter 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a:effectLst/>
                          <a:latin typeface="Calibri" panose="020F0502020204030204" pitchFamily="34" charset="0"/>
                          <a:cs typeface="Calibri" panose="020F0502020204030204" pitchFamily="34" charset="0"/>
                        </a:rPr>
                        <a:t>Quarter 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3">
                  <a:txBody>
                    <a:bodyPr/>
                    <a:lstStyle/>
                    <a:p>
                      <a:pPr algn="ctr"/>
                      <a:r>
                        <a:rPr lang="en-GB" sz="900" b="1" kern="1200" dirty="0">
                          <a:effectLst/>
                          <a:latin typeface="Calibri" panose="020F0502020204030204" pitchFamily="34" charset="0"/>
                          <a:cs typeface="Calibri" panose="020F0502020204030204" pitchFamily="34" charset="0"/>
                        </a:rPr>
                        <a:t>Quarter 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Total</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163588770"/>
                  </a:ext>
                </a:extLst>
              </a:tr>
              <a:tr h="98909">
                <a:tc v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Kg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933363816"/>
                  </a:ext>
                </a:extLst>
              </a:tr>
              <a:tr h="202446">
                <a:tc>
                  <a:txBody>
                    <a:bodyPr/>
                    <a:lstStyle/>
                    <a:p>
                      <a:pPr algn="ctr"/>
                      <a:r>
                        <a:rPr lang="en-GB" sz="900" b="1" kern="1200">
                          <a:effectLst/>
                          <a:latin typeface="Calibri" panose="020F0502020204030204" pitchFamily="34" charset="0"/>
                          <a:cs typeface="Calibri" panose="020F0502020204030204" pitchFamily="34" charset="0"/>
                        </a:rPr>
                        <a:t>2009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620 043 005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23.969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560 531 455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21.668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658 577 140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25.458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747 716 467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28.904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2 586 868 067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041502689"/>
                  </a:ext>
                </a:extLst>
              </a:tr>
              <a:tr h="202446">
                <a:tc>
                  <a:txBody>
                    <a:bodyPr/>
                    <a:lstStyle/>
                    <a:p>
                      <a:pPr algn="ctr"/>
                      <a:r>
                        <a:rPr lang="en-GB" sz="900" b="1" kern="1200">
                          <a:effectLst/>
                          <a:latin typeface="Calibri" panose="020F0502020204030204" pitchFamily="34" charset="0"/>
                          <a:cs typeface="Calibri" panose="020F0502020204030204" pitchFamily="34" charset="0"/>
                        </a:rPr>
                        <a:t>2010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640 933 409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23.640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595 998 091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21.983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699 002 502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25.782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775 302 030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28.596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2 711 236 032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429557598"/>
                  </a:ext>
                </a:extLst>
              </a:tr>
              <a:tr h="202446">
                <a:tc>
                  <a:txBody>
                    <a:bodyPr/>
                    <a:lstStyle/>
                    <a:p>
                      <a:pPr algn="ctr"/>
                      <a:r>
                        <a:rPr lang="en-GB" sz="900" b="1" kern="1200">
                          <a:effectLst/>
                          <a:latin typeface="Calibri" panose="020F0502020204030204" pitchFamily="34" charset="0"/>
                          <a:cs typeface="Calibri" panose="020F0502020204030204" pitchFamily="34" charset="0"/>
                        </a:rPr>
                        <a:t>2011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654 701 438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24.066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597 343 799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21.958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694 671 935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25.536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773 684 975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28.440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2 720 402 147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195267099"/>
                  </a:ext>
                </a:extLst>
              </a:tr>
              <a:tr h="202446">
                <a:tc>
                  <a:txBody>
                    <a:bodyPr/>
                    <a:lstStyle/>
                    <a:p>
                      <a:pPr algn="ctr"/>
                      <a:r>
                        <a:rPr lang="en-GB" sz="900" b="1" kern="1200">
                          <a:effectLst/>
                          <a:latin typeface="Calibri" panose="020F0502020204030204" pitchFamily="34" charset="0"/>
                          <a:cs typeface="Calibri" panose="020F0502020204030204" pitchFamily="34" charset="0"/>
                        </a:rPr>
                        <a:t>2012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676 129 726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23.784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638 011 059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22.443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725 458 007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25.519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803 211 367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28.254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2 842 810 159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729116036"/>
                  </a:ext>
                </a:extLst>
              </a:tr>
              <a:tr h="202446">
                <a:tc>
                  <a:txBody>
                    <a:bodyPr/>
                    <a:lstStyle/>
                    <a:p>
                      <a:pPr algn="ctr"/>
                      <a:r>
                        <a:rPr lang="en-GB" sz="900" b="1" kern="1200">
                          <a:effectLst/>
                          <a:latin typeface="Calibri" panose="020F0502020204030204" pitchFamily="34" charset="0"/>
                          <a:cs typeface="Calibri" panose="020F0502020204030204" pitchFamily="34" charset="0"/>
                        </a:rPr>
                        <a:t>2013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683 707 219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23.529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646 811 485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22.259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746 796 407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25.700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828 496 836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28.512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2 905 811 947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779985617"/>
                  </a:ext>
                </a:extLst>
              </a:tr>
              <a:tr h="197816">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Total (2009-2013)</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3 275 514 797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23.792</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3 038 695 889</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22.072</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a:solidFill>
                            <a:schemeClr val="bg1"/>
                          </a:solidFill>
                          <a:effectLst/>
                          <a:latin typeface="Calibri" panose="020F0502020204030204" pitchFamily="34" charset="0"/>
                          <a:cs typeface="Calibri" panose="020F0502020204030204" pitchFamily="34" charset="0"/>
                        </a:rPr>
                        <a:t>3 524 505 991</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25.601</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a:solidFill>
                            <a:schemeClr val="bg1"/>
                          </a:solidFill>
                          <a:effectLst/>
                          <a:latin typeface="Calibri" panose="020F0502020204030204" pitchFamily="34" charset="0"/>
                          <a:cs typeface="Calibri" panose="020F0502020204030204" pitchFamily="34" charset="0"/>
                        </a:rPr>
                        <a:t>3 928 411 675</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28.535</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13 767 128 352</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806435065"/>
                  </a:ext>
                </a:extLst>
              </a:tr>
              <a:tr h="98909">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41697215"/>
                  </a:ext>
                </a:extLst>
              </a:tr>
              <a:tr h="101224">
                <a:tc rowSpan="2">
                  <a:txBody>
                    <a:bodyPr/>
                    <a:lstStyle/>
                    <a:p>
                      <a:pPr algn="ctr"/>
                      <a:r>
                        <a:rPr lang="en-GB" sz="900" b="1" kern="1200">
                          <a:effectLst/>
                          <a:latin typeface="Calibri" panose="020F0502020204030204" pitchFamily="34" charset="0"/>
                          <a:cs typeface="Calibri" panose="020F0502020204030204" pitchFamily="34" charset="0"/>
                        </a:rPr>
                        <a:t>Year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a:effectLst/>
                          <a:latin typeface="Calibri" panose="020F0502020204030204" pitchFamily="34" charset="0"/>
                          <a:cs typeface="Calibri" panose="020F0502020204030204" pitchFamily="34" charset="0"/>
                        </a:rPr>
                        <a:t>Quarter 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Quarter 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a:effectLst/>
                          <a:latin typeface="Calibri" panose="020F0502020204030204" pitchFamily="34" charset="0"/>
                          <a:cs typeface="Calibri" panose="020F0502020204030204" pitchFamily="34" charset="0"/>
                        </a:rPr>
                        <a:t>Quarter 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3">
                  <a:txBody>
                    <a:bodyPr/>
                    <a:lstStyle/>
                    <a:p>
                      <a:pPr algn="ctr"/>
                      <a:r>
                        <a:rPr lang="en-GB" sz="900" b="1" kern="1200">
                          <a:effectLst/>
                          <a:latin typeface="Calibri" panose="020F0502020204030204" pitchFamily="34" charset="0"/>
                          <a:cs typeface="Calibri" panose="020F0502020204030204" pitchFamily="34" charset="0"/>
                        </a:rPr>
                        <a:t>Quarter 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Total</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248434946"/>
                  </a:ext>
                </a:extLst>
              </a:tr>
              <a:tr h="101224">
                <a:tc v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Kg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516702251"/>
                  </a:ext>
                </a:extLst>
              </a:tr>
              <a:tr h="202446">
                <a:tc>
                  <a:txBody>
                    <a:bodyPr/>
                    <a:lstStyle/>
                    <a:p>
                      <a:pPr algn="ctr"/>
                      <a:r>
                        <a:rPr lang="en-GB" sz="900" b="1" kern="1200">
                          <a:effectLst/>
                          <a:latin typeface="Calibri" panose="020F0502020204030204" pitchFamily="34" charset="0"/>
                          <a:cs typeface="Calibri" panose="020F0502020204030204" pitchFamily="34" charset="0"/>
                        </a:rPr>
                        <a:t>2014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683 060 914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22.900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650 998 523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21.826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766 083 031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25.684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882 592 129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29.590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2 982 734 597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94422224"/>
                  </a:ext>
                </a:extLst>
              </a:tr>
              <a:tr h="202446">
                <a:tc>
                  <a:txBody>
                    <a:bodyPr/>
                    <a:lstStyle/>
                    <a:p>
                      <a:pPr algn="ctr"/>
                      <a:r>
                        <a:rPr lang="en-GB" sz="900" b="1" kern="1200">
                          <a:effectLst/>
                          <a:latin typeface="Calibri" panose="020F0502020204030204" pitchFamily="34" charset="0"/>
                          <a:cs typeface="Calibri" panose="020F0502020204030204" pitchFamily="34" charset="0"/>
                        </a:rPr>
                        <a:t>2015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770 769 019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24.294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726 975 249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22.914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799 968 233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25.214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874 943 269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27.578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3 172 655 770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619980723"/>
                  </a:ext>
                </a:extLst>
              </a:tr>
              <a:tr h="202446">
                <a:tc>
                  <a:txBody>
                    <a:bodyPr/>
                    <a:lstStyle/>
                    <a:p>
                      <a:pPr algn="ctr"/>
                      <a:r>
                        <a:rPr lang="en-GB" sz="900" b="1" kern="1200">
                          <a:effectLst/>
                          <a:latin typeface="Calibri" panose="020F0502020204030204" pitchFamily="34" charset="0"/>
                          <a:cs typeface="Calibri" panose="020F0502020204030204" pitchFamily="34" charset="0"/>
                        </a:rPr>
                        <a:t>2016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743 935 710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23.816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701 859 008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22.222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806 386 965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25.531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897 973 819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28.431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3 150 155 502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979676158"/>
                  </a:ext>
                </a:extLst>
              </a:tr>
              <a:tr h="202446">
                <a:tc>
                  <a:txBody>
                    <a:bodyPr/>
                    <a:lstStyle/>
                    <a:p>
                      <a:pPr algn="ctr"/>
                      <a:r>
                        <a:rPr lang="en-GB" sz="900" b="1" kern="1200">
                          <a:effectLst/>
                          <a:latin typeface="Calibri" panose="020F0502020204030204" pitchFamily="34" charset="0"/>
                          <a:cs typeface="Calibri" panose="020F0502020204030204" pitchFamily="34" charset="0"/>
                        </a:rPr>
                        <a:t>2017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756 689 792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23.256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703 893 532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21.634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837 867 145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25.751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955 231 612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29.358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3 253 682 081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78607091"/>
                  </a:ext>
                </a:extLst>
              </a:tr>
              <a:tr h="202446">
                <a:tc>
                  <a:txBody>
                    <a:bodyPr/>
                    <a:lstStyle/>
                    <a:p>
                      <a:pPr algn="ctr"/>
                      <a:r>
                        <a:rPr lang="en-GB" sz="900" b="1" kern="1200">
                          <a:effectLst/>
                          <a:latin typeface="Calibri" panose="020F0502020204030204" pitchFamily="34" charset="0"/>
                          <a:cs typeface="Calibri" panose="020F0502020204030204" pitchFamily="34" charset="0"/>
                        </a:rPr>
                        <a:t>2018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814 831 903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23.892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750 437 490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22.004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873 519 325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25.612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971 747 186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28.493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3 410 535 904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634722942"/>
                  </a:ext>
                </a:extLst>
              </a:tr>
              <a:tr h="197816">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(2014-2018)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a:solidFill>
                            <a:schemeClr val="bg1"/>
                          </a:solidFill>
                          <a:effectLst/>
                          <a:latin typeface="Calibri" panose="020F0502020204030204" pitchFamily="34" charset="0"/>
                          <a:cs typeface="Calibri" panose="020F0502020204030204" pitchFamily="34" charset="0"/>
                        </a:rPr>
                        <a:t>3 769 287 338</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23.630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3 534 163 802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22.130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4 083 824 699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25.572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4 582 488 015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28.695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15 969 763 854</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2919171801"/>
                  </a:ext>
                </a:extLst>
              </a:tr>
              <a:tr h="98909">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a:effectLst/>
                        <a:latin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73372645"/>
                  </a:ext>
                </a:extLst>
              </a:tr>
              <a:tr h="101224">
                <a:tc rowSpan="2">
                  <a:txBody>
                    <a:bodyPr/>
                    <a:lstStyle/>
                    <a:p>
                      <a:pPr algn="ctr"/>
                      <a:r>
                        <a:rPr lang="en-GB" sz="900" b="1" kern="1200">
                          <a:effectLst/>
                          <a:latin typeface="Calibri" panose="020F0502020204030204" pitchFamily="34" charset="0"/>
                          <a:cs typeface="Calibri" panose="020F0502020204030204" pitchFamily="34" charset="0"/>
                        </a:rPr>
                        <a:t>Year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a:effectLst/>
                          <a:latin typeface="Calibri" panose="020F0502020204030204" pitchFamily="34" charset="0"/>
                          <a:cs typeface="Calibri" panose="020F0502020204030204" pitchFamily="34" charset="0"/>
                        </a:rPr>
                        <a:t>Quarter 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Quarter 2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a:effectLst/>
                          <a:latin typeface="Calibri" panose="020F0502020204030204" pitchFamily="34" charset="0"/>
                          <a:cs typeface="Calibri" panose="020F0502020204030204" pitchFamily="34" charset="0"/>
                        </a:rPr>
                        <a:t>Quarter 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3">
                  <a:txBody>
                    <a:bodyPr/>
                    <a:lstStyle/>
                    <a:p>
                      <a:pPr algn="ctr"/>
                      <a:r>
                        <a:rPr lang="en-GB" sz="900" b="1" kern="1200">
                          <a:effectLst/>
                          <a:latin typeface="Calibri" panose="020F0502020204030204" pitchFamily="34" charset="0"/>
                          <a:cs typeface="Calibri" panose="020F0502020204030204" pitchFamily="34" charset="0"/>
                        </a:rPr>
                        <a:t>Quarter 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Total</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3291060602"/>
                  </a:ext>
                </a:extLst>
              </a:tr>
              <a:tr h="101224">
                <a:tc vMerge="1">
                  <a:txBody>
                    <a:bodyPr/>
                    <a:lstStyle/>
                    <a:p>
                      <a:endParaRPr lang="en-ZA"/>
                    </a:p>
                  </a:txBody>
                  <a:tcPr/>
                </a:tc>
                <a:tc gridSpan="2">
                  <a:txBody>
                    <a:bodyPr/>
                    <a:lstStyle/>
                    <a:p>
                      <a:pPr algn="ctr"/>
                      <a:r>
                        <a:rPr lang="en-GB" sz="900" b="1" kern="1200">
                          <a:effectLst/>
                          <a:latin typeface="Calibri" panose="020F0502020204030204" pitchFamily="34" charset="0"/>
                          <a:cs typeface="Calibri" panose="020F0502020204030204" pitchFamily="34" charset="0"/>
                        </a:rPr>
                        <a:t>Kg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Kg</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451648989"/>
                  </a:ext>
                </a:extLst>
              </a:tr>
              <a:tr h="202446">
                <a:tc>
                  <a:txBody>
                    <a:bodyPr/>
                    <a:lstStyle/>
                    <a:p>
                      <a:pPr algn="ctr"/>
                      <a:r>
                        <a:rPr lang="en-GB" sz="900" b="1" kern="1200">
                          <a:effectLst/>
                          <a:latin typeface="Calibri" panose="020F0502020204030204" pitchFamily="34" charset="0"/>
                          <a:cs typeface="Calibri" panose="020F0502020204030204" pitchFamily="34" charset="0"/>
                        </a:rPr>
                        <a:t>2019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816 208 186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23.777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757 906 127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22.078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882 584 853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25.710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976 103 230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28.435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3 432 802 396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452347279"/>
                  </a:ext>
                </a:extLst>
              </a:tr>
              <a:tr h="202446">
                <a:tc>
                  <a:txBody>
                    <a:bodyPr/>
                    <a:lstStyle/>
                    <a:p>
                      <a:pPr algn="ctr"/>
                      <a:r>
                        <a:rPr lang="en-GB" sz="900" b="1" kern="1200">
                          <a:effectLst/>
                          <a:latin typeface="Calibri" panose="020F0502020204030204" pitchFamily="34" charset="0"/>
                          <a:cs typeface="Calibri" panose="020F0502020204030204" pitchFamily="34" charset="0"/>
                        </a:rPr>
                        <a:t>2020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831 232 775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24.253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744 621 901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21.726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874 078 494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25.503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977 402 208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28.518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3 427 335 378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155226486"/>
                  </a:ext>
                </a:extLst>
              </a:tr>
              <a:tr h="202446">
                <a:tc>
                  <a:txBody>
                    <a:bodyPr/>
                    <a:lstStyle/>
                    <a:p>
                      <a:pPr algn="ctr"/>
                      <a:r>
                        <a:rPr lang="en-GB" sz="900" b="1" kern="1200">
                          <a:effectLst/>
                          <a:latin typeface="Calibri" panose="020F0502020204030204" pitchFamily="34" charset="0"/>
                          <a:cs typeface="Calibri" panose="020F0502020204030204" pitchFamily="34" charset="0"/>
                        </a:rPr>
                        <a:t>2021 </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791 682 285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23.264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739 610 710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21.733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874 291 459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25.691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997 515 959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a:effectLst/>
                          <a:latin typeface="Calibri" panose="020F0502020204030204" pitchFamily="34" charset="0"/>
                          <a:cs typeface="Calibri" panose="020F0502020204030204" pitchFamily="34" charset="0"/>
                        </a:rPr>
                        <a:t>29.312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3 403 100 413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23990940"/>
                  </a:ext>
                </a:extLst>
              </a:tr>
              <a:tr h="202446">
                <a:tc>
                  <a:txBody>
                    <a:bodyPr/>
                    <a:lstStyle/>
                    <a:p>
                      <a:pPr algn="ctr"/>
                      <a:r>
                        <a:rPr lang="en-GB" sz="900" b="1" kern="1200">
                          <a:effectLst/>
                          <a:latin typeface="Calibri" panose="020F0502020204030204" pitchFamily="34" charset="0"/>
                          <a:cs typeface="Calibri" panose="020F0502020204030204" pitchFamily="34" charset="0"/>
                        </a:rPr>
                        <a:t>2022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792 616 775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23.661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a:effectLst/>
                          <a:latin typeface="Calibri" panose="020F0502020204030204" pitchFamily="34" charset="0"/>
                          <a:cs typeface="Calibri" panose="020F0502020204030204" pitchFamily="34" charset="0"/>
                        </a:rPr>
                        <a:t>724 752 937</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a:effectLst/>
                          <a:latin typeface="Calibri" panose="020F0502020204030204" pitchFamily="34" charset="0"/>
                          <a:cs typeface="Calibri" panose="020F0502020204030204" pitchFamily="34" charset="0"/>
                        </a:rPr>
                        <a:t>21.635</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a:effectLst/>
                          <a:latin typeface="Calibri" panose="020F0502020204030204" pitchFamily="34" charset="0"/>
                          <a:cs typeface="Calibri" panose="020F0502020204030204" pitchFamily="34" charset="0"/>
                        </a:rPr>
                        <a:t>879 548 171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26.256</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ZA" sz="900" b="1">
                          <a:effectLst/>
                          <a:latin typeface="Calibri" panose="020F0502020204030204" pitchFamily="34" charset="0"/>
                          <a:cs typeface="Calibri" panose="020F0502020204030204" pitchFamily="34" charset="0"/>
                        </a:rPr>
                        <a:t>952 943 120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28.448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a:effectLst/>
                          <a:latin typeface="Calibri" panose="020F0502020204030204" pitchFamily="34" charset="0"/>
                          <a:cs typeface="Calibri" panose="020F0502020204030204" pitchFamily="34" charset="0"/>
                        </a:rPr>
                        <a:t>3 349 861 004</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8390451"/>
                  </a:ext>
                </a:extLst>
              </a:tr>
              <a:tr h="202446">
                <a:tc>
                  <a:txBody>
                    <a:bodyPr/>
                    <a:lstStyle/>
                    <a:p>
                      <a:pPr algn="ctr"/>
                      <a:r>
                        <a:rPr lang="en-ZA" sz="900" b="1">
                          <a:effectLst/>
                          <a:latin typeface="Calibri" panose="020F0502020204030204" pitchFamily="34" charset="0"/>
                          <a:cs typeface="Calibri" panose="020F0502020204030204" pitchFamily="34" charset="0"/>
                        </a:rPr>
                        <a:t>2023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US" sz="900" b="1" dirty="0">
                          <a:effectLst/>
                          <a:latin typeface="Calibri" panose="020F0502020204030204" pitchFamily="34" charset="0"/>
                          <a:cs typeface="Calibri" panose="020F0502020204030204" pitchFamily="34" charset="0"/>
                        </a:rPr>
                        <a:t>777 738 787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23.291</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US" sz="900" b="1">
                          <a:effectLst/>
                          <a:latin typeface="Calibri" panose="020F0502020204030204" pitchFamily="34" charset="0"/>
                          <a:cs typeface="Calibri" panose="020F0502020204030204" pitchFamily="34" charset="0"/>
                        </a:rPr>
                        <a:t>722 335 713</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a:effectLst/>
                          <a:latin typeface="Calibri" panose="020F0502020204030204" pitchFamily="34" charset="0"/>
                          <a:cs typeface="Calibri" panose="020F0502020204030204" pitchFamily="34" charset="0"/>
                        </a:rPr>
                        <a:t>21.632</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US" sz="900" b="1">
                          <a:effectLst/>
                          <a:latin typeface="Calibri" panose="020F0502020204030204" pitchFamily="34" charset="0"/>
                          <a:cs typeface="Calibri" panose="020F0502020204030204" pitchFamily="34" charset="0"/>
                        </a:rPr>
                        <a:t>872 561 910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26.130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US" sz="900" b="1" dirty="0">
                          <a:effectLst/>
                          <a:latin typeface="Calibri" panose="020F0502020204030204" pitchFamily="34" charset="0"/>
                          <a:cs typeface="Calibri" panose="020F0502020204030204" pitchFamily="34" charset="0"/>
                        </a:rPr>
                        <a:t>966 635 969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a:effectLst/>
                          <a:latin typeface="Calibri" panose="020F0502020204030204" pitchFamily="34" charset="0"/>
                          <a:cs typeface="Calibri" panose="020F0502020204030204" pitchFamily="34" charset="0"/>
                        </a:rPr>
                        <a:t>28.948</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US" sz="900" b="1">
                          <a:effectLst/>
                          <a:latin typeface="Calibri" panose="020F0502020204030204" pitchFamily="34" charset="0"/>
                          <a:cs typeface="Calibri" panose="020F0502020204030204" pitchFamily="34" charset="0"/>
                        </a:rPr>
                        <a:t>3 339 272 379</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a:effectLst/>
                          <a:latin typeface="Calibri" panose="020F0502020204030204" pitchFamily="34" charset="0"/>
                          <a:cs typeface="Calibri" panose="020F0502020204030204" pitchFamily="34" charset="0"/>
                        </a:rPr>
                        <a:t>100</a:t>
                      </a:r>
                      <a:endParaRPr lang="en-ZA" sz="900" b="1">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102565142"/>
                  </a:ext>
                </a:extLst>
              </a:tr>
              <a:tr h="197816">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(2019-2023)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4 009 578 807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23.651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3 689 227 388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21.762</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4 383 064 887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25.855</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4 870 600 486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28.731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16 952 371 569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196271005"/>
                  </a:ext>
                </a:extLst>
              </a:tr>
              <a:tr h="197816">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(2009-2023)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11 054 280 942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23.676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10 262 087 079</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a:solidFill>
                            <a:schemeClr val="bg1"/>
                          </a:solidFill>
                          <a:effectLst/>
                          <a:latin typeface="Calibri" panose="020F0502020204030204" pitchFamily="34" charset="0"/>
                          <a:cs typeface="Calibri" panose="020F0502020204030204" pitchFamily="34" charset="0"/>
                        </a:rPr>
                        <a:t>21.980</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gridSpan="2">
                  <a:txBody>
                    <a:bodyPr/>
                    <a:lstStyle/>
                    <a:p>
                      <a:pPr algn="ctr"/>
                      <a:r>
                        <a:rPr lang="en-ZA" sz="900" b="1">
                          <a:solidFill>
                            <a:schemeClr val="bg1"/>
                          </a:solidFill>
                          <a:effectLst/>
                          <a:latin typeface="Calibri" panose="020F0502020204030204" pitchFamily="34" charset="0"/>
                          <a:cs typeface="Calibri" panose="020F0502020204030204" pitchFamily="34" charset="0"/>
                        </a:rPr>
                        <a:t>11 991 395 576</a:t>
                      </a:r>
                      <a:endParaRPr lang="en-ZA" sz="9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25.683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13 381 500 176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28.661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46 689 263 773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extLst>
                  <a:ext uri="{0D108BD9-81ED-4DB2-BD59-A6C34878D82A}">
                    <a16:rowId xmlns:a16="http://schemas.microsoft.com/office/drawing/2014/main" val="3385323402"/>
                  </a:ext>
                </a:extLst>
              </a:tr>
              <a:tr h="101224">
                <a:tc>
                  <a:txBody>
                    <a:bodyPr/>
                    <a:lstStyle/>
                    <a:p>
                      <a:pPr algn="ctr"/>
                      <a:r>
                        <a:rPr lang="en-GB" sz="900" b="1" kern="1200" dirty="0">
                          <a:effectLst/>
                          <a:latin typeface="Calibri" panose="020F0502020204030204" pitchFamily="34" charset="0"/>
                          <a:cs typeface="Calibri" panose="020F0502020204030204" pitchFamily="34" charset="0"/>
                        </a:rPr>
                        <a:t>2024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800 881 701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23.160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751 811 286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21.741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ZA" sz="900" b="1" dirty="0">
                          <a:effectLst/>
                          <a:latin typeface="Calibri" panose="020F0502020204030204" pitchFamily="34" charset="0"/>
                          <a:cs typeface="Calibri" panose="020F0502020204030204" pitchFamily="34" charset="0"/>
                        </a:rPr>
                        <a:t>895 542 213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25.897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defTabSz="719138"/>
                      <a:r>
                        <a:rPr lang="en-GB" sz="900" b="1" kern="1200" dirty="0">
                          <a:effectLst/>
                          <a:latin typeface="Calibri" panose="020F0502020204030204" pitchFamily="34" charset="0"/>
                          <a:cs typeface="Calibri" panose="020F0502020204030204" pitchFamily="34" charset="0"/>
                        </a:rPr>
                        <a:t>1 009 824 767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dirty="0"/>
                    </a:p>
                  </a:txBody>
                  <a:tcPr/>
                </a:tc>
                <a:tc>
                  <a:txBody>
                    <a:bodyPr/>
                    <a:lstStyle/>
                    <a:p>
                      <a:pPr algn="ctr"/>
                      <a:r>
                        <a:rPr lang="en-GB" sz="900" b="1" kern="1200" dirty="0">
                          <a:effectLst/>
                          <a:latin typeface="Calibri" panose="020F0502020204030204" pitchFamily="34" charset="0"/>
                          <a:cs typeface="Calibri" panose="020F0502020204030204" pitchFamily="34" charset="0"/>
                        </a:rPr>
                        <a:t>29.202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3 458 059 966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85544789"/>
                  </a:ext>
                </a:extLst>
              </a:tr>
              <a:tr h="101224">
                <a:tc>
                  <a:txBody>
                    <a:bodyPr/>
                    <a:lstStyle/>
                    <a:p>
                      <a:pPr algn="ctr">
                        <a:buNone/>
                      </a:pPr>
                      <a:r>
                        <a:rPr lang="en-GB" sz="9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2025</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buNone/>
                      </a:pPr>
                      <a:r>
                        <a:rPr lang="en-GB" sz="9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813 502 961</a:t>
                      </a:r>
                      <a:endParaRPr lang="en-ZA"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buNone/>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90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2526971"/>
                  </a:ext>
                </a:extLst>
              </a:tr>
            </a:tbl>
          </a:graphicData>
        </a:graphic>
      </p:graphicFrame>
    </p:spTree>
    <p:extLst>
      <p:ext uri="{BB962C8B-B14F-4D97-AF65-F5344CB8AC3E}">
        <p14:creationId xmlns:p14="http://schemas.microsoft.com/office/powerpoint/2010/main" val="372256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64602" y="6170540"/>
            <a:ext cx="8614796" cy="3693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on the basis of information obtained from MILK SA.   The information in respect of 2008 to 2024, is in respect of the total unprocessed milk purchased by all registered milk buyers declared in terms of Regulation 1652 of the Marketing of Agricultural Products Act and  previous similar regulations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171171"/>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13</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251926" y="444414"/>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DECREASE IN THE MONTHLY UNPROCESSED MILK PURCHASES IN SOUTH AFRICA, FROM OCTOBER TO DECEMBER, OCTOBER TO FEBRUARY, OCTOBER TO APRIL AND OCTOBER TO JUNE, IN THE YEARS 2008 TO 2024</a:t>
            </a:r>
          </a:p>
        </p:txBody>
      </p:sp>
      <p:sp>
        <p:nvSpPr>
          <p:cNvPr id="4" name="Slide Number Placeholder 3">
            <a:extLst>
              <a:ext uri="{FF2B5EF4-FFF2-40B4-BE49-F238E27FC236}">
                <a16:creationId xmlns:a16="http://schemas.microsoft.com/office/drawing/2014/main" id="{2C38090F-2C61-7E18-3D7C-8B95DDA461F0}"/>
              </a:ext>
            </a:extLst>
          </p:cNvPr>
          <p:cNvSpPr>
            <a:spLocks noGrp="1"/>
          </p:cNvSpPr>
          <p:nvPr>
            <p:ph type="sldNum" sz="quarter" idx="12"/>
          </p:nvPr>
        </p:nvSpPr>
        <p:spPr>
          <a:xfrm>
            <a:off x="8287093" y="6139093"/>
            <a:ext cx="856907" cy="669925"/>
          </a:xfrm>
        </p:spPr>
        <p:txBody>
          <a:bodyPr/>
          <a:lstStyle/>
          <a:p>
            <a:fld id="{73B850FF-6169-4056-8077-06FFA93A5366}" type="slidenum">
              <a:rPr lang="en-US" smtClean="0">
                <a:solidFill>
                  <a:schemeClr val="bg1"/>
                </a:solidFill>
              </a:rPr>
              <a:t>31</a:t>
            </a:fld>
            <a:endParaRPr lang="en-US" dirty="0">
              <a:solidFill>
                <a:schemeClr val="bg1"/>
              </a:solidFill>
            </a:endParaRPr>
          </a:p>
        </p:txBody>
      </p:sp>
      <p:graphicFrame>
        <p:nvGraphicFramePr>
          <p:cNvPr id="5" name="Table 4">
            <a:extLst>
              <a:ext uri="{FF2B5EF4-FFF2-40B4-BE49-F238E27FC236}">
                <a16:creationId xmlns:a16="http://schemas.microsoft.com/office/drawing/2014/main" id="{045C73D3-A6E3-3D5B-E116-2DDBF49695F5}"/>
              </a:ext>
            </a:extLst>
          </p:cNvPr>
          <p:cNvGraphicFramePr>
            <a:graphicFrameLocks noGrp="1"/>
          </p:cNvGraphicFramePr>
          <p:nvPr>
            <p:extLst>
              <p:ext uri="{D42A27DB-BD31-4B8C-83A1-F6EECF244321}">
                <p14:modId xmlns:p14="http://schemas.microsoft.com/office/powerpoint/2010/main" val="3224306311"/>
              </p:ext>
            </p:extLst>
          </p:nvPr>
        </p:nvGraphicFramePr>
        <p:xfrm>
          <a:off x="471775" y="1275410"/>
          <a:ext cx="8037742" cy="4761487"/>
        </p:xfrm>
        <a:graphic>
          <a:graphicData uri="http://schemas.openxmlformats.org/drawingml/2006/table">
            <a:tbl>
              <a:tblPr firstRow="1" firstCol="1" bandRow="1">
                <a:tableStyleId>{D7AC3CCA-C797-4891-BE02-D94E43425B78}</a:tableStyleId>
              </a:tblPr>
              <a:tblGrid>
                <a:gridCol w="2337376">
                  <a:extLst>
                    <a:ext uri="{9D8B030D-6E8A-4147-A177-3AD203B41FA5}">
                      <a16:colId xmlns:a16="http://schemas.microsoft.com/office/drawing/2014/main" val="128966972"/>
                    </a:ext>
                  </a:extLst>
                </a:gridCol>
                <a:gridCol w="1425895">
                  <a:extLst>
                    <a:ext uri="{9D8B030D-6E8A-4147-A177-3AD203B41FA5}">
                      <a16:colId xmlns:a16="http://schemas.microsoft.com/office/drawing/2014/main" val="3641267167"/>
                    </a:ext>
                  </a:extLst>
                </a:gridCol>
                <a:gridCol w="1425895">
                  <a:extLst>
                    <a:ext uri="{9D8B030D-6E8A-4147-A177-3AD203B41FA5}">
                      <a16:colId xmlns:a16="http://schemas.microsoft.com/office/drawing/2014/main" val="2341478736"/>
                    </a:ext>
                  </a:extLst>
                </a:gridCol>
                <a:gridCol w="1424288">
                  <a:extLst>
                    <a:ext uri="{9D8B030D-6E8A-4147-A177-3AD203B41FA5}">
                      <a16:colId xmlns:a16="http://schemas.microsoft.com/office/drawing/2014/main" val="2390658698"/>
                    </a:ext>
                  </a:extLst>
                </a:gridCol>
                <a:gridCol w="1424288">
                  <a:extLst>
                    <a:ext uri="{9D8B030D-6E8A-4147-A177-3AD203B41FA5}">
                      <a16:colId xmlns:a16="http://schemas.microsoft.com/office/drawing/2014/main" val="334874216"/>
                    </a:ext>
                  </a:extLst>
                </a:gridCol>
              </a:tblGrid>
              <a:tr h="652767">
                <a:tc>
                  <a:txBody>
                    <a:bodyPr/>
                    <a:lstStyle/>
                    <a:p>
                      <a:pPr marL="40640" algn="just"/>
                      <a:r>
                        <a:rPr lang="en-GB" sz="1050" b="1" dirty="0">
                          <a:effectLst/>
                        </a:rPr>
                        <a:t>Year</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4329" marR="34329" marT="6775" marB="0" anchor="ctr"/>
                </a:tc>
                <a:tc>
                  <a:txBody>
                    <a:bodyPr/>
                    <a:lstStyle/>
                    <a:p>
                      <a:pPr marL="40640" algn="ctr"/>
                      <a:r>
                        <a:rPr lang="en-GB" sz="1050" b="1">
                          <a:effectLst/>
                        </a:rPr>
                        <a:t>October to December</a:t>
                      </a:r>
                      <a:endParaRPr lang="en-ZA" sz="1050" b="1">
                        <a:effectLst/>
                      </a:endParaRPr>
                    </a:p>
                    <a:p>
                      <a:pPr marL="40640" algn="ctr"/>
                      <a:r>
                        <a:rPr lang="en-GB" sz="105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4329" marR="34329" marT="6775" marB="0" anchor="ctr"/>
                </a:tc>
                <a:tc>
                  <a:txBody>
                    <a:bodyPr/>
                    <a:lstStyle/>
                    <a:p>
                      <a:pPr marL="40640" algn="ctr"/>
                      <a:r>
                        <a:rPr lang="en-GB" sz="1050" b="1">
                          <a:effectLst/>
                        </a:rPr>
                        <a:t>October to February</a:t>
                      </a:r>
                      <a:endParaRPr lang="en-ZA" sz="1050" b="1">
                        <a:effectLst/>
                      </a:endParaRPr>
                    </a:p>
                    <a:p>
                      <a:pPr marL="40640" algn="ctr"/>
                      <a:r>
                        <a:rPr lang="en-GB" sz="105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4329" marR="34329" marT="6775" marB="0" anchor="ctr"/>
                </a:tc>
                <a:tc>
                  <a:txBody>
                    <a:bodyPr/>
                    <a:lstStyle/>
                    <a:p>
                      <a:pPr marL="40640" algn="ctr"/>
                      <a:r>
                        <a:rPr lang="en-GB" sz="1050" b="1" dirty="0">
                          <a:effectLst/>
                        </a:rPr>
                        <a:t>October to April</a:t>
                      </a:r>
                      <a:endParaRPr lang="en-ZA" sz="1050" b="1" dirty="0">
                        <a:effectLst/>
                      </a:endParaRPr>
                    </a:p>
                    <a:p>
                      <a:pPr marL="40640" algn="ctr"/>
                      <a:r>
                        <a:rPr lang="en-GB" sz="1050" b="1" dirty="0">
                          <a:effectLst/>
                        </a:rPr>
                        <a:t>percent</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4329" marR="34329" marT="6775" marB="0" anchor="ctr"/>
                </a:tc>
                <a:tc>
                  <a:txBody>
                    <a:bodyPr/>
                    <a:lstStyle/>
                    <a:p>
                      <a:pPr marL="40640" algn="ctr"/>
                      <a:r>
                        <a:rPr lang="en-GB" sz="1050" b="1">
                          <a:effectLst/>
                        </a:rPr>
                        <a:t>October to June</a:t>
                      </a:r>
                      <a:endParaRPr lang="en-ZA" sz="1050" b="1">
                        <a:effectLst/>
                      </a:endParaRPr>
                    </a:p>
                    <a:p>
                      <a:pPr marL="40640" algn="ctr"/>
                      <a:r>
                        <a:rPr lang="en-GB" sz="105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4329" marR="34329" marT="6775" marB="0" anchor="ctr"/>
                </a:tc>
                <a:extLst>
                  <a:ext uri="{0D108BD9-81ED-4DB2-BD59-A6C34878D82A}">
                    <a16:rowId xmlns:a16="http://schemas.microsoft.com/office/drawing/2014/main" val="2128172903"/>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2008/9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491137895"/>
                  </a:ext>
                </a:extLst>
              </a:tr>
              <a:tr h="216862">
                <a:tc>
                  <a:txBody>
                    <a:bodyPr/>
                    <a:lstStyle/>
                    <a:p>
                      <a:pPr marL="40640" algn="just"/>
                      <a:r>
                        <a:rPr lang="en-GB" sz="1050" b="1">
                          <a:effectLst/>
                          <a:latin typeface="Calibri" panose="020F0502020204030204" pitchFamily="34" charset="0"/>
                          <a:cs typeface="Calibri" panose="020F0502020204030204" pitchFamily="34" charset="0"/>
                        </a:rPr>
                        <a:t>2009/10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14.6</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911385276"/>
                  </a:ext>
                </a:extLst>
              </a:tr>
              <a:tr h="216862">
                <a:tc>
                  <a:txBody>
                    <a:bodyPr/>
                    <a:lstStyle/>
                    <a:p>
                      <a:pPr marL="40640" algn="just"/>
                      <a:r>
                        <a:rPr lang="en-GB" sz="1050" b="1">
                          <a:effectLst/>
                          <a:latin typeface="Calibri" panose="020F0502020204030204" pitchFamily="34" charset="0"/>
                          <a:cs typeface="Calibri" panose="020F0502020204030204" pitchFamily="34" charset="0"/>
                        </a:rPr>
                        <a:t>2010/11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002830424"/>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2011/12</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845689780"/>
                  </a:ext>
                </a:extLst>
              </a:tr>
              <a:tr h="216862">
                <a:tc>
                  <a:txBody>
                    <a:bodyPr/>
                    <a:lstStyle/>
                    <a:p>
                      <a:pPr marL="40640" algn="just"/>
                      <a:r>
                        <a:rPr lang="en-GB" sz="1050" b="1">
                          <a:effectLst/>
                          <a:latin typeface="Calibri" panose="020F0502020204030204" pitchFamily="34" charset="0"/>
                          <a:cs typeface="Calibri" panose="020F0502020204030204" pitchFamily="34" charset="0"/>
                        </a:rPr>
                        <a:t>2012/13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14.9</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989485133"/>
                  </a:ext>
                </a:extLst>
              </a:tr>
              <a:tr h="216862">
                <a:tc>
                  <a:txBody>
                    <a:bodyPr/>
                    <a:lstStyle/>
                    <a:p>
                      <a:pPr marL="40640" algn="just"/>
                      <a:r>
                        <a:rPr lang="en-GB" sz="1050" b="1">
                          <a:effectLst/>
                          <a:latin typeface="Calibri" panose="020F0502020204030204" pitchFamily="34" charset="0"/>
                          <a:cs typeface="Calibri" panose="020F0502020204030204" pitchFamily="34" charset="0"/>
                        </a:rPr>
                        <a:t>2013/14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21.8</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191679781"/>
                  </a:ext>
                </a:extLst>
              </a:tr>
              <a:tr h="216862">
                <a:tc>
                  <a:txBody>
                    <a:bodyPr/>
                    <a:lstStyle/>
                    <a:p>
                      <a:pPr marL="40640" algn="just"/>
                      <a:r>
                        <a:rPr lang="en-GB" sz="1050" b="1">
                          <a:effectLst/>
                          <a:latin typeface="Calibri" panose="020F0502020204030204" pitchFamily="34" charset="0"/>
                          <a:cs typeface="Calibri" panose="020F0502020204030204" pitchFamily="34" charset="0"/>
                        </a:rPr>
                        <a:t>2014/15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0827698"/>
                  </a:ext>
                </a:extLst>
              </a:tr>
              <a:tr h="216862">
                <a:tc>
                  <a:txBody>
                    <a:bodyPr/>
                    <a:lstStyle/>
                    <a:p>
                      <a:pPr marL="40640" algn="just"/>
                      <a:r>
                        <a:rPr lang="en-GB" sz="1050" b="1">
                          <a:effectLst/>
                          <a:latin typeface="Calibri" panose="020F0502020204030204" pitchFamily="34" charset="0"/>
                          <a:cs typeface="Calibri" panose="020F0502020204030204" pitchFamily="34" charset="0"/>
                        </a:rPr>
                        <a:t>2015/16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814517651"/>
                  </a:ext>
                </a:extLst>
              </a:tr>
              <a:tr h="216862">
                <a:tc>
                  <a:txBody>
                    <a:bodyPr/>
                    <a:lstStyle/>
                    <a:p>
                      <a:pPr marL="40640" algn="just"/>
                      <a:r>
                        <a:rPr lang="en-GB" sz="1050" b="1">
                          <a:effectLst/>
                          <a:latin typeface="Calibri" panose="020F0502020204030204" pitchFamily="34" charset="0"/>
                          <a:cs typeface="Calibri" panose="020F0502020204030204" pitchFamily="34" charset="0"/>
                        </a:rPr>
                        <a:t>2016/17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24.9</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226995258"/>
                  </a:ext>
                </a:extLst>
              </a:tr>
              <a:tr h="216862">
                <a:tc>
                  <a:txBody>
                    <a:bodyPr/>
                    <a:lstStyle/>
                    <a:p>
                      <a:pPr marL="40640" algn="just"/>
                      <a:r>
                        <a:rPr lang="en-GB" sz="1050" b="1">
                          <a:effectLst/>
                          <a:latin typeface="Calibri" panose="020F0502020204030204" pitchFamily="34" charset="0"/>
                          <a:cs typeface="Calibri" panose="020F0502020204030204" pitchFamily="34" charset="0"/>
                        </a:rPr>
                        <a:t>2017/18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612564219"/>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2018/19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699336632"/>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2019/20</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165381073"/>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2020/21</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962342502"/>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2021/22</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30.3</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936554396"/>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2022/23</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25.2</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algn="ct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193007074"/>
                  </a:ext>
                </a:extLst>
              </a:tr>
              <a:tr h="216862">
                <a:tc>
                  <a:txBody>
                    <a:bodyPr/>
                    <a:lstStyle/>
                    <a:p>
                      <a:pPr marL="40640" algn="just"/>
                      <a:r>
                        <a:rPr lang="en-GB" sz="1050" b="1" dirty="0">
                          <a:effectLst/>
                          <a:latin typeface="Calibri" panose="020F0502020204030204" pitchFamily="34" charset="0"/>
                          <a:cs typeface="Calibri" panose="020F0502020204030204" pitchFamily="34" charset="0"/>
                        </a:rPr>
                        <a:t>2023/24</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tc>
                <a:tc>
                  <a:txBody>
                    <a:bodyPr/>
                    <a:lstStyle/>
                    <a:p>
                      <a:pPr marL="40640" algn="ctr"/>
                      <a:r>
                        <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algn="ct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248255573"/>
                  </a:ext>
                </a:extLst>
              </a:tr>
              <a:tr h="216862">
                <a:tc>
                  <a:txBody>
                    <a:bodyPr/>
                    <a:lstStyle/>
                    <a:p>
                      <a:pPr marL="40640" algn="just">
                        <a:buNone/>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marL="40640" algn="ctr">
                        <a:buNone/>
                      </a:pPr>
                      <a:r>
                        <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marL="40640" algn="ctr">
                        <a:buNone/>
                      </a:pP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marL="40640" algn="ctr">
                        <a:buNone/>
                      </a:pPr>
                      <a:r>
                        <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algn="ctr">
                        <a:buNone/>
                      </a:pPr>
                      <a:r>
                        <a:rPr lang="en-ZA" sz="1100" b="1" dirty="0">
                          <a:effectLst/>
                          <a:latin typeface="Calibri" panose="020F050202020403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extLst>
                  <a:ext uri="{0D108BD9-81ED-4DB2-BD59-A6C34878D82A}">
                    <a16:rowId xmlns:a16="http://schemas.microsoft.com/office/drawing/2014/main" val="3288998111"/>
                  </a:ext>
                </a:extLst>
              </a:tr>
              <a:tr h="422066">
                <a:tc>
                  <a:txBody>
                    <a:bodyPr/>
                    <a:lstStyle/>
                    <a:p>
                      <a:pPr marL="40640" algn="just">
                        <a:buNone/>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40640" algn="just">
                        <a:buNone/>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2008/9 to 2024/25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extLst>
                  <a:ext uri="{0D108BD9-81ED-4DB2-BD59-A6C34878D82A}">
                    <a16:rowId xmlns:a16="http://schemas.microsoft.com/office/drawing/2014/main" val="1396273292"/>
                  </a:ext>
                </a:extLst>
              </a:tr>
            </a:tbl>
          </a:graphicData>
        </a:graphic>
      </p:graphicFrame>
    </p:spTree>
    <p:extLst>
      <p:ext uri="{BB962C8B-B14F-4D97-AF65-F5344CB8AC3E}">
        <p14:creationId xmlns:p14="http://schemas.microsoft.com/office/powerpoint/2010/main" val="4263975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3241" y="6460820"/>
            <a:ext cx="8614796" cy="3693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on the basis of information obtained from MILK SA. The information in respect of 2008 to 2023, is in respect of the total unprocessed milk purchased by all registered milk buyers declared in terms of Regulation 1652 of the Marketing of Agricultural Products Act and previous similar regulations.</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35664" y="354780"/>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693334"/>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INCREASE IN THE MASS OF MONTHLY UNPROCESSED MILK PURCHASES IN SOUTH AFRICA, FROM </a:t>
            </a:r>
          </a:p>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JULY TO AUGUST, JULY TO SEPTEMBER AND JULY TO OCTOBER IN EACH OF THE YEARS 2008 TO 2024</a:t>
            </a:r>
          </a:p>
        </p:txBody>
      </p:sp>
      <p:sp>
        <p:nvSpPr>
          <p:cNvPr id="3" name="Slide Number Placeholder 2">
            <a:extLst>
              <a:ext uri="{FF2B5EF4-FFF2-40B4-BE49-F238E27FC236}">
                <a16:creationId xmlns:a16="http://schemas.microsoft.com/office/drawing/2014/main" id="{EA443006-C703-1C7F-A587-CD729ABE5041}"/>
              </a:ext>
            </a:extLst>
          </p:cNvPr>
          <p:cNvSpPr>
            <a:spLocks noGrp="1"/>
          </p:cNvSpPr>
          <p:nvPr>
            <p:ph type="sldNum" sz="quarter" idx="12"/>
          </p:nvPr>
        </p:nvSpPr>
        <p:spPr/>
        <p:txBody>
          <a:bodyPr/>
          <a:lstStyle/>
          <a:p>
            <a:fld id="{73B850FF-6169-4056-8077-06FFA93A5366}" type="slidenum">
              <a:rPr lang="en-US" smtClean="0">
                <a:solidFill>
                  <a:schemeClr val="bg1"/>
                </a:solidFill>
              </a:rPr>
              <a:t>32</a:t>
            </a:fld>
            <a:endParaRPr lang="en-US">
              <a:solidFill>
                <a:schemeClr val="bg1"/>
              </a:solidFill>
            </a:endParaRPr>
          </a:p>
        </p:txBody>
      </p:sp>
      <p:graphicFrame>
        <p:nvGraphicFramePr>
          <p:cNvPr id="5" name="Table 4">
            <a:extLst>
              <a:ext uri="{FF2B5EF4-FFF2-40B4-BE49-F238E27FC236}">
                <a16:creationId xmlns:a16="http://schemas.microsoft.com/office/drawing/2014/main" id="{A14A6F24-334D-46AC-E213-901797B509C5}"/>
              </a:ext>
            </a:extLst>
          </p:cNvPr>
          <p:cNvGraphicFramePr>
            <a:graphicFrameLocks noGrp="1"/>
          </p:cNvGraphicFramePr>
          <p:nvPr>
            <p:extLst>
              <p:ext uri="{D42A27DB-BD31-4B8C-83A1-F6EECF244321}">
                <p14:modId xmlns:p14="http://schemas.microsoft.com/office/powerpoint/2010/main" val="2040711910"/>
              </p:ext>
            </p:extLst>
          </p:nvPr>
        </p:nvGraphicFramePr>
        <p:xfrm>
          <a:off x="512667" y="1305956"/>
          <a:ext cx="7558314" cy="5066103"/>
        </p:xfrm>
        <a:graphic>
          <a:graphicData uri="http://schemas.openxmlformats.org/drawingml/2006/table">
            <a:tbl>
              <a:tblPr firstRow="1" bandRow="1">
                <a:tableStyleId>{D7AC3CCA-C797-4891-BE02-D94E43425B78}</a:tableStyleId>
              </a:tblPr>
              <a:tblGrid>
                <a:gridCol w="1889386">
                  <a:extLst>
                    <a:ext uri="{9D8B030D-6E8A-4147-A177-3AD203B41FA5}">
                      <a16:colId xmlns:a16="http://schemas.microsoft.com/office/drawing/2014/main" val="3127663808"/>
                    </a:ext>
                  </a:extLst>
                </a:gridCol>
                <a:gridCol w="1889386">
                  <a:extLst>
                    <a:ext uri="{9D8B030D-6E8A-4147-A177-3AD203B41FA5}">
                      <a16:colId xmlns:a16="http://schemas.microsoft.com/office/drawing/2014/main" val="2042648361"/>
                    </a:ext>
                  </a:extLst>
                </a:gridCol>
                <a:gridCol w="1889386">
                  <a:extLst>
                    <a:ext uri="{9D8B030D-6E8A-4147-A177-3AD203B41FA5}">
                      <a16:colId xmlns:a16="http://schemas.microsoft.com/office/drawing/2014/main" val="2756692884"/>
                    </a:ext>
                  </a:extLst>
                </a:gridCol>
                <a:gridCol w="1890156">
                  <a:extLst>
                    <a:ext uri="{9D8B030D-6E8A-4147-A177-3AD203B41FA5}">
                      <a16:colId xmlns:a16="http://schemas.microsoft.com/office/drawing/2014/main" val="2748037006"/>
                    </a:ext>
                  </a:extLst>
                </a:gridCol>
              </a:tblGrid>
              <a:tr h="463539">
                <a:tc>
                  <a:txBody>
                    <a:bodyPr/>
                    <a:lstStyle/>
                    <a:p>
                      <a:r>
                        <a:rPr lang="en-GB" sz="1100" b="1">
                          <a:effectLst/>
                        </a:rPr>
                        <a:t>Year</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100" b="1">
                          <a:effectLst/>
                        </a:rPr>
                        <a:t>July to August</a:t>
                      </a:r>
                      <a:endParaRPr lang="en-ZA" sz="1050" b="1">
                        <a:effectLst/>
                      </a:endParaRPr>
                    </a:p>
                    <a:p>
                      <a:pPr algn="ctr"/>
                      <a:r>
                        <a:rPr lang="en-GB" sz="110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100" b="1">
                          <a:effectLst/>
                        </a:rPr>
                        <a:t>July to September</a:t>
                      </a:r>
                      <a:endParaRPr lang="en-ZA" sz="1050" b="1">
                        <a:effectLst/>
                      </a:endParaRPr>
                    </a:p>
                    <a:p>
                      <a:pPr algn="ctr"/>
                      <a:r>
                        <a:rPr lang="en-GB" sz="110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100" b="1">
                          <a:effectLst/>
                        </a:rPr>
                        <a:t>July to October</a:t>
                      </a:r>
                      <a:endParaRPr lang="en-ZA" sz="1050" b="1">
                        <a:effectLst/>
                      </a:endParaRPr>
                    </a:p>
                    <a:p>
                      <a:pPr algn="ctr"/>
                      <a:r>
                        <a:rPr lang="en-GB" sz="110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extLst>
                  <a:ext uri="{0D108BD9-81ED-4DB2-BD59-A6C34878D82A}">
                    <a16:rowId xmlns:a16="http://schemas.microsoft.com/office/drawing/2014/main" val="3862988354"/>
                  </a:ext>
                </a:extLst>
              </a:tr>
              <a:tr h="254614">
                <a:tc>
                  <a:txBody>
                    <a:bodyPr/>
                    <a:lstStyle/>
                    <a:p>
                      <a:r>
                        <a:rPr lang="en-GB" sz="1100" b="1" dirty="0">
                          <a:effectLst/>
                        </a:rPr>
                        <a:t>2008</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10.8</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22.2</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24.6</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346433"/>
                  </a:ext>
                </a:extLst>
              </a:tr>
              <a:tr h="254614">
                <a:tc>
                  <a:txBody>
                    <a:bodyPr/>
                    <a:lstStyle/>
                    <a:p>
                      <a:r>
                        <a:rPr lang="en-GB" sz="1100" b="1">
                          <a:effectLst/>
                        </a:rPr>
                        <a:t>2009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12.4</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24.5</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29.3</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1661234"/>
                  </a:ext>
                </a:extLst>
              </a:tr>
              <a:tr h="254614">
                <a:tc>
                  <a:txBody>
                    <a:bodyPr/>
                    <a:lstStyle/>
                    <a:p>
                      <a:r>
                        <a:rPr lang="en-GB" sz="1100" b="1">
                          <a:effectLst/>
                        </a:rPr>
                        <a:t>2010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9.7</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19.8</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24.2</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0176177"/>
                  </a:ext>
                </a:extLst>
              </a:tr>
              <a:tr h="254614">
                <a:tc>
                  <a:txBody>
                    <a:bodyPr/>
                    <a:lstStyle/>
                    <a:p>
                      <a:r>
                        <a:rPr lang="en-GB" sz="1100" b="1">
                          <a:effectLst/>
                        </a:rPr>
                        <a:t>2011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10.6</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26.3</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28.2</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0560604"/>
                  </a:ext>
                </a:extLst>
              </a:tr>
              <a:tr h="254614">
                <a:tc>
                  <a:txBody>
                    <a:bodyPr/>
                    <a:lstStyle/>
                    <a:p>
                      <a:r>
                        <a:rPr lang="en-GB" sz="1100" b="1">
                          <a:effectLst/>
                        </a:rPr>
                        <a:t>2012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10.3</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21.8</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25.6</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4188280"/>
                  </a:ext>
                </a:extLst>
              </a:tr>
              <a:tr h="254614">
                <a:tc>
                  <a:txBody>
                    <a:bodyPr/>
                    <a:lstStyle/>
                    <a:p>
                      <a:r>
                        <a:rPr lang="en-GB" sz="1100" b="1">
                          <a:effectLst/>
                        </a:rPr>
                        <a:t>2013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11.4</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23.0</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26.4</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980191"/>
                  </a:ext>
                </a:extLst>
              </a:tr>
              <a:tr h="254614">
                <a:tc>
                  <a:txBody>
                    <a:bodyPr/>
                    <a:lstStyle/>
                    <a:p>
                      <a:r>
                        <a:rPr lang="en-GB" sz="1100" b="1">
                          <a:effectLst/>
                        </a:rPr>
                        <a:t>2014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13.0</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27.2</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32.9</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9436703"/>
                  </a:ext>
                </a:extLst>
              </a:tr>
              <a:tr h="254614">
                <a:tc>
                  <a:txBody>
                    <a:bodyPr/>
                    <a:lstStyle/>
                    <a:p>
                      <a:r>
                        <a:rPr lang="en-GB" sz="1100" b="1">
                          <a:effectLst/>
                        </a:rPr>
                        <a:t>2015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10.6</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20.7</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25.1</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1927936"/>
                  </a:ext>
                </a:extLst>
              </a:tr>
              <a:tr h="254614">
                <a:tc>
                  <a:txBody>
                    <a:bodyPr/>
                    <a:lstStyle/>
                    <a:p>
                      <a:r>
                        <a:rPr lang="en-GB" sz="1100" b="1">
                          <a:effectLst/>
                        </a:rPr>
                        <a:t>2016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12.9</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27.3</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30.8</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7085948"/>
                  </a:ext>
                </a:extLst>
              </a:tr>
              <a:tr h="254614">
                <a:tc>
                  <a:txBody>
                    <a:bodyPr/>
                    <a:lstStyle/>
                    <a:p>
                      <a:r>
                        <a:rPr lang="en-GB" sz="1100" b="1">
                          <a:effectLst/>
                        </a:rPr>
                        <a:t>2017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15.7</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28.7</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32.0</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4045658"/>
                  </a:ext>
                </a:extLst>
              </a:tr>
              <a:tr h="254614">
                <a:tc>
                  <a:txBody>
                    <a:bodyPr/>
                    <a:lstStyle/>
                    <a:p>
                      <a:r>
                        <a:rPr lang="en-GB" sz="1100" b="1">
                          <a:effectLst/>
                        </a:rPr>
                        <a:t>2018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13.6</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24.7</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29.0</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9604508"/>
                  </a:ext>
                </a:extLst>
              </a:tr>
              <a:tr h="254614">
                <a:tc>
                  <a:txBody>
                    <a:bodyPr/>
                    <a:lstStyle/>
                    <a:p>
                      <a:r>
                        <a:rPr lang="en-GB" sz="1100" b="1">
                          <a:effectLst/>
                        </a:rPr>
                        <a:t>2019 </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16.0</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28.1</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30.8</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99035"/>
                  </a:ext>
                </a:extLst>
              </a:tr>
              <a:tr h="254614">
                <a:tc>
                  <a:txBody>
                    <a:bodyPr/>
                    <a:lstStyle/>
                    <a:p>
                      <a:r>
                        <a:rPr lang="en-GB" sz="1100" b="1">
                          <a:effectLst/>
                        </a:rPr>
                        <a:t>2020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14.5</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27.2</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31.9</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6272946"/>
                  </a:ext>
                </a:extLst>
              </a:tr>
              <a:tr h="254614">
                <a:tc>
                  <a:txBody>
                    <a:bodyPr/>
                    <a:lstStyle/>
                    <a:p>
                      <a:r>
                        <a:rPr lang="en-GB" sz="1100" b="1">
                          <a:effectLst/>
                        </a:rPr>
                        <a:t>2021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US" sz="1200" b="1" kern="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15.1</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30.1</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35.8</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340746"/>
                  </a:ext>
                </a:extLst>
              </a:tr>
              <a:tr h="254614">
                <a:tc>
                  <a:txBody>
                    <a:bodyPr/>
                    <a:lstStyle/>
                    <a:p>
                      <a:r>
                        <a:rPr lang="en-GB" sz="1100" b="1">
                          <a:effectLst/>
                        </a:rPr>
                        <a:t>2022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US" sz="1200" b="1" kern="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16.8</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29.3</a:t>
                      </a:r>
                      <a:endParaRPr lang="en-Z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31.9</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5643878"/>
                  </a:ext>
                </a:extLst>
              </a:tr>
              <a:tr h="254614">
                <a:tc>
                  <a:txBody>
                    <a:bodyPr/>
                    <a:lstStyle/>
                    <a:p>
                      <a:r>
                        <a:rPr lang="en-GB" sz="1100" b="1" dirty="0">
                          <a:effectLst/>
                        </a:rPr>
                        <a:t>2023</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US" sz="12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18.9</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32.4</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34.9</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028248"/>
                  </a:ext>
                </a:extLst>
              </a:tr>
              <a:tr h="254614">
                <a:tc>
                  <a:txBody>
                    <a:bodyPr/>
                    <a:lstStyle/>
                    <a:p>
                      <a:r>
                        <a:rPr lang="en-GB" sz="1100" b="1" dirty="0">
                          <a:effectLst/>
                        </a:rPr>
                        <a:t>2024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tc>
                <a:tc>
                  <a:txBody>
                    <a:bodyPr/>
                    <a:lstStyle/>
                    <a:p>
                      <a:pPr algn="ct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0056536"/>
                  </a:ext>
                </a:extLst>
              </a:tr>
              <a:tr h="274126">
                <a:tc>
                  <a:txBody>
                    <a:bodyPr/>
                    <a:lstStyle/>
                    <a:p>
                      <a:r>
                        <a:rPr lang="en-GB" sz="1100" b="1" dirty="0">
                          <a:effectLst/>
                        </a:rPr>
                        <a:t>Average 2008 to 2024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42" marR="40242" marT="0" marB="0" anchor="ctr">
                    <a:solidFill>
                      <a:srgbClr val="FFFF00"/>
                    </a:solidFill>
                  </a:tcPr>
                </a:tc>
                <a:tc>
                  <a:txBody>
                    <a:bodyPr/>
                    <a:lstStyle/>
                    <a:p>
                      <a:pPr algn="ct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957843389"/>
                  </a:ext>
                </a:extLst>
              </a:tr>
            </a:tbl>
          </a:graphicData>
        </a:graphic>
      </p:graphicFrame>
    </p:spTree>
    <p:extLst>
      <p:ext uri="{BB962C8B-B14F-4D97-AF65-F5344CB8AC3E}">
        <p14:creationId xmlns:p14="http://schemas.microsoft.com/office/powerpoint/2010/main" val="78968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70841"/>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and is based on the information as published by Statistics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9</a:t>
            </a:r>
          </a:p>
        </p:txBody>
      </p:sp>
      <p:sp>
        <p:nvSpPr>
          <p:cNvPr id="3" name="Slide Number Placeholder 2">
            <a:extLst>
              <a:ext uri="{FF2B5EF4-FFF2-40B4-BE49-F238E27FC236}">
                <a16:creationId xmlns:a16="http://schemas.microsoft.com/office/drawing/2014/main" id="{B46641EF-112C-3CF7-F35D-ACA0F2361922}"/>
              </a:ext>
            </a:extLst>
          </p:cNvPr>
          <p:cNvSpPr>
            <a:spLocks noGrp="1"/>
          </p:cNvSpPr>
          <p:nvPr>
            <p:ph type="sldNum" sz="quarter" idx="12"/>
          </p:nvPr>
        </p:nvSpPr>
        <p:spPr>
          <a:xfrm>
            <a:off x="7956455" y="6116360"/>
            <a:ext cx="856907" cy="669925"/>
          </a:xfrm>
        </p:spPr>
        <p:txBody>
          <a:bodyPr/>
          <a:lstStyle/>
          <a:p>
            <a:fld id="{73B850FF-6169-4056-8077-06FFA93A5366}" type="slidenum">
              <a:rPr lang="en-US" smtClean="0">
                <a:solidFill>
                  <a:schemeClr val="bg1"/>
                </a:solidFill>
              </a:rPr>
              <a:t>33</a:t>
            </a:fld>
            <a:endParaRPr lang="en-US" dirty="0">
              <a:solidFill>
                <a:schemeClr val="bg1"/>
              </a:solidFill>
            </a:endParaRPr>
          </a:p>
        </p:txBody>
      </p:sp>
      <p:pic>
        <p:nvPicPr>
          <p:cNvPr id="6" name="Picture 5">
            <a:extLst>
              <a:ext uri="{FF2B5EF4-FFF2-40B4-BE49-F238E27FC236}">
                <a16:creationId xmlns:a16="http://schemas.microsoft.com/office/drawing/2014/main" id="{E9444A40-04F6-952C-B192-98334F1FEBD2}"/>
              </a:ext>
            </a:extLst>
          </p:cNvPr>
          <p:cNvPicPr>
            <a:picLocks noChangeAspect="1"/>
          </p:cNvPicPr>
          <p:nvPr/>
        </p:nvPicPr>
        <p:blipFill>
          <a:blip r:embed="rId2"/>
          <a:stretch>
            <a:fillRect/>
          </a:stretch>
        </p:blipFill>
        <p:spPr>
          <a:xfrm>
            <a:off x="50428" y="1539550"/>
            <a:ext cx="8981605" cy="3753183"/>
          </a:xfrm>
          <a:prstGeom prst="rect">
            <a:avLst/>
          </a:prstGeom>
        </p:spPr>
      </p:pic>
    </p:spTree>
    <p:extLst>
      <p:ext uri="{BB962C8B-B14F-4D97-AF65-F5344CB8AC3E}">
        <p14:creationId xmlns:p14="http://schemas.microsoft.com/office/powerpoint/2010/main" val="2283466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53242" y="6519733"/>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published by Statistics SA.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770957" y="209488"/>
            <a:ext cx="1291108"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15</a:t>
            </a:r>
          </a:p>
          <a:p>
            <a:endParaRPr lang="en-US" sz="1600" b="1" u="sng" dirty="0">
              <a:solidFill>
                <a:schemeClr val="bg1"/>
              </a:solidFill>
              <a:latin typeface="Calibri" pitchFamily="34" charset="0"/>
            </a:endParaRP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251926" y="247580"/>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endPar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endParaRPr>
          </a:p>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MONTHLY INCREASE IN THE PRODUCER PRICE INDEX OF UNPROCESSED MILK</a:t>
            </a:r>
          </a:p>
        </p:txBody>
      </p:sp>
      <p:sp>
        <p:nvSpPr>
          <p:cNvPr id="4" name="Slide Number Placeholder 3">
            <a:extLst>
              <a:ext uri="{FF2B5EF4-FFF2-40B4-BE49-F238E27FC236}">
                <a16:creationId xmlns:a16="http://schemas.microsoft.com/office/drawing/2014/main" id="{C987B78E-2460-2D46-C15D-4786EFCF37D4}"/>
              </a:ext>
            </a:extLst>
          </p:cNvPr>
          <p:cNvSpPr>
            <a:spLocks noGrp="1"/>
          </p:cNvSpPr>
          <p:nvPr>
            <p:ph type="sldNum" sz="quarter" idx="12"/>
          </p:nvPr>
        </p:nvSpPr>
        <p:spPr/>
        <p:txBody>
          <a:bodyPr/>
          <a:lstStyle/>
          <a:p>
            <a:fld id="{73B850FF-6169-4056-8077-06FFA93A5366}" type="slidenum">
              <a:rPr lang="en-US" smtClean="0">
                <a:solidFill>
                  <a:schemeClr val="bg1"/>
                </a:solidFill>
              </a:rPr>
              <a:t>34</a:t>
            </a:fld>
            <a:endParaRPr lang="en-US">
              <a:solidFill>
                <a:schemeClr val="bg1"/>
              </a:solidFill>
            </a:endParaRPr>
          </a:p>
        </p:txBody>
      </p:sp>
      <p:sp>
        <p:nvSpPr>
          <p:cNvPr id="5" name="TextBox 4">
            <a:extLst>
              <a:ext uri="{FF2B5EF4-FFF2-40B4-BE49-F238E27FC236}">
                <a16:creationId xmlns:a16="http://schemas.microsoft.com/office/drawing/2014/main" id="{C5C14B8C-DB6E-B026-28F5-6D23C4639DA0}"/>
              </a:ext>
            </a:extLst>
          </p:cNvPr>
          <p:cNvSpPr txBox="1"/>
          <p:nvPr/>
        </p:nvSpPr>
        <p:spPr>
          <a:xfrm>
            <a:off x="2383972" y="629707"/>
            <a:ext cx="2024743" cy="523220"/>
          </a:xfrm>
          <a:prstGeom prst="rect">
            <a:avLst/>
          </a:prstGeom>
          <a:noFill/>
        </p:spPr>
        <p:txBody>
          <a:bodyPr wrap="square" rtlCol="0">
            <a:spAutoFit/>
          </a:bodyPr>
          <a:lstStyle/>
          <a:p>
            <a:endParaRPr lang="en-GB" sz="1400" b="1" dirty="0">
              <a:solidFill>
                <a:srgbClr val="FF0000"/>
              </a:solidFill>
            </a:endParaRPr>
          </a:p>
          <a:p>
            <a:r>
              <a:rPr lang="en-GB" sz="1400" b="1" dirty="0">
                <a:solidFill>
                  <a:srgbClr val="FF0000"/>
                </a:solidFill>
              </a:rPr>
              <a:t>Index: Dec 2016=100</a:t>
            </a:r>
            <a:endParaRPr lang="en-ZA" sz="1400" b="1" dirty="0">
              <a:solidFill>
                <a:srgbClr val="FF0000"/>
              </a:solidFill>
            </a:endParaRPr>
          </a:p>
        </p:txBody>
      </p:sp>
      <p:graphicFrame>
        <p:nvGraphicFramePr>
          <p:cNvPr id="6" name="Table 5">
            <a:extLst>
              <a:ext uri="{FF2B5EF4-FFF2-40B4-BE49-F238E27FC236}">
                <a16:creationId xmlns:a16="http://schemas.microsoft.com/office/drawing/2014/main" id="{6F19A220-B9BE-5DD4-0DBD-0FBC077B17B6}"/>
              </a:ext>
            </a:extLst>
          </p:cNvPr>
          <p:cNvGraphicFramePr>
            <a:graphicFrameLocks noGrp="1"/>
          </p:cNvGraphicFramePr>
          <p:nvPr>
            <p:extLst>
              <p:ext uri="{D42A27DB-BD31-4B8C-83A1-F6EECF244321}">
                <p14:modId xmlns:p14="http://schemas.microsoft.com/office/powerpoint/2010/main" val="660871269"/>
              </p:ext>
            </p:extLst>
          </p:nvPr>
        </p:nvGraphicFramePr>
        <p:xfrm>
          <a:off x="961053" y="1152925"/>
          <a:ext cx="6036906" cy="5366795"/>
        </p:xfrm>
        <a:graphic>
          <a:graphicData uri="http://schemas.openxmlformats.org/drawingml/2006/table">
            <a:tbl>
              <a:tblPr firstRow="1" firstCol="1" bandRow="1">
                <a:tableStyleId>{5C22544A-7EE6-4342-B048-85BDC9FD1C3A}</a:tableStyleId>
              </a:tblPr>
              <a:tblGrid>
                <a:gridCol w="4527679">
                  <a:extLst>
                    <a:ext uri="{9D8B030D-6E8A-4147-A177-3AD203B41FA5}">
                      <a16:colId xmlns:a16="http://schemas.microsoft.com/office/drawing/2014/main" val="3062607188"/>
                    </a:ext>
                  </a:extLst>
                </a:gridCol>
                <a:gridCol w="1509227">
                  <a:extLst>
                    <a:ext uri="{9D8B030D-6E8A-4147-A177-3AD203B41FA5}">
                      <a16:colId xmlns:a16="http://schemas.microsoft.com/office/drawing/2014/main" val="2314005432"/>
                    </a:ext>
                  </a:extLst>
                </a:gridCol>
              </a:tblGrid>
              <a:tr h="242489">
                <a:tc gridSpan="2">
                  <a:txBody>
                    <a:bodyPr/>
                    <a:lstStyle/>
                    <a:p>
                      <a:pPr algn="ctr">
                        <a:buNone/>
                      </a:pPr>
                      <a:r>
                        <a:rPr lang="en-GB" sz="1000" b="1" dirty="0">
                          <a:effectLst/>
                        </a:rPr>
                        <a:t> Percentage increase</a:t>
                      </a:r>
                      <a:endParaRPr lang="en-ZA" sz="900" b="1" dirty="0">
                        <a:effectLst/>
                        <a:latin typeface="Calibri" panose="020F0502020204030204" pitchFamily="34" charset="0"/>
                        <a:cs typeface="Times New Roman" panose="02020603050405020304" pitchFamily="18" charset="0"/>
                      </a:endParaRPr>
                    </a:p>
                  </a:txBody>
                  <a:tcPr marL="34066" marR="34066" marT="0" marB="0" anchor="ctr"/>
                </a:tc>
                <a:tc hMerge="1">
                  <a:txBody>
                    <a:bodyPr/>
                    <a:lstStyle/>
                    <a:p>
                      <a:endParaRPr dirty="0"/>
                    </a:p>
                  </a:txBody>
                  <a:tcPr marL="34066" marR="34066" marT="0" marB="0"/>
                </a:tc>
                <a:extLst>
                  <a:ext uri="{0D108BD9-81ED-4DB2-BD59-A6C34878D82A}">
                    <a16:rowId xmlns:a16="http://schemas.microsoft.com/office/drawing/2014/main" val="352687999"/>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September 2022 relative to August 2022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6552930"/>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October 2022 relative to September 2022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-0.22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1006734"/>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November 2022 relative to October 2022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0565857"/>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December 2022 relative to November 2022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1883462"/>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January 2023 relative to December 2022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0546230"/>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February 2023 relative to January 2023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3930853"/>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March 2023 relative to February 2023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4968284"/>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April 2023 relative to March 2023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1139106"/>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May 2023 relative to April 2023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-0.38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6564716"/>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June 2023 relative to May 2023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9204098"/>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July 2023 relative to June 2023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-0.76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8858460"/>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August 2023 relative to July 2023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7987973"/>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September 2023 relative to August 2023</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-1.25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12392005"/>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October 2023 relative to September 2023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3342812"/>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November 2023 relative to October 2023</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-0.20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1136947"/>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December 2023 relative to November 2023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237019"/>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January 2024 relative to December 2023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9430271"/>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February 2024 relative to January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74591874"/>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March 2024 relative to February 2024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7753986"/>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April 2024 relative to March 2024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640304"/>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May 2024 relative to April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-1.24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35114963"/>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June 2024 relative to May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8508396"/>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July 2024 relative to June 2024</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-0.75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4407288"/>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August 2024 relative to July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9819068"/>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September 2024 relative to August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-0.54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0346874"/>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October 2024 relative to September 2024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09828945"/>
                  </a:ext>
                </a:extLst>
              </a:tr>
              <a:tr h="155282">
                <a:tc>
                  <a:txBody>
                    <a:bodyPr/>
                    <a:lstStyle/>
                    <a:p>
                      <a:pPr algn="just">
                        <a:buNone/>
                      </a:pPr>
                      <a:r>
                        <a:rPr lang="en-GB" sz="1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November 2024 relative to October 2024</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-2.76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7526177"/>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December 2024 relative to November 2024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-0.42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6399315"/>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January 2025 relative to December 2024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0.84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3944326"/>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February 2025 relative to January 2025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535981"/>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March 2025 relative to February 2025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9454949"/>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April 2025 relative to March 2025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0.80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8233504"/>
                  </a:ext>
                </a:extLst>
              </a:tr>
              <a:tr h="155282">
                <a:tc>
                  <a:txBody>
                    <a:bodyPr/>
                    <a:lstStyle/>
                    <a:p>
                      <a:pPr algn="just">
                        <a:buNone/>
                      </a:pPr>
                      <a:r>
                        <a:rPr lang="en-GB"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May 2025 relative to April 2025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1960" algn="r">
                        <a:buNone/>
                      </a:pPr>
                      <a:r>
                        <a:rPr lang="en-GB" sz="1000" b="1">
                          <a:effectLst/>
                          <a:latin typeface="Arial" panose="020B0604020202020204" pitchFamily="34" charset="0"/>
                          <a:ea typeface="Calibri" panose="020F0502020204030204" pitchFamily="34" charset="0"/>
                          <a:cs typeface="Arial" panose="020B0604020202020204" pitchFamily="34" charset="0"/>
                        </a:rPr>
                        <a:t>3.29</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86741068"/>
                  </a:ext>
                </a:extLst>
              </a:tr>
            </a:tbl>
          </a:graphicData>
        </a:graphic>
      </p:graphicFrame>
    </p:spTree>
    <p:extLst>
      <p:ext uri="{BB962C8B-B14F-4D97-AF65-F5344CB8AC3E}">
        <p14:creationId xmlns:p14="http://schemas.microsoft.com/office/powerpoint/2010/main" val="415903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2097" y="6568165"/>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published by Statistics SA.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61008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16</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4819" y="797248"/>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endPar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endParaRPr>
          </a:p>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THE DIFFERENCE BETWEEN THE HIGHEST AND LOWEST PRODUCER PRICE INDEX OF UNPROCESSED MILK IN SOUTH AFRICA IN EACH OF THE YEARS 2015 TO 2024</a:t>
            </a:r>
          </a:p>
        </p:txBody>
      </p:sp>
      <p:graphicFrame>
        <p:nvGraphicFramePr>
          <p:cNvPr id="4" name="Table 3">
            <a:extLst>
              <a:ext uri="{FF2B5EF4-FFF2-40B4-BE49-F238E27FC236}">
                <a16:creationId xmlns:a16="http://schemas.microsoft.com/office/drawing/2014/main" id="{C32D63E1-A0FE-A14E-F32A-02088A3361F5}"/>
              </a:ext>
            </a:extLst>
          </p:cNvPr>
          <p:cNvGraphicFramePr>
            <a:graphicFrameLocks noGrp="1"/>
          </p:cNvGraphicFramePr>
          <p:nvPr>
            <p:extLst>
              <p:ext uri="{D42A27DB-BD31-4B8C-83A1-F6EECF244321}">
                <p14:modId xmlns:p14="http://schemas.microsoft.com/office/powerpoint/2010/main" val="1770000935"/>
              </p:ext>
            </p:extLst>
          </p:nvPr>
        </p:nvGraphicFramePr>
        <p:xfrm>
          <a:off x="1183056" y="2236114"/>
          <a:ext cx="6775599" cy="3356120"/>
        </p:xfrm>
        <a:graphic>
          <a:graphicData uri="http://schemas.openxmlformats.org/drawingml/2006/table">
            <a:tbl>
              <a:tblPr bandRow="1">
                <a:tableStyleId>{D7AC3CCA-C797-4891-BE02-D94E43425B78}</a:tableStyleId>
              </a:tblPr>
              <a:tblGrid>
                <a:gridCol w="5834880">
                  <a:extLst>
                    <a:ext uri="{9D8B030D-6E8A-4147-A177-3AD203B41FA5}">
                      <a16:colId xmlns:a16="http://schemas.microsoft.com/office/drawing/2014/main" val="20000"/>
                    </a:ext>
                  </a:extLst>
                </a:gridCol>
                <a:gridCol w="940719">
                  <a:extLst>
                    <a:ext uri="{9D8B030D-6E8A-4147-A177-3AD203B41FA5}">
                      <a16:colId xmlns:a16="http://schemas.microsoft.com/office/drawing/2014/main" val="20001"/>
                    </a:ext>
                  </a:extLst>
                </a:gridCol>
              </a:tblGrid>
              <a:tr h="286064">
                <a:tc>
                  <a:txBody>
                    <a:bodyPr/>
                    <a:lstStyle/>
                    <a:p>
                      <a:pPr>
                        <a:lnSpc>
                          <a:spcPct val="115000"/>
                        </a:lnSpc>
                        <a:spcAft>
                          <a:spcPts val="1000"/>
                        </a:spcAft>
                      </a:pPr>
                      <a:r>
                        <a:rPr lang="en-ZA" sz="1200" b="1" dirty="0">
                          <a:solidFill>
                            <a:schemeClr val="bg1"/>
                          </a:solidFill>
                          <a:effectLst/>
                        </a:rPr>
                        <a:t>Year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ctr">
                        <a:lnSpc>
                          <a:spcPct val="115000"/>
                        </a:lnSpc>
                        <a:spcAft>
                          <a:spcPts val="1000"/>
                        </a:spcAft>
                      </a:pPr>
                      <a:r>
                        <a:rPr lang="en-ZA" sz="1200" b="1" dirty="0">
                          <a:solidFill>
                            <a:schemeClr val="bg1"/>
                          </a:solidFill>
                          <a:effectLst/>
                        </a:rPr>
                        <a:t>Percent</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0"/>
                  </a:ext>
                </a:extLst>
              </a:tr>
              <a:tr h="279096">
                <a:tc>
                  <a:txBody>
                    <a:bodyPr/>
                    <a:lstStyle/>
                    <a:p>
                      <a:pPr>
                        <a:lnSpc>
                          <a:spcPct val="115000"/>
                        </a:lnSpc>
                        <a:spcAft>
                          <a:spcPts val="1000"/>
                        </a:spcAft>
                      </a:pPr>
                      <a:r>
                        <a:rPr lang="en-ZA" sz="1200" b="1" dirty="0">
                          <a:solidFill>
                            <a:schemeClr val="bg1"/>
                          </a:solidFill>
                          <a:effectLst/>
                        </a:rPr>
                        <a:t>2015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 </a:t>
                      </a:r>
                      <a:r>
                        <a:rPr lang="en-GB" sz="1200" b="1" u="sng" baseline="0">
                          <a:solidFill>
                            <a:schemeClr val="bg1"/>
                          </a:solidFill>
                          <a:effectLst/>
                          <a:uFill>
                            <a:solidFill>
                              <a:srgbClr val="FF0000"/>
                            </a:solidFill>
                          </a:uFill>
                        </a:rPr>
                        <a:t>and June</a:t>
                      </a:r>
                      <a:r>
                        <a:rPr lang="en-GB" sz="1200" b="1" baseline="0">
                          <a:solidFill>
                            <a:schemeClr val="bg1"/>
                          </a:solidFill>
                          <a:effectLst/>
                        </a:rPr>
                        <a:t>, </a:t>
                      </a:r>
                      <a:r>
                        <a:rPr lang="en-GB" sz="1200" b="1" baseline="0" dirty="0">
                          <a:solidFill>
                            <a:schemeClr val="bg1"/>
                          </a:solidFill>
                          <a:effectLst/>
                        </a:rPr>
                        <a:t>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18.2</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8"/>
                  </a:ext>
                </a:extLst>
              </a:tr>
              <a:tr h="279096">
                <a:tc>
                  <a:txBody>
                    <a:bodyPr/>
                    <a:lstStyle/>
                    <a:p>
                      <a:pPr>
                        <a:lnSpc>
                          <a:spcPct val="115000"/>
                        </a:lnSpc>
                        <a:spcAft>
                          <a:spcPts val="1000"/>
                        </a:spcAft>
                      </a:pPr>
                      <a:r>
                        <a:rPr lang="en-ZA" sz="1200" b="1" dirty="0">
                          <a:solidFill>
                            <a:schemeClr val="bg1"/>
                          </a:solidFill>
                          <a:effectLst/>
                        </a:rPr>
                        <a:t>2016</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October,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22.5</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9"/>
                  </a:ext>
                </a:extLst>
              </a:tr>
              <a:tr h="279096">
                <a:tc>
                  <a:txBody>
                    <a:bodyPr/>
                    <a:lstStyle/>
                    <a:p>
                      <a:pPr>
                        <a:lnSpc>
                          <a:spcPct val="115000"/>
                        </a:lnSpc>
                        <a:spcAft>
                          <a:spcPts val="1000"/>
                        </a:spcAft>
                      </a:pPr>
                      <a:r>
                        <a:rPr lang="en-ZA" sz="1200" b="1" dirty="0">
                          <a:solidFill>
                            <a:schemeClr val="bg1"/>
                          </a:solidFill>
                          <a:effectLst/>
                        </a:rPr>
                        <a:t>2017</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October </a:t>
                      </a:r>
                      <a:r>
                        <a:rPr lang="en-GB" sz="1200" b="1" baseline="0">
                          <a:solidFill>
                            <a:schemeClr val="bg1"/>
                          </a:solidFill>
                          <a:effectLst/>
                        </a:rPr>
                        <a:t>and November, </a:t>
                      </a:r>
                      <a:r>
                        <a:rPr lang="en-GB" sz="1200" b="1" baseline="0" dirty="0">
                          <a:solidFill>
                            <a:schemeClr val="bg1"/>
                          </a:solidFill>
                          <a:effectLst/>
                        </a:rPr>
                        <a:t>Lowest in February)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6.5</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10"/>
                  </a:ext>
                </a:extLst>
              </a:tr>
              <a:tr h="279096">
                <a:tc>
                  <a:txBody>
                    <a:bodyPr/>
                    <a:lstStyle/>
                    <a:p>
                      <a:pPr>
                        <a:lnSpc>
                          <a:spcPct val="115000"/>
                        </a:lnSpc>
                        <a:spcAft>
                          <a:spcPts val="1000"/>
                        </a:spcAft>
                      </a:pPr>
                      <a:r>
                        <a:rPr lang="en-ZA" sz="1200" b="1" dirty="0">
                          <a:solidFill>
                            <a:schemeClr val="bg1"/>
                          </a:solidFill>
                          <a:effectLst/>
                        </a:rPr>
                        <a:t>2018</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a:t>
                      </a:r>
                      <a:r>
                        <a:rPr lang="en-GB" sz="1200" b="1" baseline="0">
                          <a:solidFill>
                            <a:schemeClr val="bg1"/>
                          </a:solidFill>
                          <a:effectLst/>
                        </a:rPr>
                        <a:t>in </a:t>
                      </a:r>
                      <a:r>
                        <a:rPr lang="en-GB" sz="1200" b="1" u="sng" baseline="0">
                          <a:solidFill>
                            <a:schemeClr val="bg1"/>
                          </a:solidFill>
                          <a:effectLst/>
                          <a:uFill>
                            <a:solidFill>
                              <a:srgbClr val="FF0000"/>
                            </a:solidFill>
                          </a:uFill>
                        </a:rPr>
                        <a:t>March</a:t>
                      </a:r>
                      <a:r>
                        <a:rPr lang="en-GB" sz="1200" b="1" baseline="0">
                          <a:solidFill>
                            <a:schemeClr val="bg1"/>
                          </a:solidFill>
                          <a:effectLst/>
                        </a:rPr>
                        <a:t>, </a:t>
                      </a:r>
                      <a:r>
                        <a:rPr lang="en-GB" sz="1200" b="1" baseline="0" dirty="0">
                          <a:solidFill>
                            <a:schemeClr val="bg1"/>
                          </a:solidFill>
                          <a:effectLst/>
                        </a:rPr>
                        <a:t>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18.1</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11"/>
                  </a:ext>
                </a:extLst>
              </a:tr>
              <a:tr h="279096">
                <a:tc>
                  <a:txBody>
                    <a:bodyPr/>
                    <a:lstStyle/>
                    <a:p>
                      <a:pPr>
                        <a:lnSpc>
                          <a:spcPct val="115000"/>
                        </a:lnSpc>
                        <a:spcAft>
                          <a:spcPts val="1000"/>
                        </a:spcAft>
                      </a:pPr>
                      <a:r>
                        <a:rPr lang="en-ZA" sz="1200" b="1" dirty="0">
                          <a:solidFill>
                            <a:schemeClr val="bg1"/>
                          </a:solidFill>
                          <a:effectLst/>
                        </a:rPr>
                        <a:t>2019</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April</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12.0</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27719226"/>
                  </a:ext>
                </a:extLst>
              </a:tr>
              <a:tr h="279096">
                <a:tc>
                  <a:txBody>
                    <a:bodyPr/>
                    <a:lstStyle/>
                    <a:p>
                      <a:pPr>
                        <a:lnSpc>
                          <a:spcPct val="115000"/>
                        </a:lnSpc>
                        <a:spcAft>
                          <a:spcPts val="1000"/>
                        </a:spcAft>
                      </a:pPr>
                      <a:r>
                        <a:rPr lang="en-ZA" sz="1200" b="1" dirty="0">
                          <a:solidFill>
                            <a:schemeClr val="bg1"/>
                          </a:solidFill>
                          <a:effectLst/>
                        </a:rPr>
                        <a:t>2020</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a:t>
                      </a:r>
                      <a:r>
                        <a:rPr lang="en-GB" sz="1200" b="1" baseline="0">
                          <a:solidFill>
                            <a:schemeClr val="bg1"/>
                          </a:solidFill>
                          <a:effectLst/>
                        </a:rPr>
                        <a:t>in </a:t>
                      </a:r>
                      <a:r>
                        <a:rPr lang="en-GB" sz="1200" b="1" u="none" baseline="0">
                          <a:solidFill>
                            <a:schemeClr val="bg1"/>
                          </a:solidFill>
                          <a:effectLst/>
                          <a:uFill>
                            <a:solidFill>
                              <a:srgbClr val="FF0000"/>
                            </a:solidFill>
                          </a:uFill>
                        </a:rPr>
                        <a:t>December</a:t>
                      </a:r>
                      <a:r>
                        <a:rPr lang="en-GB" sz="1200" b="1" baseline="0">
                          <a:solidFill>
                            <a:schemeClr val="bg1"/>
                          </a:solidFill>
                          <a:effectLst/>
                        </a:rPr>
                        <a:t>, </a:t>
                      </a:r>
                      <a:r>
                        <a:rPr lang="en-GB" sz="1200" b="1" baseline="0" dirty="0">
                          <a:solidFill>
                            <a:schemeClr val="bg1"/>
                          </a:solidFill>
                          <a:effectLst/>
                        </a:rPr>
                        <a:t>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10.7</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277772826"/>
                  </a:ext>
                </a:extLst>
              </a:tr>
              <a:tr h="279096">
                <a:tc>
                  <a:txBody>
                    <a:bodyPr/>
                    <a:lstStyle/>
                    <a:p>
                      <a:pPr>
                        <a:lnSpc>
                          <a:spcPct val="115000"/>
                        </a:lnSpc>
                        <a:spcAft>
                          <a:spcPts val="1000"/>
                        </a:spcAft>
                      </a:pPr>
                      <a:r>
                        <a:rPr lang="en-ZA" sz="1200" b="1" dirty="0">
                          <a:solidFill>
                            <a:schemeClr val="bg1"/>
                          </a:solidFill>
                          <a:effectLst/>
                        </a:rPr>
                        <a:t>2021</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June</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12.8</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2824354639"/>
                  </a:ext>
                </a:extLst>
              </a:tr>
              <a:tr h="279096">
                <a:tc>
                  <a:txBody>
                    <a:bodyPr/>
                    <a:lstStyle/>
                    <a:p>
                      <a:pPr>
                        <a:lnSpc>
                          <a:spcPct val="115000"/>
                        </a:lnSpc>
                        <a:spcAft>
                          <a:spcPts val="1000"/>
                        </a:spcAft>
                      </a:pPr>
                      <a:r>
                        <a:rPr lang="en-GB" sz="1200" b="1" dirty="0">
                          <a:solidFill>
                            <a:schemeClr val="bg1"/>
                          </a:solidFill>
                          <a:effectLst/>
                        </a:rPr>
                        <a:t>2022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December</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12.2</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689083582"/>
                  </a:ext>
                </a:extLst>
              </a:tr>
              <a:tr h="279096">
                <a:tc>
                  <a:txBody>
                    <a:bodyPr/>
                    <a:lstStyle/>
                    <a:p>
                      <a:pPr>
                        <a:lnSpc>
                          <a:spcPct val="115000"/>
                        </a:lnSpc>
                        <a:spcAft>
                          <a:spcPts val="1000"/>
                        </a:spcAft>
                      </a:pPr>
                      <a:r>
                        <a:rPr lang="en-GB" sz="1200" b="1" dirty="0">
                          <a:solidFill>
                            <a:schemeClr val="bg1"/>
                          </a:solidFill>
                          <a:effectLst/>
                        </a:rPr>
                        <a:t>2023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June</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13.7</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3759995495"/>
                  </a:ext>
                </a:extLst>
              </a:tr>
              <a:tr h="279096">
                <a:tc>
                  <a:txBody>
                    <a:bodyPr/>
                    <a:lstStyle/>
                    <a:p>
                      <a:pPr>
                        <a:lnSpc>
                          <a:spcPct val="115000"/>
                        </a:lnSpc>
                        <a:spcAft>
                          <a:spcPts val="1000"/>
                        </a:spcAft>
                      </a:pPr>
                      <a:r>
                        <a:rPr lang="en-GB" sz="1200" b="1" dirty="0">
                          <a:solidFill>
                            <a:schemeClr val="bg1"/>
                          </a:solidFill>
                          <a:effectLst/>
                        </a:rPr>
                        <a:t>2024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April</a:t>
                      </a:r>
                      <a:r>
                        <a:rPr lang="en-GB" sz="1200" b="1" baseline="0" dirty="0">
                          <a:solidFill>
                            <a:schemeClr val="bg1"/>
                          </a:solidFill>
                          <a:effectLst/>
                        </a:rPr>
                        <a:t>, 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12.3</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372418658"/>
                  </a:ext>
                </a:extLst>
              </a:tr>
              <a:tr h="279096">
                <a:tc>
                  <a:txBody>
                    <a:bodyPr/>
                    <a:lstStyle/>
                    <a:p>
                      <a:pPr>
                        <a:lnSpc>
                          <a:spcPct val="115000"/>
                        </a:lnSpc>
                        <a:spcAft>
                          <a:spcPts val="1000"/>
                        </a:spcAft>
                      </a:pPr>
                      <a:r>
                        <a:rPr lang="en-GB" sz="1200" b="1" dirty="0">
                          <a:solidFill>
                            <a:schemeClr val="bg1"/>
                          </a:solidFill>
                          <a:effectLst/>
                        </a:rPr>
                        <a:t>Average</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solidFill>
                      <a:srgbClr val="FFFF00"/>
                    </a:solidFill>
                  </a:tcPr>
                </a:tc>
                <a:tc>
                  <a:txBody>
                    <a:bodyPr/>
                    <a:lstStyle/>
                    <a:p>
                      <a:pPr algn="r">
                        <a:lnSpc>
                          <a:spcPct val="115000"/>
                        </a:lnSpc>
                        <a:spcAft>
                          <a:spcPts val="1000"/>
                        </a:spcAft>
                      </a:pPr>
                      <a:r>
                        <a:rPr lang="en-GB" sz="1200" b="1" dirty="0">
                          <a:solidFill>
                            <a:schemeClr val="bg1"/>
                          </a:solidFill>
                          <a:effectLst/>
                        </a:rPr>
                        <a:t>13.9</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solidFill>
                      <a:srgbClr val="FFFF00"/>
                    </a:solidFill>
                  </a:tcPr>
                </a:tc>
                <a:extLst>
                  <a:ext uri="{0D108BD9-81ED-4DB2-BD59-A6C34878D82A}">
                    <a16:rowId xmlns:a16="http://schemas.microsoft.com/office/drawing/2014/main" val="2000721756"/>
                  </a:ext>
                </a:extLst>
              </a:tr>
            </a:tbl>
          </a:graphicData>
        </a:graphic>
      </p:graphicFrame>
      <p:sp>
        <p:nvSpPr>
          <p:cNvPr id="3" name="Slide Number Placeholder 2">
            <a:extLst>
              <a:ext uri="{FF2B5EF4-FFF2-40B4-BE49-F238E27FC236}">
                <a16:creationId xmlns:a16="http://schemas.microsoft.com/office/drawing/2014/main" id="{FF923A21-36F2-0A6C-9EEF-A4C4D53B53BC}"/>
              </a:ext>
            </a:extLst>
          </p:cNvPr>
          <p:cNvSpPr>
            <a:spLocks noGrp="1"/>
          </p:cNvSpPr>
          <p:nvPr>
            <p:ph type="sldNum" sz="quarter" idx="12"/>
          </p:nvPr>
        </p:nvSpPr>
        <p:spPr/>
        <p:txBody>
          <a:bodyPr/>
          <a:lstStyle/>
          <a:p>
            <a:fld id="{73B850FF-6169-4056-8077-06FFA93A5366}" type="slidenum">
              <a:rPr lang="en-US" smtClean="0">
                <a:solidFill>
                  <a:schemeClr val="bg1"/>
                </a:solidFill>
              </a:rPr>
              <a:t>35</a:t>
            </a:fld>
            <a:endParaRPr lang="en-US">
              <a:solidFill>
                <a:schemeClr val="bg1"/>
              </a:solidFill>
            </a:endParaRPr>
          </a:p>
        </p:txBody>
      </p:sp>
      <p:sp>
        <p:nvSpPr>
          <p:cNvPr id="5" name="TextBox 4">
            <a:extLst>
              <a:ext uri="{FF2B5EF4-FFF2-40B4-BE49-F238E27FC236}">
                <a16:creationId xmlns:a16="http://schemas.microsoft.com/office/drawing/2014/main" id="{682C81E5-C7AD-319B-9FD6-FC5DC70D74BE}"/>
              </a:ext>
            </a:extLst>
          </p:cNvPr>
          <p:cNvSpPr txBox="1"/>
          <p:nvPr/>
        </p:nvSpPr>
        <p:spPr>
          <a:xfrm>
            <a:off x="3097763" y="1505134"/>
            <a:ext cx="2024743" cy="523220"/>
          </a:xfrm>
          <a:prstGeom prst="rect">
            <a:avLst/>
          </a:prstGeom>
          <a:noFill/>
        </p:spPr>
        <p:txBody>
          <a:bodyPr wrap="square" rtlCol="0">
            <a:spAutoFit/>
          </a:bodyPr>
          <a:lstStyle/>
          <a:p>
            <a:endParaRPr lang="en-GB" sz="1400" b="1" dirty="0">
              <a:solidFill>
                <a:srgbClr val="FF0000"/>
              </a:solidFill>
            </a:endParaRPr>
          </a:p>
          <a:p>
            <a:r>
              <a:rPr lang="en-GB" sz="1400" b="1" dirty="0">
                <a:solidFill>
                  <a:srgbClr val="FF0000"/>
                </a:solidFill>
              </a:rPr>
              <a:t>Index: Dec 2016=100</a:t>
            </a:r>
            <a:endParaRPr lang="en-ZA" sz="1400" b="1" dirty="0">
              <a:solidFill>
                <a:srgbClr val="FF0000"/>
              </a:solidFill>
            </a:endParaRPr>
          </a:p>
        </p:txBody>
      </p:sp>
    </p:spTree>
    <p:extLst>
      <p:ext uri="{BB962C8B-B14F-4D97-AF65-F5344CB8AC3E}">
        <p14:creationId xmlns:p14="http://schemas.microsoft.com/office/powerpoint/2010/main" val="84327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7209" y="6604394"/>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and is based on the information as published by Statistics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10</a:t>
            </a:r>
          </a:p>
        </p:txBody>
      </p:sp>
      <p:sp>
        <p:nvSpPr>
          <p:cNvPr id="5" name="Slide Number Placeholder 4">
            <a:extLst>
              <a:ext uri="{FF2B5EF4-FFF2-40B4-BE49-F238E27FC236}">
                <a16:creationId xmlns:a16="http://schemas.microsoft.com/office/drawing/2014/main" id="{EF9EB09E-F8B5-C945-E7AA-098344105FD0}"/>
              </a:ext>
            </a:extLst>
          </p:cNvPr>
          <p:cNvSpPr>
            <a:spLocks noGrp="1"/>
          </p:cNvSpPr>
          <p:nvPr>
            <p:ph type="sldNum" sz="quarter" idx="12"/>
          </p:nvPr>
        </p:nvSpPr>
        <p:spPr>
          <a:xfrm>
            <a:off x="7849071" y="6042191"/>
            <a:ext cx="856907" cy="669925"/>
          </a:xfrm>
        </p:spPr>
        <p:txBody>
          <a:bodyPr/>
          <a:lstStyle/>
          <a:p>
            <a:fld id="{73B850FF-6169-4056-8077-06FFA93A5366}" type="slidenum">
              <a:rPr lang="en-US" smtClean="0">
                <a:solidFill>
                  <a:schemeClr val="bg1"/>
                </a:solidFill>
              </a:rPr>
              <a:t>36</a:t>
            </a:fld>
            <a:endParaRPr lang="en-US" dirty="0">
              <a:solidFill>
                <a:schemeClr val="bg1"/>
              </a:solidFill>
            </a:endParaRPr>
          </a:p>
        </p:txBody>
      </p:sp>
      <p:pic>
        <p:nvPicPr>
          <p:cNvPr id="7" name="Picture 6">
            <a:extLst>
              <a:ext uri="{FF2B5EF4-FFF2-40B4-BE49-F238E27FC236}">
                <a16:creationId xmlns:a16="http://schemas.microsoft.com/office/drawing/2014/main" id="{049E6C0A-BB0B-2168-12CA-071941EA96FD}"/>
              </a:ext>
            </a:extLst>
          </p:cNvPr>
          <p:cNvPicPr>
            <a:picLocks noChangeAspect="1"/>
          </p:cNvPicPr>
          <p:nvPr/>
        </p:nvPicPr>
        <p:blipFill>
          <a:blip r:embed="rId2"/>
          <a:stretch>
            <a:fillRect/>
          </a:stretch>
        </p:blipFill>
        <p:spPr>
          <a:xfrm>
            <a:off x="69060" y="1302152"/>
            <a:ext cx="8990964" cy="4182505"/>
          </a:xfrm>
          <a:prstGeom prst="rect">
            <a:avLst/>
          </a:prstGeom>
        </p:spPr>
      </p:pic>
    </p:spTree>
    <p:extLst>
      <p:ext uri="{BB962C8B-B14F-4D97-AF65-F5344CB8AC3E}">
        <p14:creationId xmlns:p14="http://schemas.microsoft.com/office/powerpoint/2010/main" val="399568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1" y="6432466"/>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23) The combined maize and soya price index is an index of prices equal to 70 percent of the maize price, plus 30 percent of the soya price.</a:t>
            </a:r>
          </a:p>
          <a:p>
            <a:r>
              <a:rPr lang="en-GB" sz="800" b="1" dirty="0">
                <a:solidFill>
                  <a:schemeClr val="bg1"/>
                </a:solidFill>
                <a:latin typeface="Calibri" pitchFamily="34" charset="0"/>
                <a:ea typeface="Calibri" pitchFamily="34" charset="0"/>
                <a:cs typeface="Arial" charset="0"/>
              </a:rPr>
              <a:t>Graph prepared by the Office of SAMPRO based on information obtained from Statistics SA, SAFEX middle of the month prices and unprocessed milk purchases from Milk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556952" y="238287"/>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11</a:t>
            </a:r>
          </a:p>
        </p:txBody>
      </p:sp>
      <p:sp>
        <p:nvSpPr>
          <p:cNvPr id="3" name="Slide Number Placeholder 2">
            <a:extLst>
              <a:ext uri="{FF2B5EF4-FFF2-40B4-BE49-F238E27FC236}">
                <a16:creationId xmlns:a16="http://schemas.microsoft.com/office/drawing/2014/main" id="{D5C1B8D8-2554-980E-407B-44A53AB7F0EA}"/>
              </a:ext>
            </a:extLst>
          </p:cNvPr>
          <p:cNvSpPr>
            <a:spLocks noGrp="1"/>
          </p:cNvSpPr>
          <p:nvPr>
            <p:ph type="sldNum" sz="quarter" idx="12"/>
          </p:nvPr>
        </p:nvSpPr>
        <p:spPr>
          <a:xfrm>
            <a:off x="8003624" y="5605579"/>
            <a:ext cx="856907" cy="669925"/>
          </a:xfrm>
        </p:spPr>
        <p:txBody>
          <a:bodyPr/>
          <a:lstStyle/>
          <a:p>
            <a:fld id="{73B850FF-6169-4056-8077-06FFA93A5366}" type="slidenum">
              <a:rPr lang="en-US" smtClean="0">
                <a:solidFill>
                  <a:schemeClr val="bg1"/>
                </a:solidFill>
              </a:rPr>
              <a:t>37</a:t>
            </a:fld>
            <a:endParaRPr lang="en-US">
              <a:solidFill>
                <a:schemeClr val="bg1"/>
              </a:solidFill>
            </a:endParaRPr>
          </a:p>
        </p:txBody>
      </p:sp>
      <p:graphicFrame>
        <p:nvGraphicFramePr>
          <p:cNvPr id="8" name="Table 7">
            <a:extLst>
              <a:ext uri="{FF2B5EF4-FFF2-40B4-BE49-F238E27FC236}">
                <a16:creationId xmlns:a16="http://schemas.microsoft.com/office/drawing/2014/main" id="{85639EA7-D0FE-1589-6406-2AE0C67C8B1E}"/>
              </a:ext>
            </a:extLst>
          </p:cNvPr>
          <p:cNvGraphicFramePr>
            <a:graphicFrameLocks noGrp="1"/>
          </p:cNvGraphicFramePr>
          <p:nvPr>
            <p:extLst>
              <p:ext uri="{D42A27DB-BD31-4B8C-83A1-F6EECF244321}">
                <p14:modId xmlns:p14="http://schemas.microsoft.com/office/powerpoint/2010/main" val="4049067682"/>
              </p:ext>
            </p:extLst>
          </p:nvPr>
        </p:nvGraphicFramePr>
        <p:xfrm>
          <a:off x="556952" y="5639610"/>
          <a:ext cx="7663318" cy="714375"/>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38125">
                <a:tc gridSpan="13">
                  <a:txBody>
                    <a:bodyPr/>
                    <a:lstStyle/>
                    <a:p>
                      <a:pPr algn="ctr"/>
                      <a:r>
                        <a:rPr lang="en-GB" sz="1200" b="1" dirty="0">
                          <a:effectLst/>
                        </a:rPr>
                        <a:t>INCREASE IN UNPROCESSED MILK PURCHASES RELATIVE TO PREVIOUS YEAR (PERCENT)</a:t>
                      </a:r>
                      <a:r>
                        <a:rPr lang="en-GB" sz="1200" b="1" baseline="30000" dirty="0">
                          <a:effectLst/>
                        </a:rPr>
                        <a:t>23)</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900" b="1">
                          <a:effectLst/>
                        </a:rPr>
                        <a:t>2012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2013</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2014</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2015</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2016</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2017</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2018</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2019 </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2020</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2021</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2023</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900" b="1" dirty="0">
                          <a:effectLst/>
                        </a:rPr>
                        <a:t>4.5</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2.22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2.65</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6.37</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-0.45</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3.02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4.82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0.65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-0.16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-0.71</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-1.56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-0.32</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3.56</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5" name="Picture 4">
            <a:extLst>
              <a:ext uri="{FF2B5EF4-FFF2-40B4-BE49-F238E27FC236}">
                <a16:creationId xmlns:a16="http://schemas.microsoft.com/office/drawing/2014/main" id="{CAA1F692-EF94-AFEA-5459-53CB17A5EDD1}"/>
              </a:ext>
            </a:extLst>
          </p:cNvPr>
          <p:cNvPicPr>
            <a:picLocks noChangeAspect="1"/>
          </p:cNvPicPr>
          <p:nvPr/>
        </p:nvPicPr>
        <p:blipFill>
          <a:blip r:embed="rId2"/>
          <a:stretch>
            <a:fillRect/>
          </a:stretch>
        </p:blipFill>
        <p:spPr>
          <a:xfrm>
            <a:off x="377029" y="546732"/>
            <a:ext cx="8055048" cy="4901885"/>
          </a:xfrm>
          <a:prstGeom prst="rect">
            <a:avLst/>
          </a:prstGeom>
        </p:spPr>
      </p:pic>
    </p:spTree>
    <p:extLst>
      <p:ext uri="{BB962C8B-B14F-4D97-AF65-F5344CB8AC3E}">
        <p14:creationId xmlns:p14="http://schemas.microsoft.com/office/powerpoint/2010/main" val="352506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as obtained from the GRAIN SA website</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23482"/>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79818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FUTURE PRICES OF YELLOW MAIZE IN SOUTH AFRICA (R/TON) ON 29 APRIL 2025 AND</a:t>
            </a:r>
          </a:p>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20 JUNE 2025, ACCORDING TO GRAIN SA</a:t>
            </a:r>
          </a:p>
        </p:txBody>
      </p:sp>
      <p:sp>
        <p:nvSpPr>
          <p:cNvPr id="4" name="Slide Number Placeholder 3">
            <a:extLst>
              <a:ext uri="{FF2B5EF4-FFF2-40B4-BE49-F238E27FC236}">
                <a16:creationId xmlns:a16="http://schemas.microsoft.com/office/drawing/2014/main" id="{05C212B3-A569-0013-9BCE-D3DD5946F3F6}"/>
              </a:ext>
            </a:extLst>
          </p:cNvPr>
          <p:cNvSpPr>
            <a:spLocks noGrp="1"/>
          </p:cNvSpPr>
          <p:nvPr>
            <p:ph type="sldNum" sz="quarter" idx="12"/>
          </p:nvPr>
        </p:nvSpPr>
        <p:spPr/>
        <p:txBody>
          <a:bodyPr/>
          <a:lstStyle/>
          <a:p>
            <a:fld id="{73B850FF-6169-4056-8077-06FFA93A5366}" type="slidenum">
              <a:rPr lang="en-US" smtClean="0">
                <a:solidFill>
                  <a:schemeClr val="bg1"/>
                </a:solidFill>
              </a:rPr>
              <a:t>38</a:t>
            </a:fld>
            <a:endParaRPr lang="en-US">
              <a:solidFill>
                <a:schemeClr val="bg1"/>
              </a:solidFill>
            </a:endParaRPr>
          </a:p>
        </p:txBody>
      </p:sp>
      <p:graphicFrame>
        <p:nvGraphicFramePr>
          <p:cNvPr id="3" name="Table 2">
            <a:extLst>
              <a:ext uri="{FF2B5EF4-FFF2-40B4-BE49-F238E27FC236}">
                <a16:creationId xmlns:a16="http://schemas.microsoft.com/office/drawing/2014/main" id="{8665CE09-95C1-8C74-54C0-41CC131CF2F3}"/>
              </a:ext>
            </a:extLst>
          </p:cNvPr>
          <p:cNvGraphicFramePr>
            <a:graphicFrameLocks noGrp="1"/>
          </p:cNvGraphicFramePr>
          <p:nvPr>
            <p:extLst>
              <p:ext uri="{D42A27DB-BD31-4B8C-83A1-F6EECF244321}">
                <p14:modId xmlns:p14="http://schemas.microsoft.com/office/powerpoint/2010/main" val="1038375507"/>
              </p:ext>
            </p:extLst>
          </p:nvPr>
        </p:nvGraphicFramePr>
        <p:xfrm>
          <a:off x="512667" y="1513585"/>
          <a:ext cx="7966787" cy="4150549"/>
        </p:xfrm>
        <a:graphic>
          <a:graphicData uri="http://schemas.openxmlformats.org/drawingml/2006/table">
            <a:tbl>
              <a:tblPr firstRow="1" firstCol="1" bandRow="1">
                <a:tableStyleId>{5C22544A-7EE6-4342-B048-85BDC9FD1C3A}</a:tableStyleId>
              </a:tblPr>
              <a:tblGrid>
                <a:gridCol w="1703300">
                  <a:extLst>
                    <a:ext uri="{9D8B030D-6E8A-4147-A177-3AD203B41FA5}">
                      <a16:colId xmlns:a16="http://schemas.microsoft.com/office/drawing/2014/main" val="958363767"/>
                    </a:ext>
                  </a:extLst>
                </a:gridCol>
                <a:gridCol w="2087298">
                  <a:extLst>
                    <a:ext uri="{9D8B030D-6E8A-4147-A177-3AD203B41FA5}">
                      <a16:colId xmlns:a16="http://schemas.microsoft.com/office/drawing/2014/main" val="3266586024"/>
                    </a:ext>
                  </a:extLst>
                </a:gridCol>
                <a:gridCol w="2087298">
                  <a:extLst>
                    <a:ext uri="{9D8B030D-6E8A-4147-A177-3AD203B41FA5}">
                      <a16:colId xmlns:a16="http://schemas.microsoft.com/office/drawing/2014/main" val="35631111"/>
                    </a:ext>
                  </a:extLst>
                </a:gridCol>
                <a:gridCol w="2088891">
                  <a:extLst>
                    <a:ext uri="{9D8B030D-6E8A-4147-A177-3AD203B41FA5}">
                      <a16:colId xmlns:a16="http://schemas.microsoft.com/office/drawing/2014/main" val="1320128873"/>
                    </a:ext>
                  </a:extLst>
                </a:gridCol>
              </a:tblGrid>
              <a:tr h="1300239">
                <a:tc>
                  <a:txBody>
                    <a:bodyPr/>
                    <a:lstStyle/>
                    <a:p>
                      <a:endParaRPr lang="en-ZA" sz="1050" b="1">
                        <a:effectLst/>
                        <a:latin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A</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CLOSING BID</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29 April 2025</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R/Ton</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a:effectLst/>
                          <a:latin typeface="Calibri" panose="020F0502020204030204" pitchFamily="34" charset="0"/>
                          <a:cs typeface="Calibri" panose="020F0502020204030204" pitchFamily="34" charset="0"/>
                        </a:rPr>
                        <a:t>B</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CLOSING BID</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20 June 2025</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R/Ton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a:effectLst/>
                          <a:latin typeface="Calibri" panose="020F0502020204030204" pitchFamily="34" charset="0"/>
                          <a:cs typeface="Calibri" panose="020F0502020204030204" pitchFamily="34" charset="0"/>
                        </a:rPr>
                        <a:t>C</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Percentage change from</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A to B</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87195681"/>
                  </a:ext>
                </a:extLst>
              </a:tr>
              <a:tr h="524406">
                <a:tc>
                  <a:txBody>
                    <a:bodyPr/>
                    <a:lstStyle/>
                    <a:p>
                      <a:pPr>
                        <a:buNone/>
                      </a:pPr>
                      <a:r>
                        <a:rPr lang="en-GB" sz="2400" b="1" baseline="30000">
                          <a:effectLst/>
                          <a:latin typeface="Calibri" panose="020F0502020204030204" pitchFamily="34" charset="0"/>
                          <a:cs typeface="Calibri" panose="020F0502020204030204" pitchFamily="34" charset="0"/>
                        </a:rPr>
                        <a:t>June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effectLst/>
                          <a:latin typeface="Calibri" panose="020F0502020204030204" pitchFamily="34" charset="0"/>
                          <a:cs typeface="Calibri" panose="020F0502020204030204" pitchFamily="34" charset="0"/>
                        </a:rPr>
                        <a:t>4 307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4 225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-1.9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970793122"/>
                  </a:ext>
                </a:extLst>
              </a:tr>
              <a:tr h="524406">
                <a:tc>
                  <a:txBody>
                    <a:bodyPr/>
                    <a:lstStyle/>
                    <a:p>
                      <a:pPr>
                        <a:buNone/>
                      </a:pPr>
                      <a:r>
                        <a:rPr lang="en-GB" sz="2400" b="1" baseline="30000">
                          <a:effectLst/>
                          <a:latin typeface="Calibri" panose="020F0502020204030204" pitchFamily="34" charset="0"/>
                          <a:cs typeface="Calibri" panose="020F0502020204030204" pitchFamily="34" charset="0"/>
                        </a:rPr>
                        <a:t>July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4 269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4 259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228600" marR="200660" algn="ctr">
                        <a:buNone/>
                      </a:pPr>
                      <a:r>
                        <a:rPr lang="en-US" sz="2400" b="1" baseline="30000"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13584546"/>
                  </a:ext>
                </a:extLst>
              </a:tr>
              <a:tr h="638546">
                <a:tc>
                  <a:txBody>
                    <a:bodyPr/>
                    <a:lstStyle/>
                    <a:p>
                      <a:pPr>
                        <a:buNone/>
                      </a:pPr>
                      <a:r>
                        <a:rPr lang="en-GB" sz="2400" b="1" baseline="30000">
                          <a:effectLst/>
                          <a:latin typeface="Calibri" panose="020F0502020204030204" pitchFamily="34" charset="0"/>
                          <a:cs typeface="Calibri" panose="020F0502020204030204" pitchFamily="34" charset="0"/>
                        </a:rPr>
                        <a:t>September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4 356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4 349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96473406"/>
                  </a:ext>
                </a:extLst>
              </a:tr>
              <a:tr h="638546">
                <a:tc>
                  <a:txBody>
                    <a:bodyPr/>
                    <a:lstStyle/>
                    <a:p>
                      <a:pPr>
                        <a:buNone/>
                      </a:pPr>
                      <a:r>
                        <a:rPr lang="en-GB" sz="2400" b="1" baseline="30000">
                          <a:effectLst/>
                          <a:latin typeface="Calibri" panose="020F0502020204030204" pitchFamily="34" charset="0"/>
                          <a:cs typeface="Calibri" panose="020F0502020204030204" pitchFamily="34" charset="0"/>
                        </a:rPr>
                        <a:t>December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4 436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4 440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0.1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4035053"/>
                  </a:ext>
                </a:extLst>
              </a:tr>
              <a:tr h="524406">
                <a:tc>
                  <a:txBody>
                    <a:bodyPr/>
                    <a:lstStyle/>
                    <a:p>
                      <a:pPr>
                        <a:buNone/>
                      </a:pPr>
                      <a:r>
                        <a:rPr lang="en-GB" sz="2400" b="1" baseline="30000">
                          <a:effectLst/>
                          <a:latin typeface="Calibri" panose="020F0502020204030204" pitchFamily="34" charset="0"/>
                          <a:cs typeface="Calibri" panose="020F0502020204030204" pitchFamily="34" charset="0"/>
                        </a:rPr>
                        <a:t>March 2026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4 440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4 397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-1.0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692245981"/>
                  </a:ext>
                </a:extLst>
              </a:tr>
            </a:tbl>
          </a:graphicData>
        </a:graphic>
      </p:graphicFrame>
    </p:spTree>
    <p:extLst>
      <p:ext uri="{BB962C8B-B14F-4D97-AF65-F5344CB8AC3E}">
        <p14:creationId xmlns:p14="http://schemas.microsoft.com/office/powerpoint/2010/main" val="1031407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467270"/>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18</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90998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FUTURE PRICES OF SOYBEANS IN SOUTH AFRICA (R/TON) ON 29 APRIL 2025 AND</a:t>
            </a:r>
          </a:p>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20 JUNE 2025, ACCORDING TO SAFEX</a:t>
            </a:r>
          </a:p>
        </p:txBody>
      </p:sp>
      <p:sp>
        <p:nvSpPr>
          <p:cNvPr id="2" name="Slide Number Placeholder 1">
            <a:extLst>
              <a:ext uri="{FF2B5EF4-FFF2-40B4-BE49-F238E27FC236}">
                <a16:creationId xmlns:a16="http://schemas.microsoft.com/office/drawing/2014/main" id="{57CB48CD-355C-8B21-A403-37B8BC31C4FD}"/>
              </a:ext>
            </a:extLst>
          </p:cNvPr>
          <p:cNvSpPr>
            <a:spLocks noGrp="1"/>
          </p:cNvSpPr>
          <p:nvPr>
            <p:ph type="sldNum" sz="quarter" idx="12"/>
          </p:nvPr>
        </p:nvSpPr>
        <p:spPr>
          <a:xfrm>
            <a:off x="8161130" y="6068809"/>
            <a:ext cx="856907" cy="669925"/>
          </a:xfrm>
        </p:spPr>
        <p:txBody>
          <a:bodyPr/>
          <a:lstStyle/>
          <a:p>
            <a:fld id="{73B850FF-6169-4056-8077-06FFA93A5366}" type="slidenum">
              <a:rPr lang="en-US" smtClean="0">
                <a:solidFill>
                  <a:schemeClr val="bg1"/>
                </a:solidFill>
              </a:rPr>
              <a:t>39</a:t>
            </a:fld>
            <a:endParaRPr lang="en-US">
              <a:solidFill>
                <a:schemeClr val="bg1"/>
              </a:solidFill>
            </a:endParaRPr>
          </a:p>
        </p:txBody>
      </p:sp>
      <p:graphicFrame>
        <p:nvGraphicFramePr>
          <p:cNvPr id="3" name="Table 2">
            <a:extLst>
              <a:ext uri="{FF2B5EF4-FFF2-40B4-BE49-F238E27FC236}">
                <a16:creationId xmlns:a16="http://schemas.microsoft.com/office/drawing/2014/main" id="{8967D0FA-D07F-1277-2451-B0A5F4E53C8D}"/>
              </a:ext>
            </a:extLst>
          </p:cNvPr>
          <p:cNvGraphicFramePr>
            <a:graphicFrameLocks noGrp="1"/>
          </p:cNvGraphicFramePr>
          <p:nvPr>
            <p:extLst>
              <p:ext uri="{D42A27DB-BD31-4B8C-83A1-F6EECF244321}">
                <p14:modId xmlns:p14="http://schemas.microsoft.com/office/powerpoint/2010/main" val="1716352831"/>
              </p:ext>
            </p:extLst>
          </p:nvPr>
        </p:nvGraphicFramePr>
        <p:xfrm>
          <a:off x="356118" y="1581916"/>
          <a:ext cx="8125409" cy="4091096"/>
        </p:xfrm>
        <a:graphic>
          <a:graphicData uri="http://schemas.openxmlformats.org/drawingml/2006/table">
            <a:tbl>
              <a:tblPr firstRow="1" firstCol="1" bandRow="1">
                <a:tableStyleId>{5C22544A-7EE6-4342-B048-85BDC9FD1C3A}</a:tableStyleId>
              </a:tblPr>
              <a:tblGrid>
                <a:gridCol w="1737213">
                  <a:extLst>
                    <a:ext uri="{9D8B030D-6E8A-4147-A177-3AD203B41FA5}">
                      <a16:colId xmlns:a16="http://schemas.microsoft.com/office/drawing/2014/main" val="1439540791"/>
                    </a:ext>
                  </a:extLst>
                </a:gridCol>
                <a:gridCol w="2128857">
                  <a:extLst>
                    <a:ext uri="{9D8B030D-6E8A-4147-A177-3AD203B41FA5}">
                      <a16:colId xmlns:a16="http://schemas.microsoft.com/office/drawing/2014/main" val="2271868203"/>
                    </a:ext>
                  </a:extLst>
                </a:gridCol>
                <a:gridCol w="2128857">
                  <a:extLst>
                    <a:ext uri="{9D8B030D-6E8A-4147-A177-3AD203B41FA5}">
                      <a16:colId xmlns:a16="http://schemas.microsoft.com/office/drawing/2014/main" val="2770682645"/>
                    </a:ext>
                  </a:extLst>
                </a:gridCol>
                <a:gridCol w="2130482">
                  <a:extLst>
                    <a:ext uri="{9D8B030D-6E8A-4147-A177-3AD203B41FA5}">
                      <a16:colId xmlns:a16="http://schemas.microsoft.com/office/drawing/2014/main" val="1818984979"/>
                    </a:ext>
                  </a:extLst>
                </a:gridCol>
              </a:tblGrid>
              <a:tr h="1268442">
                <a:tc>
                  <a:txBody>
                    <a:bodyPr/>
                    <a:lstStyle/>
                    <a:p>
                      <a:endParaRPr lang="en-ZA" sz="1050" b="1">
                        <a:effectLst/>
                        <a:latin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a:effectLst/>
                          <a:latin typeface="Calibri" panose="020F0502020204030204" pitchFamily="34" charset="0"/>
                          <a:cs typeface="Calibri" panose="020F0502020204030204" pitchFamily="34" charset="0"/>
                        </a:rPr>
                        <a:t>A</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CLOSING BID</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29 April 2025</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R/Ton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a:effectLst/>
                          <a:latin typeface="Calibri" panose="020F0502020204030204" pitchFamily="34" charset="0"/>
                          <a:cs typeface="Calibri" panose="020F0502020204030204" pitchFamily="34" charset="0"/>
                        </a:rPr>
                        <a:t>B</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CLOSING BID</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20 June 2025</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R/Ton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a:effectLst/>
                          <a:latin typeface="Calibri" panose="020F0502020204030204" pitchFamily="34" charset="0"/>
                          <a:cs typeface="Calibri" panose="020F0502020204030204" pitchFamily="34" charset="0"/>
                        </a:rPr>
                        <a:t>C</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Percentage change from</a:t>
                      </a:r>
                      <a:endParaRPr lang="en-ZA" sz="1200" b="1">
                        <a:effectLst/>
                        <a:latin typeface="Calibri" panose="020F0502020204030204" pitchFamily="34" charset="0"/>
                        <a:cs typeface="Calibri" panose="020F0502020204030204" pitchFamily="34" charset="0"/>
                      </a:endParaRPr>
                    </a:p>
                    <a:p>
                      <a:pPr algn="ctr">
                        <a:buNone/>
                      </a:pPr>
                      <a:r>
                        <a:rPr lang="en-GB" sz="1400" b="1">
                          <a:effectLst/>
                          <a:latin typeface="Calibri" panose="020F0502020204030204" pitchFamily="34" charset="0"/>
                          <a:cs typeface="Calibri" panose="020F0502020204030204" pitchFamily="34" charset="0"/>
                        </a:rPr>
                        <a:t>A to B</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74268143"/>
                  </a:ext>
                </a:extLst>
              </a:tr>
              <a:tr h="525598">
                <a:tc>
                  <a:txBody>
                    <a:bodyPr/>
                    <a:lstStyle/>
                    <a:p>
                      <a:pPr>
                        <a:buNone/>
                      </a:pPr>
                      <a:r>
                        <a:rPr lang="en-GB" sz="2400" b="1" baseline="30000">
                          <a:effectLst/>
                          <a:latin typeface="Calibri" panose="020F0502020204030204" pitchFamily="34" charset="0"/>
                          <a:cs typeface="Calibri" panose="020F0502020204030204" pitchFamily="34" charset="0"/>
                        </a:rPr>
                        <a:t>June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7 881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7 375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-6.4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663832691"/>
                  </a:ext>
                </a:extLst>
              </a:tr>
              <a:tr h="525598">
                <a:tc>
                  <a:txBody>
                    <a:bodyPr/>
                    <a:lstStyle/>
                    <a:p>
                      <a:pPr>
                        <a:buNone/>
                      </a:pPr>
                      <a:r>
                        <a:rPr lang="en-GB" sz="2400" b="1" baseline="30000">
                          <a:effectLst/>
                          <a:latin typeface="Calibri" panose="020F0502020204030204" pitchFamily="34" charset="0"/>
                          <a:cs typeface="Calibri" panose="020F0502020204030204" pitchFamily="34" charset="0"/>
                        </a:rPr>
                        <a:t>July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7 805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7 400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228600" marR="200660" algn="ctr">
                        <a:buNone/>
                      </a:pPr>
                      <a:r>
                        <a:rPr lang="en-US" sz="2400" b="1" baseline="30000" dirty="0">
                          <a:solidFill>
                            <a:srgbClr val="FF0000"/>
                          </a:solidFill>
                          <a:effectLst/>
                          <a:latin typeface="Calibri" panose="020F0502020204030204" pitchFamily="34" charset="0"/>
                          <a:cs typeface="Calibri" panose="020F0502020204030204" pitchFamily="34" charset="0"/>
                        </a:rPr>
                        <a:t>-5.2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630794608"/>
                  </a:ext>
                </a:extLst>
              </a:tr>
              <a:tr h="622930">
                <a:tc>
                  <a:txBody>
                    <a:bodyPr/>
                    <a:lstStyle/>
                    <a:p>
                      <a:pPr>
                        <a:buNone/>
                      </a:pPr>
                      <a:r>
                        <a:rPr lang="en-GB" sz="2400" b="1" baseline="30000">
                          <a:effectLst/>
                          <a:latin typeface="Calibri" panose="020F0502020204030204" pitchFamily="34" charset="0"/>
                          <a:cs typeface="Calibri" panose="020F0502020204030204" pitchFamily="34" charset="0"/>
                        </a:rPr>
                        <a:t>September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7 950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7 544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-5.1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46280581"/>
                  </a:ext>
                </a:extLst>
              </a:tr>
              <a:tr h="622930">
                <a:tc>
                  <a:txBody>
                    <a:bodyPr/>
                    <a:lstStyle/>
                    <a:p>
                      <a:pPr>
                        <a:buNone/>
                      </a:pPr>
                      <a:r>
                        <a:rPr lang="en-GB" sz="2400" b="1" baseline="30000">
                          <a:effectLst/>
                          <a:latin typeface="Calibri" panose="020F0502020204030204" pitchFamily="34" charset="0"/>
                          <a:cs typeface="Calibri" panose="020F0502020204030204" pitchFamily="34" charset="0"/>
                        </a:rPr>
                        <a:t>December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8 180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7 740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-5.4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884787123"/>
                  </a:ext>
                </a:extLst>
              </a:tr>
              <a:tr h="525598">
                <a:tc>
                  <a:txBody>
                    <a:bodyPr/>
                    <a:lstStyle/>
                    <a:p>
                      <a:pPr>
                        <a:buNone/>
                      </a:pPr>
                      <a:r>
                        <a:rPr lang="en-GB" sz="2400" b="1" baseline="30000">
                          <a:effectLst/>
                          <a:latin typeface="Calibri" panose="020F0502020204030204" pitchFamily="34" charset="0"/>
                          <a:cs typeface="Calibri" panose="020F0502020204030204" pitchFamily="34" charset="0"/>
                        </a:rPr>
                        <a:t>March 2026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8 050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a:effectLst/>
                          <a:latin typeface="Calibri" panose="020F0502020204030204" pitchFamily="34" charset="0"/>
                          <a:cs typeface="Calibri" panose="020F0502020204030204" pitchFamily="34" charset="0"/>
                        </a:rPr>
                        <a:t>7 788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-3.3</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891496309"/>
                  </a:ext>
                </a:extLst>
              </a:tr>
            </a:tbl>
          </a:graphicData>
        </a:graphic>
      </p:graphicFrame>
      <p:sp>
        <p:nvSpPr>
          <p:cNvPr id="4" name="Rectangle 3">
            <a:extLst>
              <a:ext uri="{FF2B5EF4-FFF2-40B4-BE49-F238E27FC236}">
                <a16:creationId xmlns:a16="http://schemas.microsoft.com/office/drawing/2014/main" id="{9428B1BC-3193-5E82-252D-83520D5DF8ED}"/>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as obtained from the GRAIN SA website</a:t>
            </a:r>
          </a:p>
        </p:txBody>
      </p:sp>
    </p:spTree>
    <p:extLst>
      <p:ext uri="{BB962C8B-B14F-4D97-AF65-F5344CB8AC3E}">
        <p14:creationId xmlns:p14="http://schemas.microsoft.com/office/powerpoint/2010/main" val="416379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E21E58-C6E8-4DDD-AD50-DACCD7FCE5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87075B-7F50-B8AE-D69A-E262E61A1C30}"/>
              </a:ext>
            </a:extLst>
          </p:cNvPr>
          <p:cNvSpPr txBox="1"/>
          <p:nvPr/>
        </p:nvSpPr>
        <p:spPr>
          <a:xfrm>
            <a:off x="942109" y="1033670"/>
            <a:ext cx="7112000" cy="5102086"/>
          </a:xfrm>
          <a:prstGeom prst="rect">
            <a:avLst/>
          </a:prstGeom>
        </p:spPr>
        <p:txBody>
          <a:bodyPr vert="horz" lIns="91440" tIns="45720" rIns="91440" bIns="45720" rtlCol="0" anchor="ctr">
            <a:normAutofit/>
          </a:bodyPr>
          <a:lstStyle/>
          <a:p>
            <a:pPr lvl="0">
              <a:lnSpc>
                <a:spcPct val="115000"/>
              </a:lnSpc>
              <a:spcAft>
                <a:spcPts val="1200"/>
              </a:spcAft>
            </a:pPr>
            <a:r>
              <a:rPr lang="en-ZA" sz="2600" b="1" u="sng"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CONDITIONS IN THE WORLD (Continue</a:t>
            </a: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spcAft>
                <a:spcPts val="1200"/>
              </a:spcAft>
              <a:buFont typeface="Symbol" panose="05050102010706020507" pitchFamily="18" charset="2"/>
              <a:buChar char=""/>
            </a:pPr>
            <a:r>
              <a:rPr lang="en-US"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Even if the conflicts stop immediately, negative consequences will, to a large extent, be a reality in the coming years.</a:t>
            </a:r>
            <a:endPar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r>
              <a:rPr lang="en-ZA" sz="2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Economic growth is undermined by record-high uncertainty. </a:t>
            </a:r>
          </a:p>
        </p:txBody>
      </p:sp>
      <p:sp>
        <p:nvSpPr>
          <p:cNvPr id="2" name="Slide Number Placeholder 1">
            <a:extLst>
              <a:ext uri="{FF2B5EF4-FFF2-40B4-BE49-F238E27FC236}">
                <a16:creationId xmlns:a16="http://schemas.microsoft.com/office/drawing/2014/main" id="{3B660D03-F201-59D3-2215-C30D45534C97}"/>
              </a:ext>
            </a:extLst>
          </p:cNvPr>
          <p:cNvSpPr>
            <a:spLocks noGrp="1"/>
          </p:cNvSpPr>
          <p:nvPr>
            <p:ph type="sldNum" sz="quarter" idx="12"/>
          </p:nvPr>
        </p:nvSpPr>
        <p:spPr/>
        <p:txBody>
          <a:bodyPr/>
          <a:lstStyle/>
          <a:p>
            <a:fld id="{73B850FF-6169-4056-8077-06FFA93A5366}" type="slidenum">
              <a:rPr lang="en-US" smtClean="0">
                <a:solidFill>
                  <a:sysClr val="windowText" lastClr="000000"/>
                </a:solidFill>
              </a:rPr>
              <a:t>4</a:t>
            </a:fld>
            <a:endParaRPr lang="en-US">
              <a:solidFill>
                <a:sysClr val="windowText" lastClr="000000"/>
              </a:solidFill>
            </a:endParaRPr>
          </a:p>
        </p:txBody>
      </p:sp>
    </p:spTree>
    <p:extLst>
      <p:ext uri="{BB962C8B-B14F-4D97-AF65-F5344CB8AC3E}">
        <p14:creationId xmlns:p14="http://schemas.microsoft.com/office/powerpoint/2010/main" val="3555337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published by Grain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1331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FERTILIZER PRICES IN SOUTH AFRICA</a:t>
            </a:r>
          </a:p>
        </p:txBody>
      </p:sp>
      <p:sp>
        <p:nvSpPr>
          <p:cNvPr id="4" name="Slide Number Placeholder 3">
            <a:extLst>
              <a:ext uri="{FF2B5EF4-FFF2-40B4-BE49-F238E27FC236}">
                <a16:creationId xmlns:a16="http://schemas.microsoft.com/office/drawing/2014/main" id="{DCB85989-E9B5-72DF-1921-ABDCEDFD3DD8}"/>
              </a:ext>
            </a:extLst>
          </p:cNvPr>
          <p:cNvSpPr>
            <a:spLocks noGrp="1"/>
          </p:cNvSpPr>
          <p:nvPr>
            <p:ph type="sldNum" sz="quarter" idx="12"/>
          </p:nvPr>
        </p:nvSpPr>
        <p:spPr/>
        <p:txBody>
          <a:bodyPr/>
          <a:lstStyle/>
          <a:p>
            <a:fld id="{73B850FF-6169-4056-8077-06FFA93A5366}" type="slidenum">
              <a:rPr lang="en-US" smtClean="0">
                <a:solidFill>
                  <a:schemeClr val="bg1"/>
                </a:solidFill>
              </a:rPr>
              <a:t>40</a:t>
            </a:fld>
            <a:endParaRPr lang="en-US">
              <a:solidFill>
                <a:schemeClr val="bg1"/>
              </a:solidFill>
            </a:endParaRPr>
          </a:p>
        </p:txBody>
      </p:sp>
      <p:graphicFrame>
        <p:nvGraphicFramePr>
          <p:cNvPr id="5" name="Table 4">
            <a:extLst>
              <a:ext uri="{FF2B5EF4-FFF2-40B4-BE49-F238E27FC236}">
                <a16:creationId xmlns:a16="http://schemas.microsoft.com/office/drawing/2014/main" id="{3B2D6683-9604-9976-B4FD-FBA651A634B3}"/>
              </a:ext>
            </a:extLst>
          </p:cNvPr>
          <p:cNvGraphicFramePr>
            <a:graphicFrameLocks noGrp="1"/>
          </p:cNvGraphicFramePr>
          <p:nvPr>
            <p:extLst>
              <p:ext uri="{D42A27DB-BD31-4B8C-83A1-F6EECF244321}">
                <p14:modId xmlns:p14="http://schemas.microsoft.com/office/powerpoint/2010/main" val="1848121887"/>
              </p:ext>
            </p:extLst>
          </p:nvPr>
        </p:nvGraphicFramePr>
        <p:xfrm>
          <a:off x="417237" y="1760537"/>
          <a:ext cx="8036300" cy="4080424"/>
        </p:xfrm>
        <a:graphic>
          <a:graphicData uri="http://schemas.openxmlformats.org/drawingml/2006/table">
            <a:tbl>
              <a:tblPr firstRow="1" firstCol="1" bandRow="1">
                <a:tableStyleId>{5C22544A-7EE6-4342-B048-85BDC9FD1C3A}</a:tableStyleId>
              </a:tblPr>
              <a:tblGrid>
                <a:gridCol w="2009075">
                  <a:extLst>
                    <a:ext uri="{9D8B030D-6E8A-4147-A177-3AD203B41FA5}">
                      <a16:colId xmlns:a16="http://schemas.microsoft.com/office/drawing/2014/main" val="2073962117"/>
                    </a:ext>
                  </a:extLst>
                </a:gridCol>
                <a:gridCol w="2009075">
                  <a:extLst>
                    <a:ext uri="{9D8B030D-6E8A-4147-A177-3AD203B41FA5}">
                      <a16:colId xmlns:a16="http://schemas.microsoft.com/office/drawing/2014/main" val="3195041441"/>
                    </a:ext>
                  </a:extLst>
                </a:gridCol>
                <a:gridCol w="2009075">
                  <a:extLst>
                    <a:ext uri="{9D8B030D-6E8A-4147-A177-3AD203B41FA5}">
                      <a16:colId xmlns:a16="http://schemas.microsoft.com/office/drawing/2014/main" val="3542913190"/>
                    </a:ext>
                  </a:extLst>
                </a:gridCol>
                <a:gridCol w="2009075">
                  <a:extLst>
                    <a:ext uri="{9D8B030D-6E8A-4147-A177-3AD203B41FA5}">
                      <a16:colId xmlns:a16="http://schemas.microsoft.com/office/drawing/2014/main" val="4124462709"/>
                    </a:ext>
                  </a:extLst>
                </a:gridCol>
              </a:tblGrid>
              <a:tr h="1372048">
                <a:tc>
                  <a:txBody>
                    <a:bodyPr/>
                    <a:lstStyle/>
                    <a:p>
                      <a:pPr algn="ctr">
                        <a:buNone/>
                      </a:pPr>
                      <a:r>
                        <a:rPr lang="en-GB" sz="2400" b="1" baseline="30000">
                          <a:effectLst/>
                          <a:latin typeface="Calibri" panose="020F0502020204030204" pitchFamily="34" charset="0"/>
                          <a:cs typeface="Calibri" panose="020F0502020204030204" pitchFamily="34" charset="0"/>
                        </a:rPr>
                        <a:t>Fertilizer</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April 2024</a:t>
                      </a:r>
                      <a:endParaRPr lang="en-ZA" sz="1200" b="1">
                        <a:effectLst/>
                        <a:latin typeface="Calibri" panose="020F0502020204030204" pitchFamily="34" charset="0"/>
                        <a:cs typeface="Calibri" panose="020F0502020204030204" pitchFamily="34" charset="0"/>
                      </a:endParaRPr>
                    </a:p>
                    <a:p>
                      <a:pPr algn="ctr">
                        <a:buNone/>
                      </a:pPr>
                      <a:r>
                        <a:rPr lang="en-GB" sz="2400" b="1" baseline="30000">
                          <a:effectLst/>
                          <a:latin typeface="Calibri" panose="020F0502020204030204" pitchFamily="34" charset="0"/>
                          <a:cs typeface="Calibri" panose="020F0502020204030204" pitchFamily="34" charset="0"/>
                        </a:rPr>
                        <a:t>Rand / 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April 2025</a:t>
                      </a:r>
                      <a:endParaRPr lang="en-ZA" sz="1200" b="1">
                        <a:effectLst/>
                        <a:latin typeface="Calibri" panose="020F0502020204030204" pitchFamily="34" charset="0"/>
                        <a:cs typeface="Calibri" panose="020F0502020204030204" pitchFamily="34" charset="0"/>
                      </a:endParaRPr>
                    </a:p>
                    <a:p>
                      <a:pPr algn="ctr">
                        <a:buNone/>
                      </a:pPr>
                      <a:r>
                        <a:rPr lang="en-GB" sz="2400" b="1" baseline="30000">
                          <a:effectLst/>
                          <a:latin typeface="Calibri" panose="020F0502020204030204" pitchFamily="34" charset="0"/>
                          <a:cs typeface="Calibri" panose="020F0502020204030204" pitchFamily="34" charset="0"/>
                        </a:rPr>
                        <a:t>Rand / 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Percentage change from April 2024 to April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5012056"/>
                  </a:ext>
                </a:extLst>
              </a:tr>
              <a:tr h="677094">
                <a:tc>
                  <a:txBody>
                    <a:bodyPr/>
                    <a:lstStyle/>
                    <a:p>
                      <a:pPr>
                        <a:buNone/>
                      </a:pPr>
                      <a:r>
                        <a:rPr lang="en-GB" sz="2400" b="1" baseline="30000">
                          <a:effectLst/>
                          <a:latin typeface="Calibri" panose="020F0502020204030204" pitchFamily="34" charset="0"/>
                          <a:cs typeface="Calibri" panose="020F0502020204030204" pitchFamily="34" charset="0"/>
                        </a:rPr>
                        <a:t>LAN (28)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a:effectLst/>
                          <a:latin typeface="Calibri" panose="020F0502020204030204" pitchFamily="34" charset="0"/>
                          <a:cs typeface="Calibri" panose="020F0502020204030204" pitchFamily="34" charset="0"/>
                        </a:rPr>
                        <a:t>9 890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8 361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-15.4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83681899"/>
                  </a:ext>
                </a:extLst>
              </a:tr>
              <a:tr h="677094">
                <a:tc>
                  <a:txBody>
                    <a:bodyPr/>
                    <a:lstStyle/>
                    <a:p>
                      <a:pPr>
                        <a:buNone/>
                      </a:pPr>
                      <a:r>
                        <a:rPr lang="en-GB" sz="2400" b="1" baseline="30000">
                          <a:effectLst/>
                          <a:latin typeface="Calibri" panose="020F0502020204030204" pitchFamily="34" charset="0"/>
                          <a:cs typeface="Calibri" panose="020F0502020204030204" pitchFamily="34" charset="0"/>
                        </a:rPr>
                        <a:t>Urea (46)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a:effectLst/>
                          <a:latin typeface="Calibri" panose="020F0502020204030204" pitchFamily="34" charset="0"/>
                          <a:cs typeface="Calibri" panose="020F0502020204030204" pitchFamily="34" charset="0"/>
                        </a:rPr>
                        <a:t>10 532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10 854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3.0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6070769"/>
                  </a:ext>
                </a:extLst>
              </a:tr>
              <a:tr h="677094">
                <a:tc>
                  <a:txBody>
                    <a:bodyPr/>
                    <a:lstStyle/>
                    <a:p>
                      <a:pPr>
                        <a:buNone/>
                      </a:pPr>
                      <a:r>
                        <a:rPr lang="en-GB" sz="2400" b="1" baseline="30000">
                          <a:effectLst/>
                          <a:latin typeface="Calibri" panose="020F0502020204030204" pitchFamily="34" charset="0"/>
                          <a:cs typeface="Calibri" panose="020F0502020204030204" pitchFamily="34" charset="0"/>
                        </a:rPr>
                        <a:t>MAP</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a:effectLst/>
                          <a:latin typeface="Calibri" panose="020F0502020204030204" pitchFamily="34" charset="0"/>
                          <a:cs typeface="Calibri" panose="020F0502020204030204" pitchFamily="34" charset="0"/>
                        </a:rPr>
                        <a:t>15 918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15 912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-0.04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85501394"/>
                  </a:ext>
                </a:extLst>
              </a:tr>
              <a:tr h="677094">
                <a:tc>
                  <a:txBody>
                    <a:bodyPr/>
                    <a:lstStyle/>
                    <a:p>
                      <a:pPr>
                        <a:buNone/>
                      </a:pPr>
                      <a:r>
                        <a:rPr lang="en-GB" sz="2400" b="1" baseline="30000">
                          <a:effectLst/>
                          <a:latin typeface="Calibri" panose="020F0502020204030204" pitchFamily="34" charset="0"/>
                          <a:cs typeface="Calibri" panose="020F0502020204030204" pitchFamily="34" charset="0"/>
                        </a:rPr>
                        <a:t>KCL</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a:effectLst/>
                          <a:latin typeface="Calibri" panose="020F0502020204030204" pitchFamily="34" charset="0"/>
                          <a:cs typeface="Calibri" panose="020F0502020204030204" pitchFamily="34" charset="0"/>
                        </a:rPr>
                        <a:t>10 501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9 378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-10.7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40535768"/>
                  </a:ext>
                </a:extLst>
              </a:tr>
            </a:tbl>
          </a:graphicData>
        </a:graphic>
      </p:graphicFrame>
    </p:spTree>
    <p:extLst>
      <p:ext uri="{BB962C8B-B14F-4D97-AF65-F5344CB8AC3E}">
        <p14:creationId xmlns:p14="http://schemas.microsoft.com/office/powerpoint/2010/main" val="3012843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 published by Grain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1331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FERTILIZER PRICES IN SOUTH AFRICA</a:t>
            </a:r>
          </a:p>
        </p:txBody>
      </p:sp>
      <p:sp>
        <p:nvSpPr>
          <p:cNvPr id="4" name="Slide Number Placeholder 3">
            <a:extLst>
              <a:ext uri="{FF2B5EF4-FFF2-40B4-BE49-F238E27FC236}">
                <a16:creationId xmlns:a16="http://schemas.microsoft.com/office/drawing/2014/main" id="{ED9C9931-2F99-FB68-3428-563224296ACF}"/>
              </a:ext>
            </a:extLst>
          </p:cNvPr>
          <p:cNvSpPr>
            <a:spLocks noGrp="1"/>
          </p:cNvSpPr>
          <p:nvPr>
            <p:ph type="sldNum" sz="quarter" idx="12"/>
          </p:nvPr>
        </p:nvSpPr>
        <p:spPr/>
        <p:txBody>
          <a:bodyPr/>
          <a:lstStyle/>
          <a:p>
            <a:fld id="{73B850FF-6169-4056-8077-06FFA93A5366}" type="slidenum">
              <a:rPr lang="en-US" smtClean="0">
                <a:solidFill>
                  <a:schemeClr val="bg1"/>
                </a:solidFill>
              </a:rPr>
              <a:t>41</a:t>
            </a:fld>
            <a:endParaRPr lang="en-US">
              <a:solidFill>
                <a:schemeClr val="bg1"/>
              </a:solidFill>
            </a:endParaRPr>
          </a:p>
        </p:txBody>
      </p:sp>
      <p:graphicFrame>
        <p:nvGraphicFramePr>
          <p:cNvPr id="5" name="Table 4">
            <a:extLst>
              <a:ext uri="{FF2B5EF4-FFF2-40B4-BE49-F238E27FC236}">
                <a16:creationId xmlns:a16="http://schemas.microsoft.com/office/drawing/2014/main" id="{CEDD0668-B825-8529-54B2-B858BD420883}"/>
              </a:ext>
            </a:extLst>
          </p:cNvPr>
          <p:cNvGraphicFramePr>
            <a:graphicFrameLocks noGrp="1"/>
          </p:cNvGraphicFramePr>
          <p:nvPr>
            <p:extLst>
              <p:ext uri="{D42A27DB-BD31-4B8C-83A1-F6EECF244321}">
                <p14:modId xmlns:p14="http://schemas.microsoft.com/office/powerpoint/2010/main" val="3897031920"/>
              </p:ext>
            </p:extLst>
          </p:nvPr>
        </p:nvGraphicFramePr>
        <p:xfrm>
          <a:off x="216159" y="1601936"/>
          <a:ext cx="8517292" cy="4042746"/>
        </p:xfrm>
        <a:graphic>
          <a:graphicData uri="http://schemas.openxmlformats.org/drawingml/2006/table">
            <a:tbl>
              <a:tblPr firstRow="1" firstCol="1" bandRow="1">
                <a:tableStyleId>{5C22544A-7EE6-4342-B048-85BDC9FD1C3A}</a:tableStyleId>
              </a:tblPr>
              <a:tblGrid>
                <a:gridCol w="2129323">
                  <a:extLst>
                    <a:ext uri="{9D8B030D-6E8A-4147-A177-3AD203B41FA5}">
                      <a16:colId xmlns:a16="http://schemas.microsoft.com/office/drawing/2014/main" val="3550675363"/>
                    </a:ext>
                  </a:extLst>
                </a:gridCol>
                <a:gridCol w="2129323">
                  <a:extLst>
                    <a:ext uri="{9D8B030D-6E8A-4147-A177-3AD203B41FA5}">
                      <a16:colId xmlns:a16="http://schemas.microsoft.com/office/drawing/2014/main" val="3023297853"/>
                    </a:ext>
                  </a:extLst>
                </a:gridCol>
                <a:gridCol w="2129323">
                  <a:extLst>
                    <a:ext uri="{9D8B030D-6E8A-4147-A177-3AD203B41FA5}">
                      <a16:colId xmlns:a16="http://schemas.microsoft.com/office/drawing/2014/main" val="225877422"/>
                    </a:ext>
                  </a:extLst>
                </a:gridCol>
                <a:gridCol w="2129323">
                  <a:extLst>
                    <a:ext uri="{9D8B030D-6E8A-4147-A177-3AD203B41FA5}">
                      <a16:colId xmlns:a16="http://schemas.microsoft.com/office/drawing/2014/main" val="1213463247"/>
                    </a:ext>
                  </a:extLst>
                </a:gridCol>
              </a:tblGrid>
              <a:tr h="1375929">
                <a:tc>
                  <a:txBody>
                    <a:bodyPr/>
                    <a:lstStyle/>
                    <a:p>
                      <a:pPr algn="ctr">
                        <a:buNone/>
                      </a:pPr>
                      <a:r>
                        <a:rPr lang="en-GB" sz="2400" b="1" baseline="30000">
                          <a:effectLst/>
                          <a:latin typeface="Calibri" panose="020F0502020204030204" pitchFamily="34" charset="0"/>
                          <a:cs typeface="Calibri" panose="020F0502020204030204" pitchFamily="34" charset="0"/>
                        </a:rPr>
                        <a:t>Fertilizer</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March 2025</a:t>
                      </a:r>
                      <a:endParaRPr lang="en-ZA" sz="1200" b="1">
                        <a:effectLst/>
                        <a:latin typeface="Calibri" panose="020F0502020204030204" pitchFamily="34" charset="0"/>
                        <a:cs typeface="Calibri" panose="020F0502020204030204" pitchFamily="34" charset="0"/>
                      </a:endParaRPr>
                    </a:p>
                    <a:p>
                      <a:pPr algn="ctr">
                        <a:buNone/>
                      </a:pPr>
                      <a:r>
                        <a:rPr lang="en-GB" sz="2400" b="1" baseline="30000">
                          <a:effectLst/>
                          <a:latin typeface="Calibri" panose="020F0502020204030204" pitchFamily="34" charset="0"/>
                          <a:cs typeface="Calibri" panose="020F0502020204030204" pitchFamily="34" charset="0"/>
                        </a:rPr>
                        <a:t>Rand / 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April 2025</a:t>
                      </a:r>
                      <a:endParaRPr lang="en-ZA" sz="1200" b="1">
                        <a:effectLst/>
                        <a:latin typeface="Calibri" panose="020F0502020204030204" pitchFamily="34" charset="0"/>
                        <a:cs typeface="Calibri" panose="020F0502020204030204" pitchFamily="34" charset="0"/>
                      </a:endParaRPr>
                    </a:p>
                    <a:p>
                      <a:pPr algn="ctr">
                        <a:buNone/>
                      </a:pPr>
                      <a:r>
                        <a:rPr lang="en-GB" sz="2400" b="1" baseline="30000">
                          <a:effectLst/>
                          <a:latin typeface="Calibri" panose="020F0502020204030204" pitchFamily="34" charset="0"/>
                          <a:cs typeface="Calibri" panose="020F0502020204030204" pitchFamily="34" charset="0"/>
                        </a:rPr>
                        <a:t>Rand / Ton</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a:effectLst/>
                          <a:latin typeface="Calibri" panose="020F0502020204030204" pitchFamily="34" charset="0"/>
                          <a:cs typeface="Calibri" panose="020F0502020204030204" pitchFamily="34" charset="0"/>
                        </a:rPr>
                        <a:t>Percentage change from March 2025 to April 2025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21473433"/>
                  </a:ext>
                </a:extLst>
              </a:tr>
              <a:tr h="668854">
                <a:tc>
                  <a:txBody>
                    <a:bodyPr/>
                    <a:lstStyle/>
                    <a:p>
                      <a:pPr>
                        <a:buNone/>
                      </a:pPr>
                      <a:r>
                        <a:rPr lang="en-US" sz="2400" b="1" baseline="30000">
                          <a:effectLst/>
                          <a:latin typeface="Calibri" panose="020F0502020204030204" pitchFamily="34" charset="0"/>
                          <a:cs typeface="Calibri" panose="020F0502020204030204" pitchFamily="34" charset="0"/>
                        </a:rPr>
                        <a:t>LAN (28)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9 900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8 361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-15.6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26613588"/>
                  </a:ext>
                </a:extLst>
              </a:tr>
              <a:tr h="665988">
                <a:tc>
                  <a:txBody>
                    <a:bodyPr/>
                    <a:lstStyle/>
                    <a:p>
                      <a:pPr>
                        <a:buNone/>
                      </a:pPr>
                      <a:r>
                        <a:rPr lang="en-US" sz="2400" b="1" baseline="30000">
                          <a:effectLst/>
                          <a:latin typeface="Calibri" panose="020F0502020204030204" pitchFamily="34" charset="0"/>
                          <a:cs typeface="Calibri" panose="020F0502020204030204" pitchFamily="34" charset="0"/>
                        </a:rPr>
                        <a:t>Urea (46)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11 770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10 854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-7.8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87774173"/>
                  </a:ext>
                </a:extLst>
              </a:tr>
              <a:tr h="661210">
                <a:tc>
                  <a:txBody>
                    <a:bodyPr/>
                    <a:lstStyle/>
                    <a:p>
                      <a:pPr>
                        <a:buNone/>
                      </a:pPr>
                      <a:r>
                        <a:rPr lang="en-US" sz="2400" b="1" baseline="30000">
                          <a:effectLst/>
                          <a:latin typeface="Calibri" panose="020F0502020204030204" pitchFamily="34" charset="0"/>
                          <a:cs typeface="Calibri" panose="020F0502020204030204" pitchFamily="34" charset="0"/>
                        </a:rPr>
                        <a:t>MAP</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16 328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15 912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-2.6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228155778"/>
                  </a:ext>
                </a:extLst>
              </a:tr>
              <a:tr h="670765">
                <a:tc>
                  <a:txBody>
                    <a:bodyPr/>
                    <a:lstStyle/>
                    <a:p>
                      <a:pPr>
                        <a:buNone/>
                      </a:pPr>
                      <a:r>
                        <a:rPr lang="en-US" sz="2400" b="1" baseline="30000">
                          <a:effectLst/>
                          <a:latin typeface="Calibri" panose="020F0502020204030204" pitchFamily="34" charset="0"/>
                          <a:cs typeface="Calibri" panose="020F0502020204030204" pitchFamily="34" charset="0"/>
                        </a:rPr>
                        <a:t>KCL</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9 130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a:effectLst/>
                          <a:latin typeface="Calibri" panose="020F0502020204030204" pitchFamily="34" charset="0"/>
                          <a:cs typeface="Calibri" panose="020F0502020204030204" pitchFamily="34" charset="0"/>
                        </a:rPr>
                        <a:t>9 378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2.7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502429025"/>
                  </a:ext>
                </a:extLst>
              </a:tr>
            </a:tbl>
          </a:graphicData>
        </a:graphic>
      </p:graphicFrame>
    </p:spTree>
    <p:extLst>
      <p:ext uri="{BB962C8B-B14F-4D97-AF65-F5344CB8AC3E}">
        <p14:creationId xmlns:p14="http://schemas.microsoft.com/office/powerpoint/2010/main" val="318835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516041"/>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12</a:t>
            </a:r>
          </a:p>
        </p:txBody>
      </p:sp>
      <p:sp>
        <p:nvSpPr>
          <p:cNvPr id="5" name="Rectangle 3">
            <a:extLst>
              <a:ext uri="{FF2B5EF4-FFF2-40B4-BE49-F238E27FC236}">
                <a16:creationId xmlns:a16="http://schemas.microsoft.com/office/drawing/2014/main" id="{3583F11C-7A26-A718-1E64-1621F64AF404}"/>
              </a:ext>
            </a:extLst>
          </p:cNvPr>
          <p:cNvSpPr>
            <a:spLocks noChangeArrowheads="1"/>
          </p:cNvSpPr>
          <p:nvPr/>
        </p:nvSpPr>
        <p:spPr bwMode="auto">
          <a:xfrm>
            <a:off x="264602" y="6574310"/>
            <a:ext cx="8614796"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Graph as published by Grain SA</a:t>
            </a:r>
          </a:p>
        </p:txBody>
      </p:sp>
      <p:sp>
        <p:nvSpPr>
          <p:cNvPr id="3" name="Slide Number Placeholder 2">
            <a:extLst>
              <a:ext uri="{FF2B5EF4-FFF2-40B4-BE49-F238E27FC236}">
                <a16:creationId xmlns:a16="http://schemas.microsoft.com/office/drawing/2014/main" id="{CCA67FE5-0505-759D-C947-788888F833FD}"/>
              </a:ext>
            </a:extLst>
          </p:cNvPr>
          <p:cNvSpPr>
            <a:spLocks noGrp="1"/>
          </p:cNvSpPr>
          <p:nvPr>
            <p:ph type="sldNum" sz="quarter" idx="12"/>
          </p:nvPr>
        </p:nvSpPr>
        <p:spPr>
          <a:xfrm>
            <a:off x="8194303" y="5576253"/>
            <a:ext cx="856907" cy="669925"/>
          </a:xfrm>
        </p:spPr>
        <p:txBody>
          <a:bodyPr/>
          <a:lstStyle/>
          <a:p>
            <a:fld id="{73B850FF-6169-4056-8077-06FFA93A5366}" type="slidenum">
              <a:rPr lang="en-US" smtClean="0">
                <a:solidFill>
                  <a:schemeClr val="bg1"/>
                </a:solidFill>
              </a:rPr>
              <a:t>42</a:t>
            </a:fld>
            <a:endParaRPr lang="en-US" dirty="0">
              <a:solidFill>
                <a:schemeClr val="bg1"/>
              </a:solidFill>
            </a:endParaRPr>
          </a:p>
        </p:txBody>
      </p:sp>
      <p:pic>
        <p:nvPicPr>
          <p:cNvPr id="2" name="Picture 1">
            <a:extLst>
              <a:ext uri="{FF2B5EF4-FFF2-40B4-BE49-F238E27FC236}">
                <a16:creationId xmlns:a16="http://schemas.microsoft.com/office/drawing/2014/main" id="{AF66DE3E-221F-DE4A-B9F6-6706EC5F6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39" y="1210516"/>
            <a:ext cx="8248261" cy="4447028"/>
          </a:xfrm>
          <a:prstGeom prst="rect">
            <a:avLst/>
          </a:prstGeom>
        </p:spPr>
      </p:pic>
    </p:spTree>
    <p:extLst>
      <p:ext uri="{BB962C8B-B14F-4D97-AF65-F5344CB8AC3E}">
        <p14:creationId xmlns:p14="http://schemas.microsoft.com/office/powerpoint/2010/main" val="350017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53952" y="6235799"/>
            <a:ext cx="8614796" cy="507831"/>
          </a:xfrm>
          <a:prstGeom prst="rect">
            <a:avLst/>
          </a:prstGeom>
          <a:noFill/>
          <a:ln>
            <a:noFill/>
          </a:ln>
        </p:spPr>
        <p:txBody>
          <a:bodyPr wrap="square" anchor="ctr">
            <a:spAutoFit/>
          </a:bodyPr>
          <a:lstStyle/>
          <a:p>
            <a:r>
              <a:rPr lang="en-GB" sz="900" b="1" i="1" dirty="0">
                <a:solidFill>
                  <a:schemeClr val="bg1"/>
                </a:solidFill>
                <a:latin typeface="Calibri" pitchFamily="34" charset="0"/>
              </a:rPr>
              <a:t>The producer price index of dairy products reflects the changes of the producer prices of pasteurised and UHT milk, yoghurt, cheddar cheese and ice cream and not that of the other dairy products like maas, cheese other than cheddar cheese and milk powder. </a:t>
            </a:r>
          </a:p>
          <a:p>
            <a:r>
              <a:rPr lang="en-GB" sz="900" b="1" i="1" dirty="0">
                <a:solidFill>
                  <a:schemeClr val="bg1"/>
                </a:solidFill>
                <a:latin typeface="Calibri" pitchFamily="34" charset="0"/>
              </a:rPr>
              <a:t>Table prepared by the Office of SAMPRO based on information published by Statistics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37249"/>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702758"/>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INCREASE IN THE PRODUCER PRICE INDICES OF UNPROCESSED MILK AND DAIRY PRODUCTS</a:t>
            </a:r>
          </a:p>
          <a:p>
            <a:pPr marL="259854">
              <a:defRPr/>
            </a:pPr>
            <a:r>
              <a:rPr lang="en-GB" sz="1600" b="1" dirty="0">
                <a:ln w="1905"/>
                <a:solidFill>
                  <a:schemeClr val="bg1"/>
                </a:solidFill>
                <a:effectLst>
                  <a:innerShdw blurRad="69850" dist="43180" dir="5400000">
                    <a:srgbClr val="000000">
                      <a:alpha val="65000"/>
                    </a:srgbClr>
                  </a:innerShdw>
                </a:effectLst>
                <a:latin typeface="Calibri" pitchFamily="34" charset="0"/>
                <a:ea typeface="Calibri"/>
                <a:cs typeface="Times New Roman"/>
              </a:rPr>
              <a:t>INDEX 2016 = 100</a:t>
            </a:r>
          </a:p>
        </p:txBody>
      </p:sp>
      <p:sp>
        <p:nvSpPr>
          <p:cNvPr id="3" name="Slide Number Placeholder 2">
            <a:extLst>
              <a:ext uri="{FF2B5EF4-FFF2-40B4-BE49-F238E27FC236}">
                <a16:creationId xmlns:a16="http://schemas.microsoft.com/office/drawing/2014/main" id="{202BD281-2C79-DA7E-ED5E-D562F87D6D2E}"/>
              </a:ext>
            </a:extLst>
          </p:cNvPr>
          <p:cNvSpPr>
            <a:spLocks noGrp="1"/>
          </p:cNvSpPr>
          <p:nvPr>
            <p:ph type="sldNum" sz="quarter" idx="12"/>
          </p:nvPr>
        </p:nvSpPr>
        <p:spPr/>
        <p:txBody>
          <a:bodyPr/>
          <a:lstStyle/>
          <a:p>
            <a:fld id="{73B850FF-6169-4056-8077-06FFA93A5366}" type="slidenum">
              <a:rPr lang="en-US" smtClean="0">
                <a:solidFill>
                  <a:schemeClr val="bg1"/>
                </a:solidFill>
              </a:rPr>
              <a:t>43</a:t>
            </a:fld>
            <a:endParaRPr lang="en-US">
              <a:solidFill>
                <a:schemeClr val="bg1"/>
              </a:solidFill>
            </a:endParaRPr>
          </a:p>
        </p:txBody>
      </p:sp>
      <p:graphicFrame>
        <p:nvGraphicFramePr>
          <p:cNvPr id="5" name="Table 4">
            <a:extLst>
              <a:ext uri="{FF2B5EF4-FFF2-40B4-BE49-F238E27FC236}">
                <a16:creationId xmlns:a16="http://schemas.microsoft.com/office/drawing/2014/main" id="{1E1FA705-4A6B-168D-1CAB-99CD5A28C4E0}"/>
              </a:ext>
            </a:extLst>
          </p:cNvPr>
          <p:cNvGraphicFramePr>
            <a:graphicFrameLocks noGrp="1"/>
          </p:cNvGraphicFramePr>
          <p:nvPr>
            <p:extLst>
              <p:ext uri="{D42A27DB-BD31-4B8C-83A1-F6EECF244321}">
                <p14:modId xmlns:p14="http://schemas.microsoft.com/office/powerpoint/2010/main" val="1516551558"/>
              </p:ext>
            </p:extLst>
          </p:nvPr>
        </p:nvGraphicFramePr>
        <p:xfrm>
          <a:off x="512667" y="1362269"/>
          <a:ext cx="7698272" cy="4465104"/>
        </p:xfrm>
        <a:graphic>
          <a:graphicData uri="http://schemas.openxmlformats.org/drawingml/2006/table">
            <a:tbl>
              <a:tblPr firstRow="1" firstCol="1" bandRow="1">
                <a:tableStyleId>{D7AC3CCA-C797-4891-BE02-D94E43425B78}</a:tableStyleId>
              </a:tblPr>
              <a:tblGrid>
                <a:gridCol w="2958430">
                  <a:extLst>
                    <a:ext uri="{9D8B030D-6E8A-4147-A177-3AD203B41FA5}">
                      <a16:colId xmlns:a16="http://schemas.microsoft.com/office/drawing/2014/main" val="45475746"/>
                    </a:ext>
                  </a:extLst>
                </a:gridCol>
                <a:gridCol w="2133346">
                  <a:extLst>
                    <a:ext uri="{9D8B030D-6E8A-4147-A177-3AD203B41FA5}">
                      <a16:colId xmlns:a16="http://schemas.microsoft.com/office/drawing/2014/main" val="4078762956"/>
                    </a:ext>
                  </a:extLst>
                </a:gridCol>
                <a:gridCol w="2606496">
                  <a:extLst>
                    <a:ext uri="{9D8B030D-6E8A-4147-A177-3AD203B41FA5}">
                      <a16:colId xmlns:a16="http://schemas.microsoft.com/office/drawing/2014/main" val="3451996660"/>
                    </a:ext>
                  </a:extLst>
                </a:gridCol>
              </a:tblGrid>
              <a:tr h="717120">
                <a:tc>
                  <a:txBody>
                    <a:bodyPr/>
                    <a:lstStyle/>
                    <a:p>
                      <a:r>
                        <a:rPr lang="en-GB" sz="16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tc>
                <a:tc>
                  <a:txBody>
                    <a:bodyPr/>
                    <a:lstStyle/>
                    <a:p>
                      <a:pPr algn="ctr"/>
                      <a:r>
                        <a:rPr lang="en-GB" sz="1600" b="1" dirty="0">
                          <a:effectLst/>
                          <a:latin typeface="Calibri" panose="020F0502020204030204" pitchFamily="34" charset="0"/>
                          <a:cs typeface="Calibri" panose="020F0502020204030204" pitchFamily="34" charset="0"/>
                        </a:rPr>
                        <a:t>Unprocessed milk Percentage increase</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nchor="ctr"/>
                </a:tc>
                <a:tc>
                  <a:txBody>
                    <a:bodyPr/>
                    <a:lstStyle/>
                    <a:p>
                      <a:pPr algn="ctr"/>
                      <a:r>
                        <a:rPr lang="en-GB" sz="1600" b="1" dirty="0">
                          <a:effectLst/>
                          <a:latin typeface="Calibri" panose="020F0502020204030204" pitchFamily="34" charset="0"/>
                          <a:cs typeface="Calibri" panose="020F0502020204030204" pitchFamily="34" charset="0"/>
                        </a:rPr>
                        <a:t>Dairy Products </a:t>
                      </a:r>
                      <a:endParaRPr lang="en-ZA" sz="1100" b="1" dirty="0">
                        <a:effectLst/>
                        <a:latin typeface="Calibri" panose="020F0502020204030204" pitchFamily="34" charset="0"/>
                        <a:cs typeface="Calibri" panose="020F0502020204030204" pitchFamily="34" charset="0"/>
                      </a:endParaRPr>
                    </a:p>
                    <a:p>
                      <a:pPr algn="ctr"/>
                      <a:r>
                        <a:rPr lang="en-GB" sz="1600" b="1" dirty="0">
                          <a:effectLst/>
                          <a:latin typeface="Calibri" panose="020F0502020204030204" pitchFamily="34" charset="0"/>
                          <a:cs typeface="Calibri" panose="020F0502020204030204" pitchFamily="34" charset="0"/>
                        </a:rPr>
                        <a:t>Percentage </a:t>
                      </a:r>
                      <a:endParaRPr lang="en-ZA" sz="1100" b="1" dirty="0">
                        <a:effectLst/>
                        <a:latin typeface="Calibri" panose="020F0502020204030204" pitchFamily="34" charset="0"/>
                        <a:cs typeface="Calibri" panose="020F0502020204030204" pitchFamily="34" charset="0"/>
                      </a:endParaRPr>
                    </a:p>
                    <a:p>
                      <a:pPr algn="ctr"/>
                      <a:r>
                        <a:rPr lang="en-GB" sz="1600" b="1" dirty="0">
                          <a:effectLst/>
                          <a:latin typeface="Calibri" panose="020F0502020204030204" pitchFamily="34" charset="0"/>
                          <a:cs typeface="Calibri" panose="020F0502020204030204" pitchFamily="34" charset="0"/>
                        </a:rPr>
                        <a:t>increase</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tc>
                <a:extLst>
                  <a:ext uri="{0D108BD9-81ED-4DB2-BD59-A6C34878D82A}">
                    <a16:rowId xmlns:a16="http://schemas.microsoft.com/office/drawing/2014/main" val="2127879556"/>
                  </a:ext>
                </a:extLst>
              </a:tr>
              <a:tr h="466698">
                <a:tc>
                  <a:txBody>
                    <a:bodyPr/>
                    <a:lstStyle/>
                    <a:p>
                      <a:pPr>
                        <a:buNone/>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to May 2025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3.3</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a:solidFill>
                            <a:srgbClr val="EE0000"/>
                          </a:solidFill>
                          <a:effectLst/>
                          <a:latin typeface="Calibri" panose="020F0502020204030204" pitchFamily="34" charset="0"/>
                          <a:ea typeface="Calibri" panose="020F0502020204030204" pitchFamily="34" charset="0"/>
                          <a:cs typeface="Calibri" panose="020F050202020403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251752"/>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February to May 2025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(3-month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dirty="0">
                          <a:effectLst/>
                          <a:latin typeface="Calibri" panose="020F0502020204030204" pitchFamily="34" charset="0"/>
                          <a:ea typeface="Calibri" panose="020F0502020204030204" pitchFamily="34" charset="0"/>
                          <a:cs typeface="Calibri" panose="020F0502020204030204" pitchFamily="34" charset="0"/>
                        </a:rPr>
                        <a:t>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a:solidFill>
                            <a:srgbClr val="EE0000"/>
                          </a:solidFill>
                          <a:effectLst/>
                          <a:latin typeface="Calibri" panose="020F0502020204030204" pitchFamily="34" charset="0"/>
                          <a:ea typeface="Calibri" panose="020F0502020204030204" pitchFamily="34" charset="0"/>
                          <a:cs typeface="Calibri" panose="020F0502020204030204" pitchFamily="34" charset="0"/>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504472"/>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November 2024 to May 2025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(6-month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7370772"/>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May 2024 to May 2025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(12-month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a:solidFill>
                            <a:srgbClr val="EE0000"/>
                          </a:solidFill>
                          <a:effectLst/>
                          <a:latin typeface="Calibri" panose="020F0502020204030204" pitchFamily="34" charset="0"/>
                          <a:ea typeface="Calibri" panose="020F0502020204030204" pitchFamily="34" charset="0"/>
                          <a:cs typeface="Calibri" panose="020F0502020204030204" pitchFamily="34" charset="0"/>
                        </a:rPr>
                        <a:t>-0.1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141610"/>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May 2023 to May 2025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(24-month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038245"/>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May 2022 to May 2025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(36-month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a:effectLst/>
                          <a:latin typeface="Calibri" panose="020F0502020204030204" pitchFamily="34" charset="0"/>
                          <a:ea typeface="Calibri" panose="020F0502020204030204" pitchFamily="34" charset="0"/>
                          <a:cs typeface="Calibri" panose="020F0502020204030204" pitchFamily="34" charset="0"/>
                        </a:rPr>
                        <a:t>17.2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dirty="0">
                          <a:effectLst/>
                          <a:latin typeface="Calibri" panose="020F0502020204030204" pitchFamily="34" charset="0"/>
                          <a:ea typeface="Calibri" panose="020F0502020204030204" pitchFamily="34" charset="0"/>
                          <a:cs typeface="Calibri" panose="020F0502020204030204" pitchFamily="34" charset="0"/>
                        </a:rPr>
                        <a:t>16.5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9192479"/>
                  </a:ext>
                </a:extLst>
              </a:tr>
              <a:tr h="466698">
                <a:tc>
                  <a:txBody>
                    <a:bodyPr/>
                    <a:lstStyle/>
                    <a:p>
                      <a:pPr>
                        <a:buNone/>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2021 to May 2025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(48-month period)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376942"/>
                  </a:ext>
                </a:extLst>
              </a:tr>
              <a:tr h="466698">
                <a:tc>
                  <a:txBody>
                    <a:bodyPr/>
                    <a:lstStyle/>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2012 to May 2025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(160-month period)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651510" algn="r">
                        <a:buNone/>
                      </a:pPr>
                      <a:r>
                        <a:rPr lang="en-GB" sz="1400" b="1">
                          <a:effectLst/>
                          <a:latin typeface="Calibri" panose="020F0502020204030204" pitchFamily="34" charset="0"/>
                          <a:ea typeface="Calibri" panose="020F0502020204030204" pitchFamily="34" charset="0"/>
                          <a:cs typeface="Calibri" panose="020F0502020204030204" pitchFamily="34" charset="0"/>
                        </a:rPr>
                        <a:t>137.0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32485" algn="r">
                        <a:buNone/>
                      </a:pPr>
                      <a:r>
                        <a:rPr lang="en-GB" sz="1400" b="1" dirty="0">
                          <a:effectLst/>
                          <a:latin typeface="Calibri" panose="020F0502020204030204" pitchFamily="34" charset="0"/>
                          <a:ea typeface="Calibri" panose="020F0502020204030204" pitchFamily="34" charset="0"/>
                          <a:cs typeface="Calibri" panose="020F0502020204030204" pitchFamily="34" charset="0"/>
                        </a:rPr>
                        <a:t>115.4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256702"/>
                  </a:ext>
                </a:extLst>
              </a:tr>
            </a:tbl>
          </a:graphicData>
        </a:graphic>
      </p:graphicFrame>
    </p:spTree>
    <p:extLst>
      <p:ext uri="{BB962C8B-B14F-4D97-AF65-F5344CB8AC3E}">
        <p14:creationId xmlns:p14="http://schemas.microsoft.com/office/powerpoint/2010/main" val="131887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7209" y="6507812"/>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13</a:t>
            </a:r>
          </a:p>
        </p:txBody>
      </p:sp>
      <p:sp>
        <p:nvSpPr>
          <p:cNvPr id="3" name="Slide Number Placeholder 2">
            <a:extLst>
              <a:ext uri="{FF2B5EF4-FFF2-40B4-BE49-F238E27FC236}">
                <a16:creationId xmlns:a16="http://schemas.microsoft.com/office/drawing/2014/main" id="{7966ABCB-51B8-ED72-5992-FDAACA724850}"/>
              </a:ext>
            </a:extLst>
          </p:cNvPr>
          <p:cNvSpPr>
            <a:spLocks noGrp="1"/>
          </p:cNvSpPr>
          <p:nvPr>
            <p:ph type="sldNum" sz="quarter" idx="12"/>
          </p:nvPr>
        </p:nvSpPr>
        <p:spPr/>
        <p:txBody>
          <a:bodyPr/>
          <a:lstStyle/>
          <a:p>
            <a:fld id="{73B850FF-6169-4056-8077-06FFA93A5366}" type="slidenum">
              <a:rPr lang="en-US" smtClean="0">
                <a:solidFill>
                  <a:schemeClr val="bg1"/>
                </a:solidFill>
              </a:rPr>
              <a:t>44</a:t>
            </a:fld>
            <a:endParaRPr lang="en-US">
              <a:solidFill>
                <a:schemeClr val="bg1"/>
              </a:solidFill>
            </a:endParaRPr>
          </a:p>
        </p:txBody>
      </p:sp>
      <p:pic>
        <p:nvPicPr>
          <p:cNvPr id="5" name="Picture 4">
            <a:extLst>
              <a:ext uri="{FF2B5EF4-FFF2-40B4-BE49-F238E27FC236}">
                <a16:creationId xmlns:a16="http://schemas.microsoft.com/office/drawing/2014/main" id="{D7BA2263-A38E-5775-FF7B-D5678A9AC5BA}"/>
              </a:ext>
            </a:extLst>
          </p:cNvPr>
          <p:cNvPicPr>
            <a:picLocks noChangeAspect="1"/>
          </p:cNvPicPr>
          <p:nvPr/>
        </p:nvPicPr>
        <p:blipFill>
          <a:blip r:embed="rId2"/>
          <a:stretch>
            <a:fillRect/>
          </a:stretch>
        </p:blipFill>
        <p:spPr>
          <a:xfrm>
            <a:off x="74644" y="1314982"/>
            <a:ext cx="8966719" cy="4214880"/>
          </a:xfrm>
          <a:prstGeom prst="rect">
            <a:avLst/>
          </a:prstGeom>
        </p:spPr>
      </p:pic>
    </p:spTree>
    <p:extLst>
      <p:ext uri="{BB962C8B-B14F-4D97-AF65-F5344CB8AC3E}">
        <p14:creationId xmlns:p14="http://schemas.microsoft.com/office/powerpoint/2010/main" val="181385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401732" y="843677"/>
            <a:ext cx="8229601" cy="4357860"/>
          </a:xfrm>
          <a:prstGeom prst="rect">
            <a:avLst/>
          </a:prstGeom>
          <a:noFill/>
        </p:spPr>
        <p:txBody>
          <a:bodyPr wrap="square">
            <a:spAutoFit/>
          </a:bodyPr>
          <a:lstStyle/>
          <a:p>
            <a:pPr marL="342900" lvl="0" indent="-342900">
              <a:lnSpc>
                <a:spcPct val="115000"/>
              </a:lnSpc>
              <a:spcAft>
                <a:spcPts val="600"/>
              </a:spcAft>
              <a:buFont typeface="Symbol" panose="05050102010706020507" pitchFamily="18" charset="2"/>
              <a:buChar char=""/>
            </a:pPr>
            <a:r>
              <a:rPr lang="en-ZA"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Production of unprocessed milk</a:t>
            </a:r>
            <a:endParaRPr lang="en-Z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15000"/>
              </a:lnSpc>
              <a:spcAft>
                <a:spcPts val="6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Decreased in the 4 years (2020 – 2023);</a:t>
            </a:r>
            <a:endParaRPr lang="en-ZA"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 2023 lower than in previous 5 years (2018 – 2022);</a:t>
            </a:r>
            <a:endParaRPr lang="en-ZA"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 2024 higher than production in each of the previous 16 years; and</a:t>
            </a:r>
            <a:endParaRPr lang="en-ZA"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Seasonal increase July 2024 to October 2024 of 35.0% higher than the average of 30.0% in the 17 years (2008 to 2024) and the second highest in the 17 years (2008 to 2023).</a:t>
            </a:r>
          </a:p>
          <a:p>
            <a:pPr marL="342900" indent="-342900">
              <a:lnSpc>
                <a:spcPct val="115000"/>
              </a:lnSpc>
              <a:spcAft>
                <a:spcPts val="600"/>
              </a:spcAft>
              <a:buFont typeface="Symbol" panose="05050102010706020507" pitchFamily="18" charset="2"/>
              <a:buChar char=""/>
            </a:pPr>
            <a:r>
              <a:rPr lang="en-ZA" b="1" dirty="0">
                <a:solidFill>
                  <a:schemeClr val="bg1"/>
                </a:solidFill>
                <a:latin typeface="Calibri" panose="020F0502020204030204" pitchFamily="34" charset="0"/>
                <a:ea typeface="Calibri" panose="020F0502020204030204" pitchFamily="34" charset="0"/>
                <a:cs typeface="Calibri" panose="020F0502020204030204" pitchFamily="34" charset="0"/>
              </a:rPr>
              <a:t>Favourable relationship between producer price index of unprocessed milk and the index of the combined yellow maize and soybeans disappeared at the end of 2024 but appeared again in 2025.</a:t>
            </a:r>
          </a:p>
          <a:p>
            <a:pPr lvl="0">
              <a:lnSpc>
                <a:spcPct val="115000"/>
              </a:lnSpc>
              <a:spcAft>
                <a:spcPts val="600"/>
              </a:spcAft>
            </a:pPr>
            <a:endParaRPr lang="en-ZA"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E8D14C-DBED-1201-5F30-E208F6410974}"/>
              </a:ext>
            </a:extLst>
          </p:cNvPr>
          <p:cNvSpPr txBox="1"/>
          <p:nvPr/>
        </p:nvSpPr>
        <p:spPr>
          <a:xfrm>
            <a:off x="1202757" y="335710"/>
            <a:ext cx="7361853" cy="461665"/>
          </a:xfrm>
          <a:prstGeom prst="rect">
            <a:avLst/>
          </a:prstGeom>
          <a:noFill/>
        </p:spPr>
        <p:txBody>
          <a:bodyPr wrap="square">
            <a:spAutoFit/>
          </a:bodyPr>
          <a:lstStyle/>
          <a:p>
            <a:pPr>
              <a:spcAft>
                <a:spcPts val="450"/>
              </a:spcAft>
            </a:pPr>
            <a:r>
              <a:rPr lang="en-GB" sz="2400" b="1" u="sng" cap="all" dirty="0">
                <a:solidFill>
                  <a:schemeClr val="bg1"/>
                </a:solidFill>
                <a:latin typeface="Calibri" panose="020F0502020204030204" pitchFamily="34" charset="0"/>
                <a:ea typeface="Calibri" panose="020F0502020204030204" pitchFamily="34" charset="0"/>
                <a:cs typeface="Calibri" panose="020F0502020204030204" pitchFamily="34" charset="0"/>
              </a:rPr>
              <a:t>Summary of unprocessed milk market in </a:t>
            </a:r>
            <a:r>
              <a:rPr lang="en-GB" sz="2400" b="1" u="sng" cap="all" dirty="0" err="1">
                <a:solidFill>
                  <a:schemeClr val="bg1"/>
                </a:solidFill>
                <a:latin typeface="Calibri" panose="020F0502020204030204" pitchFamily="34" charset="0"/>
                <a:ea typeface="Calibri" panose="020F0502020204030204" pitchFamily="34" charset="0"/>
                <a:cs typeface="Calibri" panose="020F0502020204030204" pitchFamily="34" charset="0"/>
              </a:rPr>
              <a:t>sa</a:t>
            </a:r>
            <a:endParaRPr lang="en-GB" sz="2400" b="1" u="sng" cap="all"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F17B8AD-34EA-330C-FA97-3DD041AAC503}"/>
              </a:ext>
            </a:extLst>
          </p:cNvPr>
          <p:cNvSpPr>
            <a:spLocks noGrp="1"/>
          </p:cNvSpPr>
          <p:nvPr>
            <p:ph type="sldNum" sz="quarter" idx="12"/>
          </p:nvPr>
        </p:nvSpPr>
        <p:spPr/>
        <p:txBody>
          <a:bodyPr/>
          <a:lstStyle/>
          <a:p>
            <a:fld id="{73B850FF-6169-4056-8077-06FFA93A5366}" type="slidenum">
              <a:rPr lang="en-US" smtClean="0">
                <a:solidFill>
                  <a:schemeClr val="bg1"/>
                </a:solidFill>
              </a:rPr>
              <a:t>45</a:t>
            </a:fld>
            <a:endParaRPr lang="en-US" dirty="0">
              <a:solidFill>
                <a:schemeClr val="bg1"/>
              </a:solidFill>
            </a:endParaRPr>
          </a:p>
        </p:txBody>
      </p:sp>
    </p:spTree>
    <p:extLst>
      <p:ext uri="{BB962C8B-B14F-4D97-AF65-F5344CB8AC3E}">
        <p14:creationId xmlns:p14="http://schemas.microsoft.com/office/powerpoint/2010/main" val="21875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73EF9-D2D6-788F-2C9E-BA25471CDEB9}"/>
              </a:ext>
            </a:extLst>
          </p:cNvPr>
          <p:cNvSpPr txBox="1"/>
          <p:nvPr/>
        </p:nvSpPr>
        <p:spPr>
          <a:xfrm>
            <a:off x="112484" y="189357"/>
            <a:ext cx="8518849" cy="403187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endParaRPr lang="en-ZA"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Prevention of the spread of Foot and Mouth Disease of critical importance.</a:t>
            </a:r>
          </a:p>
          <a:p>
            <a:pPr marL="342900" indent="-342900">
              <a:buFont typeface="Symbol" panose="05050102010706020507" pitchFamily="18" charset="2"/>
              <a:buChar char=""/>
            </a:pPr>
            <a:endParaRPr lang="en-ZA"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ZA"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Uncertainty about future weather conditions and the impact of it on the production of unprocessed milk.</a:t>
            </a:r>
          </a:p>
          <a:p>
            <a:pPr marL="342900" indent="-342900">
              <a:buFont typeface="Symbol" panose="05050102010706020507" pitchFamily="18" charset="2"/>
              <a:buChar char=""/>
            </a:pPr>
            <a:endParaRPr lang="en-ZA"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Future demand for unprocessed milk will be determined by future sales of dairy products.</a:t>
            </a:r>
          </a:p>
          <a:p>
            <a:pPr marL="342900" indent="-342900">
              <a:buFont typeface="Symbol" panose="05050102010706020507" pitchFamily="18" charset="2"/>
              <a:buChar char=""/>
            </a:pPr>
            <a:endParaRPr lang="en-ZA"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2000" b="1" dirty="0">
                <a:solidFill>
                  <a:schemeClr val="bg1"/>
                </a:solidFill>
                <a:latin typeface="Calibri" pitchFamily="34" charset="0"/>
              </a:rPr>
              <a:t>Next: South African markets for dairy products</a:t>
            </a:r>
          </a:p>
        </p:txBody>
      </p:sp>
      <p:sp>
        <p:nvSpPr>
          <p:cNvPr id="2" name="Slide Number Placeholder 1">
            <a:extLst>
              <a:ext uri="{FF2B5EF4-FFF2-40B4-BE49-F238E27FC236}">
                <a16:creationId xmlns:a16="http://schemas.microsoft.com/office/drawing/2014/main" id="{A141EBC2-9328-EB5A-4BDF-46C6F4C568D8}"/>
              </a:ext>
            </a:extLst>
          </p:cNvPr>
          <p:cNvSpPr>
            <a:spLocks noGrp="1"/>
          </p:cNvSpPr>
          <p:nvPr>
            <p:ph type="sldNum" sz="quarter" idx="12"/>
          </p:nvPr>
        </p:nvSpPr>
        <p:spPr/>
        <p:txBody>
          <a:bodyPr/>
          <a:lstStyle/>
          <a:p>
            <a:fld id="{73B850FF-6169-4056-8077-06FFA93A5366}" type="slidenum">
              <a:rPr lang="en-US" smtClean="0">
                <a:solidFill>
                  <a:schemeClr val="bg1"/>
                </a:solidFill>
              </a:rPr>
              <a:t>46</a:t>
            </a:fld>
            <a:endParaRPr lang="en-US">
              <a:solidFill>
                <a:schemeClr val="bg1"/>
              </a:solidFill>
            </a:endParaRPr>
          </a:p>
        </p:txBody>
      </p:sp>
    </p:spTree>
    <p:extLst>
      <p:ext uri="{BB962C8B-B14F-4D97-AF65-F5344CB8AC3E}">
        <p14:creationId xmlns:p14="http://schemas.microsoft.com/office/powerpoint/2010/main" val="3854846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57045" y="6418513"/>
            <a:ext cx="8614796" cy="215444"/>
          </a:xfrm>
          <a:prstGeom prst="rect">
            <a:avLst/>
          </a:prstGeom>
          <a:noFill/>
          <a:ln>
            <a:noFill/>
          </a:ln>
        </p:spPr>
        <p:txBody>
          <a:bodyPr wrap="square" anchor="ctr">
            <a:spAutoFit/>
          </a:bodyPr>
          <a:lstStyle/>
          <a:p>
            <a:r>
              <a:rPr lang="en-GB" sz="800" b="1" i="1" dirty="0">
                <a:solidFill>
                  <a:schemeClr val="bg1"/>
                </a:solidFill>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01823" y="1186632"/>
            <a:ext cx="7968343"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ZA"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IMPORT IN 2021, 2022, 2023, 2024 AND 2025 (Est)</a:t>
            </a:r>
          </a:p>
        </p:txBody>
      </p:sp>
      <p:sp>
        <p:nvSpPr>
          <p:cNvPr id="3" name="TextBox 2">
            <a:extLst>
              <a:ext uri="{FF2B5EF4-FFF2-40B4-BE49-F238E27FC236}">
                <a16:creationId xmlns:a16="http://schemas.microsoft.com/office/drawing/2014/main" id="{62FC32AE-DDAB-2496-8FA0-4BF5B6888E00}"/>
              </a:ext>
            </a:extLst>
          </p:cNvPr>
          <p:cNvSpPr txBox="1"/>
          <p:nvPr/>
        </p:nvSpPr>
        <p:spPr>
          <a:xfrm>
            <a:off x="2083056" y="331765"/>
            <a:ext cx="5362774"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solidFill>
                  <a:schemeClr val="bg1"/>
                </a:solidFill>
                <a:latin typeface="Calibri" pitchFamily="34" charset="0"/>
              </a:rPr>
              <a:t>South African markets for dairy products</a:t>
            </a:r>
          </a:p>
        </p:txBody>
      </p:sp>
      <p:graphicFrame>
        <p:nvGraphicFramePr>
          <p:cNvPr id="5" name="Table 4">
            <a:extLst>
              <a:ext uri="{FF2B5EF4-FFF2-40B4-BE49-F238E27FC236}">
                <a16:creationId xmlns:a16="http://schemas.microsoft.com/office/drawing/2014/main" id="{B29C498A-B048-CC2C-4980-5E53FE41737B}"/>
              </a:ext>
            </a:extLst>
          </p:cNvPr>
          <p:cNvGraphicFramePr>
            <a:graphicFrameLocks noGrp="1"/>
          </p:cNvGraphicFramePr>
          <p:nvPr>
            <p:extLst>
              <p:ext uri="{D42A27DB-BD31-4B8C-83A1-F6EECF244321}">
                <p14:modId xmlns:p14="http://schemas.microsoft.com/office/powerpoint/2010/main" val="1575371598"/>
              </p:ext>
            </p:extLst>
          </p:nvPr>
        </p:nvGraphicFramePr>
        <p:xfrm>
          <a:off x="814116" y="1804872"/>
          <a:ext cx="7756049" cy="3980918"/>
        </p:xfrm>
        <a:graphic>
          <a:graphicData uri="http://schemas.openxmlformats.org/drawingml/2006/table">
            <a:tbl>
              <a:tblPr firstRow="1" bandRow="1">
                <a:tableStyleId>{D7AC3CCA-C797-4891-BE02-D94E43425B78}</a:tableStyleId>
              </a:tblPr>
              <a:tblGrid>
                <a:gridCol w="2662614">
                  <a:extLst>
                    <a:ext uri="{9D8B030D-6E8A-4147-A177-3AD203B41FA5}">
                      <a16:colId xmlns:a16="http://schemas.microsoft.com/office/drawing/2014/main" val="20000"/>
                    </a:ext>
                  </a:extLst>
                </a:gridCol>
                <a:gridCol w="1018687">
                  <a:extLst>
                    <a:ext uri="{9D8B030D-6E8A-4147-A177-3AD203B41FA5}">
                      <a16:colId xmlns:a16="http://schemas.microsoft.com/office/drawing/2014/main" val="20001"/>
                    </a:ext>
                  </a:extLst>
                </a:gridCol>
                <a:gridCol w="1018687">
                  <a:extLst>
                    <a:ext uri="{9D8B030D-6E8A-4147-A177-3AD203B41FA5}">
                      <a16:colId xmlns:a16="http://schemas.microsoft.com/office/drawing/2014/main" val="20002"/>
                    </a:ext>
                  </a:extLst>
                </a:gridCol>
                <a:gridCol w="1018687">
                  <a:extLst>
                    <a:ext uri="{9D8B030D-6E8A-4147-A177-3AD203B41FA5}">
                      <a16:colId xmlns:a16="http://schemas.microsoft.com/office/drawing/2014/main" val="972409379"/>
                    </a:ext>
                  </a:extLst>
                </a:gridCol>
                <a:gridCol w="1018687">
                  <a:extLst>
                    <a:ext uri="{9D8B030D-6E8A-4147-A177-3AD203B41FA5}">
                      <a16:colId xmlns:a16="http://schemas.microsoft.com/office/drawing/2014/main" val="939003946"/>
                    </a:ext>
                  </a:extLst>
                </a:gridCol>
                <a:gridCol w="1018687">
                  <a:extLst>
                    <a:ext uri="{9D8B030D-6E8A-4147-A177-3AD203B41FA5}">
                      <a16:colId xmlns:a16="http://schemas.microsoft.com/office/drawing/2014/main" val="1931241820"/>
                    </a:ext>
                  </a:extLst>
                </a:gridCol>
              </a:tblGrid>
              <a:tr h="906338">
                <a:tc>
                  <a:txBody>
                    <a:bodyPr/>
                    <a:lstStyle/>
                    <a:p>
                      <a:pPr algn="ctr">
                        <a:spcAft>
                          <a:spcPts val="0"/>
                        </a:spcAft>
                      </a:pPr>
                      <a:r>
                        <a:rPr lang="en-ZA" sz="1400" b="1" dirty="0">
                          <a:solidFill>
                            <a:schemeClr val="bg1"/>
                          </a:solidFill>
                          <a:effectLst/>
                        </a:rPr>
                        <a:t>Product</a:t>
                      </a:r>
                      <a:endParaRPr lang="en-ZA" sz="1400" b="1" dirty="0">
                        <a:solidFill>
                          <a:schemeClr val="bg1"/>
                        </a:solidFill>
                        <a:effectLst/>
                        <a:latin typeface="Calibri" panose="020F0502020204030204" pitchFamily="34" charset="0"/>
                        <a:ea typeface="Times New Roman"/>
                        <a:cs typeface="Calibri" panose="020F0502020204030204" pitchFamily="34" charset="0"/>
                      </a:endParaRPr>
                    </a:p>
                  </a:txBody>
                  <a:tcPr marL="38576" marR="38576" marT="0" marB="0" anchor="ctr"/>
                </a:tc>
                <a:tc>
                  <a:txBody>
                    <a:bodyPr/>
                    <a:lstStyle/>
                    <a:p>
                      <a:pPr algn="ctr"/>
                      <a:r>
                        <a:rPr lang="en-ZA" sz="1400" b="1" dirty="0">
                          <a:solidFill>
                            <a:schemeClr val="bg1"/>
                          </a:solidFill>
                        </a:rPr>
                        <a:t>A</a:t>
                      </a:r>
                    </a:p>
                    <a:p>
                      <a:pPr algn="ctr"/>
                      <a:r>
                        <a:rPr lang="en-ZA" sz="1400" b="1" dirty="0">
                          <a:solidFill>
                            <a:schemeClr val="bg1"/>
                          </a:solidFill>
                        </a:rPr>
                        <a:t>2021 </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B</a:t>
                      </a:r>
                    </a:p>
                    <a:p>
                      <a:pPr algn="ctr"/>
                      <a:r>
                        <a:rPr lang="en-ZA" sz="1400" b="1" dirty="0">
                          <a:solidFill>
                            <a:schemeClr val="bg1"/>
                          </a:solidFill>
                        </a:rPr>
                        <a:t>2022</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C</a:t>
                      </a:r>
                    </a:p>
                    <a:p>
                      <a:pPr algn="ctr"/>
                      <a:r>
                        <a:rPr lang="en-ZA" sz="1400" b="1" dirty="0">
                          <a:solidFill>
                            <a:schemeClr val="bg1"/>
                          </a:solidFill>
                        </a:rPr>
                        <a:t>2023</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D</a:t>
                      </a:r>
                    </a:p>
                    <a:p>
                      <a:pPr algn="ctr"/>
                      <a:r>
                        <a:rPr lang="en-ZA" sz="1400" b="1" dirty="0">
                          <a:solidFill>
                            <a:schemeClr val="bg1"/>
                          </a:solidFill>
                        </a:rPr>
                        <a:t>2024 </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rgbClr val="0000FF"/>
                          </a:solidFill>
                        </a:rPr>
                        <a:t>E</a:t>
                      </a:r>
                    </a:p>
                    <a:p>
                      <a:pPr algn="ctr"/>
                      <a:r>
                        <a:rPr lang="en-ZA" sz="1400" b="1" dirty="0">
                          <a:solidFill>
                            <a:srgbClr val="0000FF"/>
                          </a:solidFill>
                        </a:rPr>
                        <a:t>2025</a:t>
                      </a:r>
                    </a:p>
                    <a:p>
                      <a:pPr algn="ctr"/>
                      <a:r>
                        <a:rPr lang="en-ZA" sz="1400" b="1" dirty="0">
                          <a:solidFill>
                            <a:srgbClr val="0000FF"/>
                          </a:solidFill>
                        </a:rPr>
                        <a:t>(Est) </a:t>
                      </a:r>
                    </a:p>
                    <a:p>
                      <a:pPr algn="ctr"/>
                      <a:r>
                        <a:rPr lang="en-ZA" sz="1400" b="1" dirty="0">
                          <a:solidFill>
                            <a:srgbClr val="0000FF"/>
                          </a:solidFill>
                        </a:rPr>
                        <a:t>Ton</a:t>
                      </a:r>
                      <a:endParaRPr lang="en-ZA" sz="1400" b="1" dirty="0">
                        <a:solidFill>
                          <a:srgbClr val="0000FF"/>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0"/>
                  </a:ext>
                </a:extLst>
              </a:tr>
              <a:tr h="512430">
                <a:tc>
                  <a:txBody>
                    <a:bodyPr/>
                    <a:lstStyle/>
                    <a:p>
                      <a:pPr>
                        <a:spcAft>
                          <a:spcPts val="0"/>
                        </a:spcAft>
                      </a:pPr>
                      <a:r>
                        <a:rPr lang="en-GB" sz="1400" b="1" dirty="0">
                          <a:solidFill>
                            <a:schemeClr val="bg1"/>
                          </a:solidFill>
                          <a:effectLst/>
                        </a:rPr>
                        <a:t>(04.01) Milk and cream</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marL="0" indent="0" algn="r" fontAlgn="ctr"/>
                      <a:r>
                        <a:rPr lang="en-ZA" sz="1400" b="1" u="none" strike="noStrike" dirty="0">
                          <a:solidFill>
                            <a:schemeClr val="bg1"/>
                          </a:solidFill>
                          <a:effectLst/>
                        </a:rPr>
                        <a:t>22 918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3 965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5 760</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329</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153</a:t>
                      </a:r>
                    </a:p>
                  </a:txBody>
                  <a:tcPr marL="0" marR="0" marT="0" marB="0" anchor="ctr"/>
                </a:tc>
                <a:extLst>
                  <a:ext uri="{0D108BD9-81ED-4DB2-BD59-A6C34878D82A}">
                    <a16:rowId xmlns:a16="http://schemas.microsoft.com/office/drawing/2014/main" val="10001"/>
                  </a:ext>
                </a:extLst>
              </a:tr>
              <a:tr h="512430">
                <a:tc>
                  <a:txBody>
                    <a:bodyPr/>
                    <a:lstStyle/>
                    <a:p>
                      <a:pPr>
                        <a:spcAft>
                          <a:spcPts val="0"/>
                        </a:spcAft>
                      </a:pPr>
                      <a:r>
                        <a:rPr lang="en-GB" sz="1400" b="1" dirty="0">
                          <a:solidFill>
                            <a:schemeClr val="bg1"/>
                          </a:solidFill>
                          <a:effectLst/>
                        </a:rPr>
                        <a:t>(04.02) Concentrated milk</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rPr>
                        <a:t>19 393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15 988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18 881</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12 174</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10 369</a:t>
                      </a:r>
                    </a:p>
                  </a:txBody>
                  <a:tcPr marL="0" marR="0" marT="0" marB="0" anchor="ctr"/>
                </a:tc>
                <a:extLst>
                  <a:ext uri="{0D108BD9-81ED-4DB2-BD59-A6C34878D82A}">
                    <a16:rowId xmlns:a16="http://schemas.microsoft.com/office/drawing/2014/main" val="10002"/>
                  </a:ext>
                </a:extLst>
              </a:tr>
              <a:tr h="512430">
                <a:tc>
                  <a:txBody>
                    <a:bodyPr/>
                    <a:lstStyle/>
                    <a:p>
                      <a:pPr>
                        <a:spcAft>
                          <a:spcPts val="0"/>
                        </a:spcAft>
                      </a:pPr>
                      <a:r>
                        <a:rPr lang="en-GB" sz="1400" b="1" dirty="0">
                          <a:solidFill>
                            <a:schemeClr val="bg1"/>
                          </a:solidFill>
                          <a:effectLst/>
                        </a:rPr>
                        <a:t>(04.03) Buttermilk and yoghurt</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rPr>
                        <a:t>3 362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3 387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4 041 </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4 745</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4 714</a:t>
                      </a:r>
                    </a:p>
                  </a:txBody>
                  <a:tcPr marL="0" marR="0" marT="0" marB="0" anchor="ctr"/>
                </a:tc>
                <a:extLst>
                  <a:ext uri="{0D108BD9-81ED-4DB2-BD59-A6C34878D82A}">
                    <a16:rowId xmlns:a16="http://schemas.microsoft.com/office/drawing/2014/main" val="10003"/>
                  </a:ext>
                </a:extLst>
              </a:tr>
              <a:tr h="512430">
                <a:tc>
                  <a:txBody>
                    <a:bodyPr/>
                    <a:lstStyle/>
                    <a:p>
                      <a:pPr>
                        <a:spcAft>
                          <a:spcPts val="0"/>
                        </a:spcAft>
                      </a:pPr>
                      <a:r>
                        <a:rPr lang="en-GB" sz="1400" b="1" dirty="0">
                          <a:solidFill>
                            <a:schemeClr val="bg1"/>
                          </a:solidFill>
                          <a:effectLst/>
                        </a:rPr>
                        <a:t>(04.04) Whey</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rPr>
                        <a:t>17 056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       18 436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11 589 </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10 995</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7 153</a:t>
                      </a:r>
                    </a:p>
                  </a:txBody>
                  <a:tcPr marL="0" marR="0" marT="0" marB="0" anchor="ctr"/>
                </a:tc>
                <a:extLst>
                  <a:ext uri="{0D108BD9-81ED-4DB2-BD59-A6C34878D82A}">
                    <a16:rowId xmlns:a16="http://schemas.microsoft.com/office/drawing/2014/main" val="10004"/>
                  </a:ext>
                </a:extLst>
              </a:tr>
              <a:tr h="512430">
                <a:tc>
                  <a:txBody>
                    <a:bodyPr/>
                    <a:lstStyle/>
                    <a:p>
                      <a:pPr>
                        <a:spcAft>
                          <a:spcPts val="0"/>
                        </a:spcAft>
                      </a:pPr>
                      <a:r>
                        <a:rPr lang="en-GB" sz="1400" b="1" dirty="0">
                          <a:solidFill>
                            <a:schemeClr val="bg1"/>
                          </a:solidFill>
                          <a:effectLst/>
                        </a:rPr>
                        <a:t>(04.05)</a:t>
                      </a:r>
                      <a:r>
                        <a:rPr lang="en-GB" sz="1400" b="1" baseline="0" dirty="0">
                          <a:solidFill>
                            <a:schemeClr val="bg1"/>
                          </a:solidFill>
                          <a:effectLst/>
                        </a:rPr>
                        <a:t> </a:t>
                      </a:r>
                      <a:r>
                        <a:rPr lang="en-GB" sz="1400" b="1" dirty="0">
                          <a:solidFill>
                            <a:schemeClr val="bg1"/>
                          </a:solidFill>
                          <a:effectLst/>
                        </a:rPr>
                        <a:t>Butter</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rPr>
                        <a:t>4 419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3 602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1 527 </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1 237</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290</a:t>
                      </a:r>
                    </a:p>
                  </a:txBody>
                  <a:tcPr marL="0" marR="0" marT="0" marB="0" anchor="ctr"/>
                </a:tc>
                <a:extLst>
                  <a:ext uri="{0D108BD9-81ED-4DB2-BD59-A6C34878D82A}">
                    <a16:rowId xmlns:a16="http://schemas.microsoft.com/office/drawing/2014/main" val="10005"/>
                  </a:ext>
                </a:extLst>
              </a:tr>
              <a:tr h="512430">
                <a:tc>
                  <a:txBody>
                    <a:bodyPr/>
                    <a:lstStyle/>
                    <a:p>
                      <a:pPr>
                        <a:spcAft>
                          <a:spcPts val="0"/>
                        </a:spcAft>
                      </a:pPr>
                      <a:r>
                        <a:rPr lang="en-GB" sz="1400" b="1" dirty="0">
                          <a:solidFill>
                            <a:schemeClr val="bg1"/>
                          </a:solidFill>
                          <a:effectLst/>
                        </a:rPr>
                        <a:t>(04.06) Cheese</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rPr>
                        <a:t>8 471</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rPr>
                        <a:t>7 540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effectLst/>
                        </a:rPr>
                        <a:t>6 670 </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GB" sz="1400" b="1" i="0" u="none" strike="noStrike" dirty="0">
                          <a:effectLst/>
                          <a:latin typeface="Arial" panose="020B0604020202020204" pitchFamily="34" charset="0"/>
                        </a:rPr>
                        <a:t>4 429</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2 952</a:t>
                      </a: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EE5CA1F6-7545-3EBB-8D41-25E0DF6DCF44}"/>
              </a:ext>
            </a:extLst>
          </p:cNvPr>
          <p:cNvSpPr>
            <a:spLocks noGrp="1"/>
          </p:cNvSpPr>
          <p:nvPr>
            <p:ph type="sldNum" sz="quarter" idx="12"/>
          </p:nvPr>
        </p:nvSpPr>
        <p:spPr/>
        <p:txBody>
          <a:bodyPr/>
          <a:lstStyle/>
          <a:p>
            <a:fld id="{73B850FF-6169-4056-8077-06FFA93A5366}" type="slidenum">
              <a:rPr lang="en-US" smtClean="0">
                <a:solidFill>
                  <a:schemeClr val="bg1"/>
                </a:solidFill>
              </a:rPr>
              <a:t>47</a:t>
            </a:fld>
            <a:endParaRPr lang="en-US">
              <a:solidFill>
                <a:schemeClr val="bg1"/>
              </a:solidFill>
            </a:endParaRPr>
          </a:p>
        </p:txBody>
      </p:sp>
    </p:spTree>
    <p:extLst>
      <p:ext uri="{BB962C8B-B14F-4D97-AF65-F5344CB8AC3E}">
        <p14:creationId xmlns:p14="http://schemas.microsoft.com/office/powerpoint/2010/main" val="14225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28469"/>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23</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58990" y="1245660"/>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ZA"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EXPORT IN 2021, 2022, 2023, 2024 AND 2025 (Est)</a:t>
            </a:r>
          </a:p>
        </p:txBody>
      </p:sp>
      <p:graphicFrame>
        <p:nvGraphicFramePr>
          <p:cNvPr id="5" name="Table 4">
            <a:extLst>
              <a:ext uri="{FF2B5EF4-FFF2-40B4-BE49-F238E27FC236}">
                <a16:creationId xmlns:a16="http://schemas.microsoft.com/office/drawing/2014/main" id="{B29C498A-B048-CC2C-4980-5E53FE41737B}"/>
              </a:ext>
            </a:extLst>
          </p:cNvPr>
          <p:cNvGraphicFramePr>
            <a:graphicFrameLocks noGrp="1"/>
          </p:cNvGraphicFramePr>
          <p:nvPr>
            <p:extLst>
              <p:ext uri="{D42A27DB-BD31-4B8C-83A1-F6EECF244321}">
                <p14:modId xmlns:p14="http://schemas.microsoft.com/office/powerpoint/2010/main" val="795302856"/>
              </p:ext>
            </p:extLst>
          </p:nvPr>
        </p:nvGraphicFramePr>
        <p:xfrm>
          <a:off x="251209" y="1975127"/>
          <a:ext cx="8109020" cy="3980918"/>
        </p:xfrm>
        <a:graphic>
          <a:graphicData uri="http://schemas.openxmlformats.org/drawingml/2006/table">
            <a:tbl>
              <a:tblPr firstRow="1" bandRow="1">
                <a:tableStyleId>{D7AC3CCA-C797-4891-BE02-D94E43425B78}</a:tableStyleId>
              </a:tblPr>
              <a:tblGrid>
                <a:gridCol w="2713055">
                  <a:extLst>
                    <a:ext uri="{9D8B030D-6E8A-4147-A177-3AD203B41FA5}">
                      <a16:colId xmlns:a16="http://schemas.microsoft.com/office/drawing/2014/main" val="20000"/>
                    </a:ext>
                  </a:extLst>
                </a:gridCol>
                <a:gridCol w="1079193">
                  <a:extLst>
                    <a:ext uri="{9D8B030D-6E8A-4147-A177-3AD203B41FA5}">
                      <a16:colId xmlns:a16="http://schemas.microsoft.com/office/drawing/2014/main" val="20001"/>
                    </a:ext>
                  </a:extLst>
                </a:gridCol>
                <a:gridCol w="1079193">
                  <a:extLst>
                    <a:ext uri="{9D8B030D-6E8A-4147-A177-3AD203B41FA5}">
                      <a16:colId xmlns:a16="http://schemas.microsoft.com/office/drawing/2014/main" val="20002"/>
                    </a:ext>
                  </a:extLst>
                </a:gridCol>
                <a:gridCol w="1079193">
                  <a:extLst>
                    <a:ext uri="{9D8B030D-6E8A-4147-A177-3AD203B41FA5}">
                      <a16:colId xmlns:a16="http://schemas.microsoft.com/office/drawing/2014/main" val="20003"/>
                    </a:ext>
                  </a:extLst>
                </a:gridCol>
                <a:gridCol w="1079193">
                  <a:extLst>
                    <a:ext uri="{9D8B030D-6E8A-4147-A177-3AD203B41FA5}">
                      <a16:colId xmlns:a16="http://schemas.microsoft.com/office/drawing/2014/main" val="4212992945"/>
                    </a:ext>
                  </a:extLst>
                </a:gridCol>
                <a:gridCol w="1079193">
                  <a:extLst>
                    <a:ext uri="{9D8B030D-6E8A-4147-A177-3AD203B41FA5}">
                      <a16:colId xmlns:a16="http://schemas.microsoft.com/office/drawing/2014/main" val="3834071064"/>
                    </a:ext>
                  </a:extLst>
                </a:gridCol>
              </a:tblGrid>
              <a:tr h="906338">
                <a:tc>
                  <a:txBody>
                    <a:bodyPr/>
                    <a:lstStyle/>
                    <a:p>
                      <a:pPr algn="ctr">
                        <a:spcAft>
                          <a:spcPts val="0"/>
                        </a:spcAft>
                      </a:pPr>
                      <a:r>
                        <a:rPr lang="en-ZA" sz="1400" b="1" dirty="0">
                          <a:solidFill>
                            <a:schemeClr val="bg1"/>
                          </a:solidFill>
                          <a:effectLst/>
                        </a:rPr>
                        <a:t>Product</a:t>
                      </a:r>
                      <a:endParaRPr lang="en-ZA" sz="1400" b="1" dirty="0">
                        <a:solidFill>
                          <a:schemeClr val="bg1"/>
                        </a:solidFill>
                        <a:effectLst/>
                        <a:latin typeface="Calibri" panose="020F0502020204030204" pitchFamily="34" charset="0"/>
                        <a:ea typeface="Times New Roman"/>
                        <a:cs typeface="Calibri" panose="020F0502020204030204" pitchFamily="34" charset="0"/>
                      </a:endParaRPr>
                    </a:p>
                  </a:txBody>
                  <a:tcPr marL="38576" marR="38576" marT="0" marB="0" anchor="ctr"/>
                </a:tc>
                <a:tc>
                  <a:txBody>
                    <a:bodyPr/>
                    <a:lstStyle/>
                    <a:p>
                      <a:pPr algn="ctr"/>
                      <a:r>
                        <a:rPr lang="en-ZA" sz="1400" b="1" dirty="0">
                          <a:solidFill>
                            <a:schemeClr val="bg1"/>
                          </a:solidFill>
                        </a:rPr>
                        <a:t>A</a:t>
                      </a:r>
                    </a:p>
                    <a:p>
                      <a:pPr algn="ctr"/>
                      <a:r>
                        <a:rPr lang="en-ZA" sz="1400" b="1" dirty="0">
                          <a:solidFill>
                            <a:schemeClr val="bg1"/>
                          </a:solidFill>
                        </a:rPr>
                        <a:t>2021 </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B</a:t>
                      </a:r>
                    </a:p>
                    <a:p>
                      <a:pPr algn="ctr"/>
                      <a:r>
                        <a:rPr lang="en-ZA" sz="1400" b="1" dirty="0">
                          <a:solidFill>
                            <a:schemeClr val="bg1"/>
                          </a:solidFill>
                        </a:rPr>
                        <a:t>2022</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C</a:t>
                      </a:r>
                    </a:p>
                    <a:p>
                      <a:pPr algn="ctr"/>
                      <a:r>
                        <a:rPr lang="en-ZA" sz="1400" b="1" dirty="0">
                          <a:solidFill>
                            <a:schemeClr val="bg1"/>
                          </a:solidFill>
                        </a:rPr>
                        <a:t>2023</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D</a:t>
                      </a:r>
                    </a:p>
                    <a:p>
                      <a:pPr algn="ctr"/>
                      <a:r>
                        <a:rPr lang="en-ZA" sz="1400" b="1" dirty="0">
                          <a:solidFill>
                            <a:schemeClr val="bg1"/>
                          </a:solidFill>
                        </a:rPr>
                        <a:t>2024 </a:t>
                      </a:r>
                    </a:p>
                    <a:p>
                      <a:pPr algn="ctr"/>
                      <a:r>
                        <a:rPr lang="en-ZA" sz="1400" b="1" dirty="0">
                          <a:solidFill>
                            <a:schemeClr val="bg1"/>
                          </a:solidFill>
                        </a:rPr>
                        <a:t>Ton</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rgbClr val="0000FF"/>
                          </a:solidFill>
                        </a:rPr>
                        <a:t>E</a:t>
                      </a:r>
                    </a:p>
                    <a:p>
                      <a:pPr algn="ctr"/>
                      <a:r>
                        <a:rPr lang="en-ZA" sz="1400" b="1" dirty="0">
                          <a:solidFill>
                            <a:srgbClr val="0000FF"/>
                          </a:solidFill>
                        </a:rPr>
                        <a:t>2025</a:t>
                      </a:r>
                    </a:p>
                    <a:p>
                      <a:pPr algn="ctr"/>
                      <a:r>
                        <a:rPr lang="en-ZA" sz="1400" b="1" dirty="0">
                          <a:solidFill>
                            <a:srgbClr val="0000FF"/>
                          </a:solidFill>
                        </a:rPr>
                        <a:t>(Est) </a:t>
                      </a:r>
                    </a:p>
                    <a:p>
                      <a:pPr algn="ctr"/>
                      <a:r>
                        <a:rPr lang="en-ZA" sz="1400" b="1" dirty="0">
                          <a:solidFill>
                            <a:srgbClr val="0000FF"/>
                          </a:solidFill>
                        </a:rPr>
                        <a:t>Ton</a:t>
                      </a:r>
                      <a:endParaRPr lang="en-ZA" sz="1400" b="1" dirty="0">
                        <a:solidFill>
                          <a:srgbClr val="0000FF"/>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0"/>
                  </a:ext>
                </a:extLst>
              </a:tr>
              <a:tr h="512430">
                <a:tc>
                  <a:txBody>
                    <a:bodyPr/>
                    <a:lstStyle/>
                    <a:p>
                      <a:pPr>
                        <a:spcAft>
                          <a:spcPts val="0"/>
                        </a:spcAft>
                      </a:pPr>
                      <a:r>
                        <a:rPr lang="en-GB" sz="1400" b="1" dirty="0">
                          <a:solidFill>
                            <a:sysClr val="windowText" lastClr="000000"/>
                          </a:solidFill>
                          <a:effectLst/>
                        </a:rPr>
                        <a:t>(04.01) Milk and cream</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24 062</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21 544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23 039 </a:t>
                      </a:r>
                    </a:p>
                  </a:txBody>
                  <a:tcPr marL="0" marR="0" marT="0" marB="0" anchor="ctr"/>
                </a:tc>
                <a:tc>
                  <a:txBody>
                    <a:bodyPr/>
                    <a:lstStyle/>
                    <a:p>
                      <a:pPr algn="r" fontAlgn="ctr"/>
                      <a:r>
                        <a:rPr lang="en-GB" sz="1400" b="1" i="0" u="none" strike="noStrike" dirty="0">
                          <a:effectLst/>
                          <a:latin typeface="Arial" panose="020B0604020202020204" pitchFamily="34" charset="0"/>
                        </a:rPr>
                        <a:t>20 166</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19 709</a:t>
                      </a:r>
                    </a:p>
                  </a:txBody>
                  <a:tcPr marL="0" marR="0" marT="0" marB="0" anchor="ctr"/>
                </a:tc>
                <a:extLst>
                  <a:ext uri="{0D108BD9-81ED-4DB2-BD59-A6C34878D82A}">
                    <a16:rowId xmlns:a16="http://schemas.microsoft.com/office/drawing/2014/main" val="10001"/>
                  </a:ext>
                </a:extLst>
              </a:tr>
              <a:tr h="512430">
                <a:tc>
                  <a:txBody>
                    <a:bodyPr/>
                    <a:lstStyle/>
                    <a:p>
                      <a:pPr>
                        <a:spcAft>
                          <a:spcPts val="0"/>
                        </a:spcAft>
                      </a:pPr>
                      <a:r>
                        <a:rPr lang="en-GB" sz="1400" b="1" dirty="0">
                          <a:solidFill>
                            <a:sysClr val="windowText" lastClr="000000"/>
                          </a:solidFill>
                          <a:effectLst/>
                        </a:rPr>
                        <a:t>(04.02) Concentrated milk</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7 528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10 422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10 844 </a:t>
                      </a:r>
                    </a:p>
                  </a:txBody>
                  <a:tcPr marL="0" marR="0" marT="0" marB="0" anchor="ctr"/>
                </a:tc>
                <a:tc>
                  <a:txBody>
                    <a:bodyPr/>
                    <a:lstStyle/>
                    <a:p>
                      <a:pPr algn="r" fontAlgn="ctr"/>
                      <a:r>
                        <a:rPr lang="en-GB" sz="1400" b="1" i="0" u="none" strike="noStrike" dirty="0">
                          <a:effectLst/>
                          <a:latin typeface="Arial" panose="020B0604020202020204" pitchFamily="34" charset="0"/>
                        </a:rPr>
                        <a:t>11 736</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14 166</a:t>
                      </a:r>
                    </a:p>
                  </a:txBody>
                  <a:tcPr marL="0" marR="0" marT="0" marB="0" anchor="ctr"/>
                </a:tc>
                <a:extLst>
                  <a:ext uri="{0D108BD9-81ED-4DB2-BD59-A6C34878D82A}">
                    <a16:rowId xmlns:a16="http://schemas.microsoft.com/office/drawing/2014/main" val="10002"/>
                  </a:ext>
                </a:extLst>
              </a:tr>
              <a:tr h="512430">
                <a:tc>
                  <a:txBody>
                    <a:bodyPr/>
                    <a:lstStyle/>
                    <a:p>
                      <a:pPr>
                        <a:spcAft>
                          <a:spcPts val="0"/>
                        </a:spcAft>
                      </a:pPr>
                      <a:r>
                        <a:rPr lang="en-GB" sz="1400" b="1" dirty="0">
                          <a:solidFill>
                            <a:sysClr val="windowText" lastClr="000000"/>
                          </a:solidFill>
                          <a:effectLst/>
                        </a:rPr>
                        <a:t>(04.03) Buttermilk and yoghurt</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10 325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10 472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11 669 </a:t>
                      </a:r>
                    </a:p>
                  </a:txBody>
                  <a:tcPr marL="0" marR="0" marT="0" marB="0" anchor="ctr"/>
                </a:tc>
                <a:tc>
                  <a:txBody>
                    <a:bodyPr/>
                    <a:lstStyle/>
                    <a:p>
                      <a:pPr algn="r" fontAlgn="ctr"/>
                      <a:r>
                        <a:rPr lang="en-GB" sz="1400" b="1" i="0" u="none" strike="noStrike" dirty="0">
                          <a:effectLst/>
                          <a:latin typeface="Arial" panose="020B0604020202020204" pitchFamily="34" charset="0"/>
                        </a:rPr>
                        <a:t>9 726</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9 195</a:t>
                      </a:r>
                    </a:p>
                  </a:txBody>
                  <a:tcPr marL="0" marR="0" marT="0" marB="0" anchor="ctr"/>
                </a:tc>
                <a:extLst>
                  <a:ext uri="{0D108BD9-81ED-4DB2-BD59-A6C34878D82A}">
                    <a16:rowId xmlns:a16="http://schemas.microsoft.com/office/drawing/2014/main" val="10003"/>
                  </a:ext>
                </a:extLst>
              </a:tr>
              <a:tr h="512430">
                <a:tc>
                  <a:txBody>
                    <a:bodyPr/>
                    <a:lstStyle/>
                    <a:p>
                      <a:pPr>
                        <a:spcAft>
                          <a:spcPts val="0"/>
                        </a:spcAft>
                      </a:pPr>
                      <a:r>
                        <a:rPr lang="en-GB" sz="1400" b="1" dirty="0">
                          <a:solidFill>
                            <a:sysClr val="windowText" lastClr="000000"/>
                          </a:solidFill>
                          <a:effectLst/>
                        </a:rPr>
                        <a:t>(04.04) Whey</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1 920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1 931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1 811</a:t>
                      </a:r>
                    </a:p>
                  </a:txBody>
                  <a:tcPr marL="0" marR="0" marT="0" marB="0" anchor="ctr"/>
                </a:tc>
                <a:tc>
                  <a:txBody>
                    <a:bodyPr/>
                    <a:lstStyle/>
                    <a:p>
                      <a:pPr algn="r" fontAlgn="ctr"/>
                      <a:r>
                        <a:rPr lang="en-GB" sz="1400" b="1" i="0" u="none" strike="noStrike" dirty="0">
                          <a:effectLst/>
                          <a:latin typeface="Arial" panose="020B0604020202020204" pitchFamily="34" charset="0"/>
                        </a:rPr>
                        <a:t>1 752</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1 762</a:t>
                      </a:r>
                    </a:p>
                  </a:txBody>
                  <a:tcPr marL="0" marR="0" marT="0" marB="0" anchor="ctr"/>
                </a:tc>
                <a:extLst>
                  <a:ext uri="{0D108BD9-81ED-4DB2-BD59-A6C34878D82A}">
                    <a16:rowId xmlns:a16="http://schemas.microsoft.com/office/drawing/2014/main" val="10004"/>
                  </a:ext>
                </a:extLst>
              </a:tr>
              <a:tr h="512430">
                <a:tc>
                  <a:txBody>
                    <a:bodyPr/>
                    <a:lstStyle/>
                    <a:p>
                      <a:pPr>
                        <a:spcAft>
                          <a:spcPts val="0"/>
                        </a:spcAft>
                      </a:pPr>
                      <a:r>
                        <a:rPr lang="en-GB" sz="1400" b="1" dirty="0">
                          <a:solidFill>
                            <a:sysClr val="windowText" lastClr="000000"/>
                          </a:solidFill>
                          <a:effectLst/>
                        </a:rPr>
                        <a:t>(04.05)</a:t>
                      </a:r>
                      <a:r>
                        <a:rPr lang="en-GB" sz="1400" b="1" baseline="0" dirty="0">
                          <a:solidFill>
                            <a:sysClr val="windowText" lastClr="000000"/>
                          </a:solidFill>
                          <a:effectLst/>
                        </a:rPr>
                        <a:t> </a:t>
                      </a:r>
                      <a:r>
                        <a:rPr lang="en-GB" sz="1400" b="1" dirty="0">
                          <a:solidFill>
                            <a:sysClr val="windowText" lastClr="000000"/>
                          </a:solidFill>
                          <a:effectLst/>
                        </a:rPr>
                        <a:t>Butter</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1 298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1 226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1 049</a:t>
                      </a:r>
                    </a:p>
                  </a:txBody>
                  <a:tcPr marL="0" marR="0" marT="0" marB="0" anchor="ctr"/>
                </a:tc>
                <a:tc>
                  <a:txBody>
                    <a:bodyPr/>
                    <a:lstStyle/>
                    <a:p>
                      <a:pPr algn="r" fontAlgn="ctr"/>
                      <a:r>
                        <a:rPr lang="en-GB" sz="1400" b="1" i="0" u="none" strike="noStrike" dirty="0">
                          <a:effectLst/>
                          <a:latin typeface="Arial" panose="020B0604020202020204" pitchFamily="34" charset="0"/>
                        </a:rPr>
                        <a:t>1 395</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1 874</a:t>
                      </a:r>
                    </a:p>
                  </a:txBody>
                  <a:tcPr marL="0" marR="0" marT="0" marB="0" anchor="ctr"/>
                </a:tc>
                <a:extLst>
                  <a:ext uri="{0D108BD9-81ED-4DB2-BD59-A6C34878D82A}">
                    <a16:rowId xmlns:a16="http://schemas.microsoft.com/office/drawing/2014/main" val="10005"/>
                  </a:ext>
                </a:extLst>
              </a:tr>
              <a:tr h="512430">
                <a:tc>
                  <a:txBody>
                    <a:bodyPr/>
                    <a:lstStyle/>
                    <a:p>
                      <a:pPr>
                        <a:spcAft>
                          <a:spcPts val="0"/>
                        </a:spcAft>
                      </a:pPr>
                      <a:r>
                        <a:rPr lang="en-GB" sz="1400" b="1" dirty="0">
                          <a:solidFill>
                            <a:sysClr val="windowText" lastClr="000000"/>
                          </a:solidFill>
                          <a:effectLst/>
                        </a:rPr>
                        <a:t>(04.06) Cheese</a:t>
                      </a:r>
                      <a:endParaRPr lang="en-ZA" sz="1400" b="1" dirty="0">
                        <a:solidFill>
                          <a:sysClr val="windowText" lastClr="000000"/>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effectLst/>
                        </a:rPr>
                        <a:t>5 857 </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effectLst/>
                        </a:rPr>
                        <a:t>            6 349</a:t>
                      </a:r>
                      <a:endParaRPr lang="en-ZA" sz="14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i="0" u="none" strike="noStrike" dirty="0">
                          <a:effectLst/>
                          <a:latin typeface="Arial" panose="020B0604020202020204" pitchFamily="34" charset="0"/>
                        </a:rPr>
                        <a:t>7 662 </a:t>
                      </a:r>
                    </a:p>
                  </a:txBody>
                  <a:tcPr marL="0" marR="0" marT="0" marB="0" anchor="ctr"/>
                </a:tc>
                <a:tc>
                  <a:txBody>
                    <a:bodyPr/>
                    <a:lstStyle/>
                    <a:p>
                      <a:pPr algn="r" fontAlgn="ctr"/>
                      <a:r>
                        <a:rPr lang="en-GB" sz="1400" b="1" i="0" u="none" strike="noStrike" dirty="0">
                          <a:effectLst/>
                          <a:latin typeface="Arial" panose="020B0604020202020204" pitchFamily="34" charset="0"/>
                        </a:rPr>
                        <a:t>8 773</a:t>
                      </a:r>
                      <a:endParaRPr lang="en-ZA" sz="1400" b="1" i="0" u="none" strike="noStrike" dirty="0">
                        <a:effectLst/>
                        <a:latin typeface="Arial" panose="020B0604020202020204" pitchFamily="34" charset="0"/>
                      </a:endParaRPr>
                    </a:p>
                  </a:txBody>
                  <a:tcPr marL="0" marR="0" marT="0" marB="0" anchor="ctr"/>
                </a:tc>
                <a:tc>
                  <a:txBody>
                    <a:bodyPr/>
                    <a:lstStyle/>
                    <a:p>
                      <a:pPr algn="r" fontAlgn="ctr"/>
                      <a:r>
                        <a:rPr lang="en-ZA" sz="1400" b="1" i="0" u="none" strike="noStrike" dirty="0">
                          <a:solidFill>
                            <a:srgbClr val="0000FF"/>
                          </a:solidFill>
                          <a:effectLst/>
                          <a:latin typeface="Arial" panose="020B0604020202020204" pitchFamily="34" charset="0"/>
                        </a:rPr>
                        <a:t>          11 731</a:t>
                      </a:r>
                    </a:p>
                  </a:txBody>
                  <a:tcPr marL="0" marR="0" marT="0" marB="0" anchor="ct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62739500-2A8B-EA13-4825-983453D41EBF}"/>
              </a:ext>
            </a:extLst>
          </p:cNvPr>
          <p:cNvSpPr>
            <a:spLocks noGrp="1"/>
          </p:cNvSpPr>
          <p:nvPr>
            <p:ph type="sldNum" sz="quarter" idx="12"/>
          </p:nvPr>
        </p:nvSpPr>
        <p:spPr>
          <a:xfrm>
            <a:off x="7970369" y="5624866"/>
            <a:ext cx="856907" cy="669925"/>
          </a:xfrm>
        </p:spPr>
        <p:txBody>
          <a:bodyPr/>
          <a:lstStyle/>
          <a:p>
            <a:fld id="{73B850FF-6169-4056-8077-06FFA93A5366}" type="slidenum">
              <a:rPr lang="en-US" smtClean="0">
                <a:solidFill>
                  <a:schemeClr val="bg1"/>
                </a:solidFill>
              </a:rPr>
              <a:t>48</a:t>
            </a:fld>
            <a:endParaRPr lang="en-US">
              <a:solidFill>
                <a:schemeClr val="bg1"/>
              </a:solidFill>
            </a:endParaRPr>
          </a:p>
        </p:txBody>
      </p:sp>
    </p:spTree>
    <p:extLst>
      <p:ext uri="{BB962C8B-B14F-4D97-AF65-F5344CB8AC3E}">
        <p14:creationId xmlns:p14="http://schemas.microsoft.com/office/powerpoint/2010/main" val="4287679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28468"/>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information published by SARS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150658"/>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AVERAGE IMPORT AND EXPORT PRICES (F.O.B.) OF THE DIFFERENT TYPES OF DAIRY PRODUCTS, BY SOUTH AFRICA, IN 2024 AND 2025 (January to March)</a:t>
            </a:r>
          </a:p>
        </p:txBody>
      </p:sp>
      <p:graphicFrame>
        <p:nvGraphicFramePr>
          <p:cNvPr id="3" name="Table 2">
            <a:extLst>
              <a:ext uri="{FF2B5EF4-FFF2-40B4-BE49-F238E27FC236}">
                <a16:creationId xmlns:a16="http://schemas.microsoft.com/office/drawing/2014/main" id="{D3122C03-04FA-1CAE-8BE0-8621C3692EF9}"/>
              </a:ext>
            </a:extLst>
          </p:cNvPr>
          <p:cNvGraphicFramePr>
            <a:graphicFrameLocks noGrp="1"/>
          </p:cNvGraphicFramePr>
          <p:nvPr>
            <p:extLst>
              <p:ext uri="{D42A27DB-BD31-4B8C-83A1-F6EECF244321}">
                <p14:modId xmlns:p14="http://schemas.microsoft.com/office/powerpoint/2010/main" val="2526890906"/>
              </p:ext>
            </p:extLst>
          </p:nvPr>
        </p:nvGraphicFramePr>
        <p:xfrm>
          <a:off x="755780" y="2226949"/>
          <a:ext cx="7436497" cy="3903262"/>
        </p:xfrm>
        <a:graphic>
          <a:graphicData uri="http://schemas.openxmlformats.org/drawingml/2006/table">
            <a:tbl>
              <a:tblPr firstRow="1" firstCol="1" bandRow="1">
                <a:tableStyleId>{D7AC3CCA-C797-4891-BE02-D94E43425B78}</a:tableStyleId>
              </a:tblPr>
              <a:tblGrid>
                <a:gridCol w="3331637">
                  <a:extLst>
                    <a:ext uri="{9D8B030D-6E8A-4147-A177-3AD203B41FA5}">
                      <a16:colId xmlns:a16="http://schemas.microsoft.com/office/drawing/2014/main" val="3069156879"/>
                    </a:ext>
                  </a:extLst>
                </a:gridCol>
                <a:gridCol w="979105">
                  <a:extLst>
                    <a:ext uri="{9D8B030D-6E8A-4147-A177-3AD203B41FA5}">
                      <a16:colId xmlns:a16="http://schemas.microsoft.com/office/drawing/2014/main" val="2803114799"/>
                    </a:ext>
                  </a:extLst>
                </a:gridCol>
                <a:gridCol w="1073326">
                  <a:extLst>
                    <a:ext uri="{9D8B030D-6E8A-4147-A177-3AD203B41FA5}">
                      <a16:colId xmlns:a16="http://schemas.microsoft.com/office/drawing/2014/main" val="2617291335"/>
                    </a:ext>
                  </a:extLst>
                </a:gridCol>
                <a:gridCol w="1047376">
                  <a:extLst>
                    <a:ext uri="{9D8B030D-6E8A-4147-A177-3AD203B41FA5}">
                      <a16:colId xmlns:a16="http://schemas.microsoft.com/office/drawing/2014/main" val="1453278256"/>
                    </a:ext>
                  </a:extLst>
                </a:gridCol>
                <a:gridCol w="1005053">
                  <a:extLst>
                    <a:ext uri="{9D8B030D-6E8A-4147-A177-3AD203B41FA5}">
                      <a16:colId xmlns:a16="http://schemas.microsoft.com/office/drawing/2014/main" val="996014481"/>
                    </a:ext>
                  </a:extLst>
                </a:gridCol>
              </a:tblGrid>
              <a:tr h="1089302">
                <a:tc>
                  <a:txBody>
                    <a:bodyPr/>
                    <a:lstStyle/>
                    <a:p>
                      <a:pPr>
                        <a:spcAft>
                          <a:spcPts val="0"/>
                        </a:spcAft>
                      </a:pPr>
                      <a:r>
                        <a:rPr lang="en-GB" sz="1600" b="1" dirty="0">
                          <a:solidFill>
                            <a:schemeClr val="bg1"/>
                          </a:solidFill>
                          <a:effectLst/>
                          <a:latin typeface="Calibri" panose="020F0502020204030204" pitchFamily="34" charset="0"/>
                          <a:cs typeface="Calibri" panose="020F0502020204030204" pitchFamily="34" charset="0"/>
                        </a:rPr>
                        <a:t> </a:t>
                      </a:r>
                      <a:endParaRPr lang="en-ZA" sz="16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GB" sz="1600" b="1" dirty="0">
                          <a:solidFill>
                            <a:schemeClr val="bg1"/>
                          </a:solidFill>
                          <a:effectLst/>
                          <a:latin typeface="Calibri" panose="020F0502020204030204" pitchFamily="34" charset="0"/>
                          <a:cs typeface="Calibri" panose="020F0502020204030204" pitchFamily="34" charset="0"/>
                        </a:rPr>
                        <a:t>PRODUCT</a:t>
                      </a:r>
                      <a:endParaRPr lang="en-ZA" sz="1600" b="1" dirty="0">
                        <a:solidFill>
                          <a:schemeClr val="bg1"/>
                        </a:solidFill>
                        <a:effectLst/>
                        <a:latin typeface="Calibri" panose="020F0502020204030204" pitchFamily="34" charset="0"/>
                        <a:cs typeface="Calibri" panose="020F0502020204030204" pitchFamily="34" charset="0"/>
                      </a:endParaRPr>
                    </a:p>
                    <a:p>
                      <a:pPr>
                        <a:spcAft>
                          <a:spcPts val="0"/>
                        </a:spcAft>
                      </a:pPr>
                      <a:r>
                        <a:rPr lang="en-GB" sz="1600" b="1" dirty="0">
                          <a:solidFill>
                            <a:schemeClr val="bg1"/>
                          </a:solidFill>
                          <a:effectLst/>
                          <a:latin typeface="Calibri" panose="020F0502020204030204" pitchFamily="34" charset="0"/>
                          <a:cs typeface="Calibri" panose="020F0502020204030204" pitchFamily="34" charset="0"/>
                        </a:rPr>
                        <a:t> </a:t>
                      </a:r>
                      <a:endParaRPr lang="en-ZA"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gridSpan="2">
                  <a:txBody>
                    <a:bodyPr/>
                    <a:lstStyle/>
                    <a:p>
                      <a:pPr algn="ctr">
                        <a:spcAft>
                          <a:spcPts val="0"/>
                        </a:spcAft>
                      </a:pPr>
                      <a:r>
                        <a:rPr lang="en-GB" sz="1600" b="1" dirty="0">
                          <a:solidFill>
                            <a:schemeClr val="bg1"/>
                          </a:solidFill>
                          <a:effectLst/>
                          <a:latin typeface="Calibri" panose="020F0502020204030204" pitchFamily="34" charset="0"/>
                          <a:cs typeface="Calibri" panose="020F0502020204030204" pitchFamily="34" charset="0"/>
                        </a:rPr>
                        <a:t>Import Price (f.o.b.)</a:t>
                      </a:r>
                    </a:p>
                    <a:p>
                      <a:pPr algn="ctr">
                        <a:spcAft>
                          <a:spcPts val="0"/>
                        </a:spcAft>
                      </a:pPr>
                      <a:r>
                        <a:rPr lang="en-GB" sz="1600" b="1" dirty="0">
                          <a:solidFill>
                            <a:schemeClr val="bg1"/>
                          </a:solidFill>
                          <a:effectLst/>
                          <a:latin typeface="Calibri" panose="020F0502020204030204" pitchFamily="34" charset="0"/>
                          <a:cs typeface="Calibri" panose="020F0502020204030204" pitchFamily="34" charset="0"/>
                        </a:rPr>
                        <a:t>R/kg</a:t>
                      </a:r>
                      <a:endParaRPr lang="en-ZA"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hMerge="1">
                  <a:txBody>
                    <a:bodyPr/>
                    <a:lstStyle/>
                    <a:p>
                      <a:endParaRPr lang="en-ZA"/>
                    </a:p>
                  </a:txBody>
                  <a:tcPr/>
                </a:tc>
                <a:tc gridSpan="2">
                  <a:txBody>
                    <a:bodyPr/>
                    <a:lstStyle/>
                    <a:p>
                      <a:pPr algn="ctr">
                        <a:spcAft>
                          <a:spcPts val="0"/>
                        </a:spcAft>
                      </a:pPr>
                      <a:r>
                        <a:rPr lang="en-GB" sz="1600" b="1" dirty="0">
                          <a:solidFill>
                            <a:schemeClr val="bg1"/>
                          </a:solidFill>
                          <a:effectLst/>
                          <a:latin typeface="Calibri" panose="020F0502020204030204" pitchFamily="34" charset="0"/>
                          <a:cs typeface="Calibri" panose="020F0502020204030204" pitchFamily="34" charset="0"/>
                        </a:rPr>
                        <a:t>Export Price (f.o.b.) </a:t>
                      </a:r>
                      <a:endParaRPr lang="en-ZA" sz="16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GB" sz="1600" b="1" dirty="0">
                          <a:solidFill>
                            <a:schemeClr val="bg1"/>
                          </a:solidFill>
                          <a:effectLst/>
                          <a:latin typeface="Calibri" panose="020F0502020204030204" pitchFamily="34" charset="0"/>
                          <a:cs typeface="Calibri" panose="020F0502020204030204" pitchFamily="34" charset="0"/>
                        </a:rPr>
                        <a:t>R/kg</a:t>
                      </a:r>
                      <a:endParaRPr lang="en-ZA"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hMerge="1">
                  <a:txBody>
                    <a:bodyPr/>
                    <a:lstStyle/>
                    <a:p>
                      <a:endParaRPr lang="en-ZA"/>
                    </a:p>
                  </a:txBody>
                  <a:tcPr/>
                </a:tc>
                <a:extLst>
                  <a:ext uri="{0D108BD9-81ED-4DB2-BD59-A6C34878D82A}">
                    <a16:rowId xmlns:a16="http://schemas.microsoft.com/office/drawing/2014/main" val="2393144031"/>
                  </a:ext>
                </a:extLst>
              </a:tr>
              <a:tr h="468944">
                <a:tc>
                  <a:txBody>
                    <a:bodyPr/>
                    <a:lstStyle/>
                    <a:p>
                      <a:pPr>
                        <a:spcAft>
                          <a:spcPts val="0"/>
                        </a:spcAft>
                      </a:pPr>
                      <a:r>
                        <a:rPr lang="en-GB" sz="1400" b="1" dirty="0">
                          <a:solidFill>
                            <a:sysClr val="windowText" lastClr="000000"/>
                          </a:solidFill>
                          <a:effectLst/>
                          <a:latin typeface="Calibri" panose="020F0502020204030204" pitchFamily="34" charset="0"/>
                          <a:cs typeface="Calibri" panose="020F0502020204030204" pitchFamily="34" charset="0"/>
                        </a:rPr>
                        <a:t> </a:t>
                      </a:r>
                      <a:endParaRPr lang="en-ZA"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GB"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buNone/>
                      </a:pPr>
                      <a:r>
                        <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(Jan to Mar)</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buNone/>
                      </a:pPr>
                      <a:r>
                        <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(Jan to Mar)</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77249967"/>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(04.01) Milk and Cream </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48.22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54.36</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18.42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18.70</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33782122"/>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(04.02) Concentrated Milk </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55.25</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58.56</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66.69</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62.64</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11910272"/>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(04.03) Buttermilk and Yoghurt </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43.81</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48.14</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29.27</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30.16</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65620864"/>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(04.04) Whey </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34.42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38.53</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24.25</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22.79</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67767390"/>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(04.05) Butter and Oils </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115.25</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172.31</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96.97</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105.96</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47766515"/>
                  </a:ext>
                </a:extLst>
              </a:tr>
              <a:tr h="390836">
                <a:tc>
                  <a:txBody>
                    <a:bodyPr/>
                    <a:lstStyle/>
                    <a:p>
                      <a:pPr>
                        <a:spcAft>
                          <a:spcPts val="0"/>
                        </a:spcAft>
                      </a:pPr>
                      <a:r>
                        <a:rPr lang="en-GB" sz="1600" b="1" dirty="0">
                          <a:solidFill>
                            <a:sysClr val="windowText" lastClr="000000"/>
                          </a:solidFill>
                          <a:effectLst/>
                          <a:latin typeface="Calibri" panose="020F0502020204030204" pitchFamily="34" charset="0"/>
                          <a:cs typeface="Calibri" panose="020F0502020204030204" pitchFamily="34" charset="0"/>
                        </a:rPr>
                        <a:t>(04.06) Cheese</a:t>
                      </a:r>
                      <a:endParaRPr lang="en-ZA"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129.17</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140.32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78.31</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80.35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61473783"/>
                  </a:ext>
                </a:extLst>
              </a:tr>
            </a:tbl>
          </a:graphicData>
        </a:graphic>
      </p:graphicFrame>
      <p:sp>
        <p:nvSpPr>
          <p:cNvPr id="4" name="Slide Number Placeholder 3">
            <a:extLst>
              <a:ext uri="{FF2B5EF4-FFF2-40B4-BE49-F238E27FC236}">
                <a16:creationId xmlns:a16="http://schemas.microsoft.com/office/drawing/2014/main" id="{1532AD39-306C-BC7C-B27F-E6D569BACDC2}"/>
              </a:ext>
            </a:extLst>
          </p:cNvPr>
          <p:cNvSpPr>
            <a:spLocks noGrp="1"/>
          </p:cNvSpPr>
          <p:nvPr>
            <p:ph type="sldNum" sz="quarter" idx="12"/>
          </p:nvPr>
        </p:nvSpPr>
        <p:spPr>
          <a:xfrm>
            <a:off x="8026352" y="5659414"/>
            <a:ext cx="856907" cy="669925"/>
          </a:xfrm>
        </p:spPr>
        <p:txBody>
          <a:bodyPr/>
          <a:lstStyle/>
          <a:p>
            <a:fld id="{73B850FF-6169-4056-8077-06FFA93A5366}" type="slidenum">
              <a:rPr lang="en-US" smtClean="0">
                <a:solidFill>
                  <a:schemeClr val="bg1"/>
                </a:solidFill>
              </a:rPr>
              <a:t>49</a:t>
            </a:fld>
            <a:endParaRPr lang="en-US">
              <a:solidFill>
                <a:schemeClr val="bg1"/>
              </a:solidFill>
            </a:endParaRPr>
          </a:p>
        </p:txBody>
      </p:sp>
    </p:spTree>
    <p:extLst>
      <p:ext uri="{BB962C8B-B14F-4D97-AF65-F5344CB8AC3E}">
        <p14:creationId xmlns:p14="http://schemas.microsoft.com/office/powerpoint/2010/main" val="235226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58DEC-30E7-AC6C-6FD0-DEDCD8572ECB}"/>
              </a:ext>
            </a:extLst>
          </p:cNvPr>
          <p:cNvSpPr txBox="1"/>
          <p:nvPr/>
        </p:nvSpPr>
        <p:spPr>
          <a:xfrm>
            <a:off x="0" y="665711"/>
            <a:ext cx="9236250" cy="5452518"/>
          </a:xfrm>
          <a:prstGeom prst="rect">
            <a:avLst/>
          </a:prstGeom>
          <a:noFill/>
        </p:spPr>
        <p:txBody>
          <a:bodyPr wrap="square" rtlCol="0">
            <a:spAutoFit/>
          </a:bodyPr>
          <a:lstStyle/>
          <a:p>
            <a:pPr marL="342900" lvl="0" indent="-342900">
              <a:lnSpc>
                <a:spcPct val="115000"/>
              </a:lnSpc>
              <a:spcAft>
                <a:spcPts val="600"/>
              </a:spcAft>
              <a:buFont typeface="Symbol" panose="05050102010706020507" pitchFamily="18" charset="2"/>
              <a:buChar char=""/>
            </a:pPr>
            <a:r>
              <a:rPr lang="en-ZA" sz="20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World economic growth rates stated in January and April 2025 by the IMF:</a:t>
            </a:r>
          </a:p>
          <a:p>
            <a:pPr lvl="1">
              <a:lnSpc>
                <a:spcPct val="115000"/>
              </a:lnSpc>
              <a:spcAft>
                <a:spcPts val="600"/>
              </a:spcAft>
            </a:pPr>
            <a:r>
              <a:rPr lang="en-ZA" sz="2000" b="1" u="sng"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World Economies</a:t>
            </a: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ZA" sz="2000" b="1" u="sng"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Emerging Economies Markets and Developing       </a:t>
            </a: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ZA" sz="2000" b="1" u="sng"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Economies</a:t>
            </a: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t>
            </a:r>
          </a:p>
          <a:p>
            <a:pPr lvl="1">
              <a:lnSpc>
                <a:spcPct val="115000"/>
              </a:lnSpc>
              <a:spcAft>
                <a:spcPts val="600"/>
              </a:spcAft>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January	     April		           January     April   		</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3.2%	     3.3%		2024	4.2%      4.3%</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3.3%        2.8%		2025	4.2%      3.7% </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3.3%   	     3.0%		2026	4.3%      3.9%</a:t>
            </a:r>
          </a:p>
          <a:p>
            <a:pPr lvl="1">
              <a:lnSpc>
                <a:spcPct val="115000"/>
              </a:lnSpc>
              <a:spcAft>
                <a:spcPts val="600"/>
              </a:spcAft>
            </a:pPr>
            <a:r>
              <a:rPr lang="en-ZA" sz="2000" b="1" u="sng"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Advanced Economies</a:t>
            </a: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ZA" sz="2000" b="1" u="sng"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China</a:t>
            </a: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p>
          <a:p>
            <a:pPr lvl="1">
              <a:lnSpc>
                <a:spcPct val="115000"/>
              </a:lnSpc>
              <a:spcAft>
                <a:spcPts val="600"/>
              </a:spcAft>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January      April		           January     April</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1.7%      1.8%		2024       4.8%      5.0%         	</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1.9%      1.4%      	2025       4.6%      4.0% </a:t>
            </a:r>
          </a:p>
          <a:p>
            <a:pPr marL="914400" lvl="1" indent="-457200">
              <a:lnSpc>
                <a:spcPct val="115000"/>
              </a:lnSpc>
              <a:spcAft>
                <a:spcPts val="600"/>
              </a:spcAft>
              <a:buAutoNum type="arabicPlain" startAt="2024"/>
            </a:pPr>
            <a:r>
              <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1.8%      1.5%     	2026       4.5%     4.0% </a:t>
            </a:r>
          </a:p>
          <a:p>
            <a:pPr lvl="0">
              <a:lnSpc>
                <a:spcPct val="115000"/>
              </a:lnSpc>
              <a:spcAft>
                <a:spcPts val="600"/>
              </a:spcAft>
            </a:pPr>
            <a:endParaRPr lang="en-ZA" sz="16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D42FCDC-9869-8AF9-F6AB-E6C4994E1547}"/>
              </a:ext>
            </a:extLst>
          </p:cNvPr>
          <p:cNvSpPr>
            <a:spLocks noGrp="1"/>
          </p:cNvSpPr>
          <p:nvPr>
            <p:ph type="sldNum" sz="quarter" idx="12"/>
          </p:nvPr>
        </p:nvSpPr>
        <p:spPr>
          <a:xfrm>
            <a:off x="8202879" y="6188075"/>
            <a:ext cx="856907" cy="669925"/>
          </a:xfrm>
        </p:spPr>
        <p:txBody>
          <a:bodyPr/>
          <a:lstStyle/>
          <a:p>
            <a:fld id="{73B850FF-6169-4056-8077-06FFA93A5366}" type="slidenum">
              <a:rPr lang="en-US" smtClean="0">
                <a:solidFill>
                  <a:sysClr val="windowText" lastClr="000000"/>
                </a:solidFill>
              </a:rPr>
              <a:t>5</a:t>
            </a:fld>
            <a:endParaRPr lang="en-US" dirty="0">
              <a:solidFill>
                <a:sysClr val="windowText" lastClr="000000"/>
              </a:solidFill>
            </a:endParaRPr>
          </a:p>
        </p:txBody>
      </p:sp>
    </p:spTree>
    <p:extLst>
      <p:ext uri="{BB962C8B-B14F-4D97-AF65-F5344CB8AC3E}">
        <p14:creationId xmlns:p14="http://schemas.microsoft.com/office/powerpoint/2010/main" val="322653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88279" y="6530607"/>
            <a:ext cx="8614796" cy="215444"/>
          </a:xfrm>
          <a:prstGeom prst="rect">
            <a:avLst/>
          </a:prstGeom>
          <a:noFill/>
          <a:ln>
            <a:noFill/>
          </a:ln>
        </p:spPr>
        <p:txBody>
          <a:bodyPr wrap="square" anchor="ctr">
            <a:spAutoFit/>
          </a:bodyPr>
          <a:lstStyle/>
          <a:p>
            <a:r>
              <a:rPr lang="en-GB" sz="800" b="1" i="1" dirty="0">
                <a:solidFill>
                  <a:schemeClr val="bg1"/>
                </a:solidFill>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61276" y="4581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25</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251926" y="719520"/>
            <a:ext cx="8892074" cy="98488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US"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TOTAL IMPORT AND EXPORT OF DAIRY PRODUCTS BY SOUTH AFRICA AND THE EXPOSURE OF THE SOUTH AFRICAN DAIRY INDUSTRY TO INTERNATIONAL COMPETITION</a:t>
            </a:r>
            <a:endParaRPr lang="en-ZA"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endParaRPr>
          </a:p>
          <a:p>
            <a:pPr algn="ctr"/>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(INDEX OF THE SUM OF THE MASS OF IMPORTS AND EXPORTS)    </a:t>
            </a:r>
          </a:p>
          <a:p>
            <a:pPr algn="ctr"/>
            <a:r>
              <a:rPr lang="en-GB" sz="105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INDEX: 2002 = 100</a:t>
            </a:r>
            <a:endParaRPr lang="en-ZA" sz="105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endParaRPr>
          </a:p>
        </p:txBody>
      </p:sp>
      <p:sp>
        <p:nvSpPr>
          <p:cNvPr id="3" name="Slide Number Placeholder 2">
            <a:extLst>
              <a:ext uri="{FF2B5EF4-FFF2-40B4-BE49-F238E27FC236}">
                <a16:creationId xmlns:a16="http://schemas.microsoft.com/office/drawing/2014/main" id="{25C742C4-E1BA-ECB9-CDDC-4CBE27A990E3}"/>
              </a:ext>
            </a:extLst>
          </p:cNvPr>
          <p:cNvSpPr>
            <a:spLocks noGrp="1"/>
          </p:cNvSpPr>
          <p:nvPr>
            <p:ph type="sldNum" sz="quarter" idx="12"/>
          </p:nvPr>
        </p:nvSpPr>
        <p:spPr>
          <a:xfrm>
            <a:off x="7978190" y="5598067"/>
            <a:ext cx="856907" cy="669925"/>
          </a:xfrm>
        </p:spPr>
        <p:txBody>
          <a:bodyPr/>
          <a:lstStyle/>
          <a:p>
            <a:fld id="{73B850FF-6169-4056-8077-06FFA93A5366}" type="slidenum">
              <a:rPr lang="en-US" smtClean="0">
                <a:solidFill>
                  <a:schemeClr val="bg1"/>
                </a:solidFill>
              </a:rPr>
              <a:t>50</a:t>
            </a:fld>
            <a:endParaRPr lang="en-US">
              <a:solidFill>
                <a:schemeClr val="bg1"/>
              </a:solidFill>
            </a:endParaRPr>
          </a:p>
        </p:txBody>
      </p:sp>
      <p:graphicFrame>
        <p:nvGraphicFramePr>
          <p:cNvPr id="5" name="Table 4">
            <a:extLst>
              <a:ext uri="{FF2B5EF4-FFF2-40B4-BE49-F238E27FC236}">
                <a16:creationId xmlns:a16="http://schemas.microsoft.com/office/drawing/2014/main" id="{F67793E2-D32A-F52F-CE0D-05FA7307D20F}"/>
              </a:ext>
            </a:extLst>
          </p:cNvPr>
          <p:cNvGraphicFramePr>
            <a:graphicFrameLocks noGrp="1"/>
          </p:cNvGraphicFramePr>
          <p:nvPr>
            <p:extLst>
              <p:ext uri="{D42A27DB-BD31-4B8C-83A1-F6EECF244321}">
                <p14:modId xmlns:p14="http://schemas.microsoft.com/office/powerpoint/2010/main" val="1843854292"/>
              </p:ext>
            </p:extLst>
          </p:nvPr>
        </p:nvGraphicFramePr>
        <p:xfrm>
          <a:off x="388279" y="1777800"/>
          <a:ext cx="7878643" cy="4541834"/>
        </p:xfrm>
        <a:graphic>
          <a:graphicData uri="http://schemas.openxmlformats.org/drawingml/2006/table">
            <a:tbl>
              <a:tblPr firstRow="1" firstCol="1" bandRow="1">
                <a:tableStyleId>{D7AC3CCA-C797-4891-BE02-D94E43425B78}</a:tableStyleId>
              </a:tblPr>
              <a:tblGrid>
                <a:gridCol w="1140962">
                  <a:extLst>
                    <a:ext uri="{9D8B030D-6E8A-4147-A177-3AD203B41FA5}">
                      <a16:colId xmlns:a16="http://schemas.microsoft.com/office/drawing/2014/main" val="338636711"/>
                    </a:ext>
                  </a:extLst>
                </a:gridCol>
                <a:gridCol w="1412691">
                  <a:extLst>
                    <a:ext uri="{9D8B030D-6E8A-4147-A177-3AD203B41FA5}">
                      <a16:colId xmlns:a16="http://schemas.microsoft.com/office/drawing/2014/main" val="4224379342"/>
                    </a:ext>
                  </a:extLst>
                </a:gridCol>
                <a:gridCol w="855721">
                  <a:extLst>
                    <a:ext uri="{9D8B030D-6E8A-4147-A177-3AD203B41FA5}">
                      <a16:colId xmlns:a16="http://schemas.microsoft.com/office/drawing/2014/main" val="725563500"/>
                    </a:ext>
                  </a:extLst>
                </a:gridCol>
                <a:gridCol w="1272322">
                  <a:extLst>
                    <a:ext uri="{9D8B030D-6E8A-4147-A177-3AD203B41FA5}">
                      <a16:colId xmlns:a16="http://schemas.microsoft.com/office/drawing/2014/main" val="3283708085"/>
                    </a:ext>
                  </a:extLst>
                </a:gridCol>
                <a:gridCol w="855721">
                  <a:extLst>
                    <a:ext uri="{9D8B030D-6E8A-4147-A177-3AD203B41FA5}">
                      <a16:colId xmlns:a16="http://schemas.microsoft.com/office/drawing/2014/main" val="1222219083"/>
                    </a:ext>
                  </a:extLst>
                </a:gridCol>
                <a:gridCol w="1406687">
                  <a:extLst>
                    <a:ext uri="{9D8B030D-6E8A-4147-A177-3AD203B41FA5}">
                      <a16:colId xmlns:a16="http://schemas.microsoft.com/office/drawing/2014/main" val="2598117965"/>
                    </a:ext>
                  </a:extLst>
                </a:gridCol>
                <a:gridCol w="934539">
                  <a:extLst>
                    <a:ext uri="{9D8B030D-6E8A-4147-A177-3AD203B41FA5}">
                      <a16:colId xmlns:a16="http://schemas.microsoft.com/office/drawing/2014/main" val="1947284283"/>
                    </a:ext>
                  </a:extLst>
                </a:gridCol>
              </a:tblGrid>
              <a:tr h="194018">
                <a:tc>
                  <a:txBody>
                    <a:bodyPr/>
                    <a:lstStyle/>
                    <a:p>
                      <a:pPr algn="ctr"/>
                      <a:r>
                        <a:rPr lang="en-GB" sz="1200" b="1" dirty="0">
                          <a:effectLst/>
                        </a:rPr>
                        <a:t>YEAR</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gridSpan="2">
                  <a:txBody>
                    <a:bodyPr/>
                    <a:lstStyle/>
                    <a:p>
                      <a:pPr algn="ctr"/>
                      <a:r>
                        <a:rPr lang="en-GB" sz="1200" b="1" dirty="0">
                          <a:effectLst/>
                        </a:rPr>
                        <a:t>IMPORT</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hMerge="1">
                  <a:txBody>
                    <a:bodyPr/>
                    <a:lstStyle/>
                    <a:p>
                      <a:endParaRPr lang="en-ZA"/>
                    </a:p>
                  </a:txBody>
                  <a:tcPr/>
                </a:tc>
                <a:tc gridSpan="2">
                  <a:txBody>
                    <a:bodyPr/>
                    <a:lstStyle/>
                    <a:p>
                      <a:pPr algn="ctr"/>
                      <a:r>
                        <a:rPr lang="en-GB" sz="1200" b="1">
                          <a:effectLst/>
                        </a:rPr>
                        <a:t>EXPORT</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hMerge="1">
                  <a:txBody>
                    <a:bodyPr/>
                    <a:lstStyle/>
                    <a:p>
                      <a:endParaRPr lang="en-ZA"/>
                    </a:p>
                  </a:txBody>
                  <a:tcPr/>
                </a:tc>
                <a:tc gridSpan="2">
                  <a:txBody>
                    <a:bodyPr/>
                    <a:lstStyle/>
                    <a:p>
                      <a:pPr algn="ctr"/>
                      <a:r>
                        <a:rPr lang="en-GB" sz="1200" b="1">
                          <a:effectLst/>
                        </a:rPr>
                        <a:t>IMPORT PLUS EXPORT</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hMerge="1">
                  <a:txBody>
                    <a:bodyPr/>
                    <a:lstStyle/>
                    <a:p>
                      <a:endParaRPr lang="en-ZA"/>
                    </a:p>
                  </a:txBody>
                  <a:tcPr/>
                </a:tc>
                <a:extLst>
                  <a:ext uri="{0D108BD9-81ED-4DB2-BD59-A6C34878D82A}">
                    <a16:rowId xmlns:a16="http://schemas.microsoft.com/office/drawing/2014/main" val="2591668484"/>
                  </a:ext>
                </a:extLst>
              </a:tr>
              <a:tr h="181159">
                <a:tc>
                  <a:txBody>
                    <a:bodyPr/>
                    <a:lstStyle/>
                    <a:p>
                      <a:r>
                        <a:rPr lang="en-GB" sz="1000" b="1">
                          <a:effectLst/>
                        </a:rPr>
                        <a:t> </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TON</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INDEX</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TON</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INDEX</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TON</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tc>
                  <a:txBody>
                    <a:bodyPr/>
                    <a:lstStyle/>
                    <a:p>
                      <a:pPr algn="ctr"/>
                      <a:r>
                        <a:rPr lang="en-GB" sz="1000" b="1">
                          <a:effectLst/>
                        </a:rPr>
                        <a:t>INDEX</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b"/>
                </a:tc>
                <a:extLst>
                  <a:ext uri="{0D108BD9-81ED-4DB2-BD59-A6C34878D82A}">
                    <a16:rowId xmlns:a16="http://schemas.microsoft.com/office/drawing/2014/main" val="2303128800"/>
                  </a:ext>
                </a:extLst>
              </a:tr>
              <a:tr h="181159">
                <a:tc>
                  <a:txBody>
                    <a:bodyPr/>
                    <a:lstStyle/>
                    <a:p>
                      <a:pPr algn="ctr"/>
                      <a:r>
                        <a:rPr lang="en-GB" sz="1000" b="1">
                          <a:effectLst/>
                        </a:rPr>
                        <a:t>2002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24 617.40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34 328.20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58 945.60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1761017297"/>
                  </a:ext>
                </a:extLst>
              </a:tr>
              <a:tr h="181159">
                <a:tc>
                  <a:txBody>
                    <a:bodyPr/>
                    <a:lstStyle/>
                    <a:p>
                      <a:pPr algn="ctr"/>
                      <a:r>
                        <a:rPr lang="en-GB" sz="1000" b="1">
                          <a:effectLst/>
                        </a:rPr>
                        <a:t>2003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24 458.80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99.4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22 905.20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66.7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47 364.00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80.4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074385589"/>
                  </a:ext>
                </a:extLst>
              </a:tr>
              <a:tr h="181159">
                <a:tc>
                  <a:txBody>
                    <a:bodyPr/>
                    <a:lstStyle/>
                    <a:p>
                      <a:pPr algn="ctr"/>
                      <a:r>
                        <a:rPr lang="en-GB" sz="1000" b="1">
                          <a:effectLst/>
                        </a:rPr>
                        <a:t>2004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18 289.50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74.3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23 508.10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68.5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41 797.60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70.9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101488394"/>
                  </a:ext>
                </a:extLst>
              </a:tr>
              <a:tr h="181159">
                <a:tc>
                  <a:txBody>
                    <a:bodyPr/>
                    <a:lstStyle/>
                    <a:p>
                      <a:pPr algn="ctr"/>
                      <a:r>
                        <a:rPr lang="en-GB" sz="1000" b="1">
                          <a:effectLst/>
                        </a:rPr>
                        <a:t>2005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30 771.40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17 216.00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50.2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47 987.40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81.4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176599655"/>
                  </a:ext>
                </a:extLst>
              </a:tr>
              <a:tr h="181159">
                <a:tc>
                  <a:txBody>
                    <a:bodyPr/>
                    <a:lstStyle/>
                    <a:p>
                      <a:pPr algn="ctr"/>
                      <a:r>
                        <a:rPr lang="en-GB" sz="1000" b="1">
                          <a:effectLst/>
                        </a:rPr>
                        <a:t>2006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30 878.60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125.4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26 543.30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77.3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57 421.90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97.4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140433949"/>
                  </a:ext>
                </a:extLst>
              </a:tr>
              <a:tr h="181159">
                <a:tc>
                  <a:txBody>
                    <a:bodyPr/>
                    <a:lstStyle/>
                    <a:p>
                      <a:pPr algn="ctr"/>
                      <a:r>
                        <a:rPr lang="en-GB" sz="1000" b="1">
                          <a:effectLst/>
                        </a:rPr>
                        <a:t>2007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44 313.00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18 516.50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53.9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62 829.50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106.6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75281159"/>
                  </a:ext>
                </a:extLst>
              </a:tr>
              <a:tr h="181159">
                <a:tc>
                  <a:txBody>
                    <a:bodyPr/>
                    <a:lstStyle/>
                    <a:p>
                      <a:pPr algn="ctr"/>
                      <a:r>
                        <a:rPr lang="en-GB" sz="1000" b="1">
                          <a:effectLst/>
                        </a:rPr>
                        <a:t>2008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34 009.40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138.2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42 781.00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124.6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76 790.40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130.3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2048735136"/>
                  </a:ext>
                </a:extLst>
              </a:tr>
              <a:tr h="181159">
                <a:tc>
                  <a:txBody>
                    <a:bodyPr/>
                    <a:lstStyle/>
                    <a:p>
                      <a:pPr algn="ctr"/>
                      <a:r>
                        <a:rPr lang="en-GB" sz="1000" b="1">
                          <a:effectLst/>
                        </a:rPr>
                        <a:t>2009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32 373.40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131.5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41 770.70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121.7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74 144.10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125.8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591267902"/>
                  </a:ext>
                </a:extLst>
              </a:tr>
              <a:tr h="181159">
                <a:tc>
                  <a:txBody>
                    <a:bodyPr/>
                    <a:lstStyle/>
                    <a:p>
                      <a:pPr algn="ctr"/>
                      <a:r>
                        <a:rPr lang="en-GB" sz="1000" b="1">
                          <a:effectLst/>
                        </a:rPr>
                        <a:t>2010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35 061.20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142.4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33 950.60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98.9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69 011.80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117.1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35325098"/>
                  </a:ext>
                </a:extLst>
              </a:tr>
              <a:tr h="181159">
                <a:tc>
                  <a:txBody>
                    <a:bodyPr/>
                    <a:lstStyle/>
                    <a:p>
                      <a:pPr algn="ctr"/>
                      <a:r>
                        <a:rPr lang="en-GB" sz="1000" b="1">
                          <a:effectLst/>
                        </a:rPr>
                        <a:t>2011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37 714.40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153.2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41 817.10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121.8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79 531.50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134.9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2538399077"/>
                  </a:ext>
                </a:extLst>
              </a:tr>
              <a:tr h="181159">
                <a:tc>
                  <a:txBody>
                    <a:bodyPr/>
                    <a:lstStyle/>
                    <a:p>
                      <a:pPr algn="ctr"/>
                      <a:r>
                        <a:rPr lang="en-GB" sz="1000" b="1">
                          <a:effectLst/>
                        </a:rPr>
                        <a:t>2012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59 102.53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240.1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52 500.96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152.9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111 513.49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189.2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2989143798"/>
                  </a:ext>
                </a:extLst>
              </a:tr>
              <a:tr h="181159">
                <a:tc>
                  <a:txBody>
                    <a:bodyPr/>
                    <a:lstStyle/>
                    <a:p>
                      <a:pPr algn="ctr"/>
                      <a:r>
                        <a:rPr lang="en-GB" sz="1000" b="1">
                          <a:effectLst/>
                        </a:rPr>
                        <a:t>2013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35 673.76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144.9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70 481.90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205.3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106 155.66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180.1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21554786"/>
                  </a:ext>
                </a:extLst>
              </a:tr>
              <a:tr h="181159">
                <a:tc>
                  <a:txBody>
                    <a:bodyPr/>
                    <a:lstStyle/>
                    <a:p>
                      <a:pPr algn="ctr"/>
                      <a:r>
                        <a:rPr lang="en-GB" sz="1000" b="1">
                          <a:effectLst/>
                        </a:rPr>
                        <a:t>2014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40 199.03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163.3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71 098.95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207.1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111 297.98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188.8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1891443443"/>
                  </a:ext>
                </a:extLst>
              </a:tr>
              <a:tr h="181159">
                <a:tc>
                  <a:txBody>
                    <a:bodyPr/>
                    <a:lstStyle/>
                    <a:p>
                      <a:pPr algn="ctr"/>
                      <a:r>
                        <a:rPr lang="en-GB" sz="1000" b="1">
                          <a:effectLst/>
                        </a:rPr>
                        <a:t>2015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69 353.98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281.7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61 296.87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178.6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130 650.85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221.6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2873944852"/>
                  </a:ext>
                </a:extLst>
              </a:tr>
              <a:tr h="181159">
                <a:tc>
                  <a:txBody>
                    <a:bodyPr/>
                    <a:lstStyle/>
                    <a:p>
                      <a:pPr algn="ctr"/>
                      <a:r>
                        <a:rPr lang="en-GB" sz="1000" b="1">
                          <a:effectLst/>
                        </a:rPr>
                        <a:t>2016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58 000.35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235.6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50 247.54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146.4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108 247.89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183.6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26990147"/>
                  </a:ext>
                </a:extLst>
              </a:tr>
              <a:tr h="181159">
                <a:tc>
                  <a:txBody>
                    <a:bodyPr/>
                    <a:lstStyle/>
                    <a:p>
                      <a:pPr algn="ctr"/>
                      <a:r>
                        <a:rPr lang="en-GB" sz="1000" b="1">
                          <a:effectLst/>
                        </a:rPr>
                        <a:t>2017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83 504.44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339.2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48 626.69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141.7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132 131.13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224.2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3365522963"/>
                  </a:ext>
                </a:extLst>
              </a:tr>
              <a:tr h="181159">
                <a:tc>
                  <a:txBody>
                    <a:bodyPr/>
                    <a:lstStyle/>
                    <a:p>
                      <a:pPr algn="ctr"/>
                      <a:r>
                        <a:rPr lang="en-GB" sz="1000" b="1">
                          <a:effectLst/>
                        </a:rPr>
                        <a:t>2018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68 652.58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278.9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45 257.49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131.8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113 910.08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193.2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2264070491"/>
                  </a:ext>
                </a:extLst>
              </a:tr>
              <a:tr h="181159">
                <a:tc>
                  <a:txBody>
                    <a:bodyPr/>
                    <a:lstStyle/>
                    <a:p>
                      <a:pPr algn="ctr"/>
                      <a:r>
                        <a:rPr lang="en-GB" sz="1000" b="1">
                          <a:effectLst/>
                        </a:rPr>
                        <a:t>2019 </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75 596.08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307,1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45 051.75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131.2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120 647.83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204.7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4161585042"/>
                  </a:ext>
                </a:extLst>
              </a:tr>
              <a:tr h="181159">
                <a:tc>
                  <a:txBody>
                    <a:bodyPr/>
                    <a:lstStyle/>
                    <a:p>
                      <a:pPr algn="ctr"/>
                      <a:r>
                        <a:rPr lang="en-GB" sz="1000" b="1">
                          <a:effectLst/>
                        </a:rPr>
                        <a:t>2020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60 579.33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246.1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46 695.39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136.0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107 274.72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a:effectLst/>
                        </a:rPr>
                        <a:t>182.0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90852149"/>
                  </a:ext>
                </a:extLst>
              </a:tr>
              <a:tr h="181159">
                <a:tc>
                  <a:txBody>
                    <a:bodyPr/>
                    <a:lstStyle/>
                    <a:p>
                      <a:pPr algn="ctr"/>
                      <a:r>
                        <a:rPr lang="en-GB" sz="1000" b="1">
                          <a:effectLst/>
                        </a:rPr>
                        <a:t>2021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75 618.94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307.2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50 990.95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148.5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126 609.89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214.8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1899048985"/>
                  </a:ext>
                </a:extLst>
              </a:tr>
              <a:tr h="181159">
                <a:tc>
                  <a:txBody>
                    <a:bodyPr/>
                    <a:lstStyle/>
                    <a:p>
                      <a:pPr algn="ctr"/>
                      <a:r>
                        <a:rPr lang="en-GB" sz="1000" b="1" dirty="0">
                          <a:effectLst/>
                        </a:rPr>
                        <a:t>2022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52 917.65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215.0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51 944.67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151.4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104 862.32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a:effectLst/>
                        </a:rPr>
                        <a:t>177.9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365688707"/>
                  </a:ext>
                </a:extLst>
              </a:tr>
              <a:tr h="181159">
                <a:tc>
                  <a:txBody>
                    <a:bodyPr/>
                    <a:lstStyle/>
                    <a:p>
                      <a:pPr algn="ctr"/>
                      <a:r>
                        <a:rPr lang="en-US" sz="1000" b="1" dirty="0">
                          <a:effectLst/>
                        </a:rPr>
                        <a:t>2023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48 468.87</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196.9</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56 074.63</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163.3</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104 543.50</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GB" sz="1000" b="1" kern="1200" dirty="0">
                          <a:effectLst/>
                        </a:rPr>
                        <a:t>177.4</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extLst>
                  <a:ext uri="{0D108BD9-81ED-4DB2-BD59-A6C34878D82A}">
                    <a16:rowId xmlns:a16="http://schemas.microsoft.com/office/drawing/2014/main" val="1715915167"/>
                  </a:ext>
                </a:extLst>
              </a:tr>
              <a:tr h="181159">
                <a:tc>
                  <a:txBody>
                    <a:bodyPr/>
                    <a:lstStyle/>
                    <a:p>
                      <a:pPr algn="ctr"/>
                      <a:r>
                        <a:rPr lang="en-US" sz="1000" b="1" dirty="0">
                          <a:effectLst/>
                        </a:rPr>
                        <a:t>2024</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667" marR="53667"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33 909.33</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137.7</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53 547.92</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156.0</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87 457.25</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000" b="1" kern="1200" dirty="0">
                          <a:solidFill>
                            <a:srgbClr val="000000"/>
                          </a:solidFill>
                          <a:effectLst/>
                          <a:latin typeface="+mn-lt"/>
                          <a:ea typeface="Calibri" panose="020F0502020204030204" pitchFamily="34" charset="0"/>
                          <a:cs typeface="Times New Roman" panose="02020603050405020304" pitchFamily="18" charset="0"/>
                        </a:rPr>
                        <a:t>148.4</a:t>
                      </a:r>
                      <a:endParaRPr lang="en-ZA" sz="9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1826549"/>
                  </a:ext>
                </a:extLst>
              </a:tr>
            </a:tbl>
          </a:graphicData>
        </a:graphic>
      </p:graphicFrame>
    </p:spTree>
    <p:extLst>
      <p:ext uri="{BB962C8B-B14F-4D97-AF65-F5344CB8AC3E}">
        <p14:creationId xmlns:p14="http://schemas.microsoft.com/office/powerpoint/2010/main" val="2060167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63459" y="6565696"/>
            <a:ext cx="8614796" cy="215444"/>
          </a:xfrm>
          <a:prstGeom prst="rect">
            <a:avLst/>
          </a:prstGeom>
          <a:noFill/>
          <a:ln>
            <a:noFill/>
          </a:ln>
        </p:spPr>
        <p:txBody>
          <a:bodyPr wrap="square" anchor="ctr">
            <a:spAutoFit/>
          </a:bodyPr>
          <a:lstStyle/>
          <a:p>
            <a:r>
              <a:rPr lang="en-GB" sz="800" b="1" i="1" dirty="0">
                <a:solidFill>
                  <a:schemeClr val="bg1"/>
                </a:solidFill>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26</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317141"/>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IMPORT AS PERCENTAGE OF THE MASS OF EXPORT, OF THE DIFFERENT TYPES OF DAIRY PRODUCTS BY SOUTH AFRICA</a:t>
            </a:r>
          </a:p>
        </p:txBody>
      </p:sp>
      <p:sp>
        <p:nvSpPr>
          <p:cNvPr id="4" name="Slide Number Placeholder 3">
            <a:extLst>
              <a:ext uri="{FF2B5EF4-FFF2-40B4-BE49-F238E27FC236}">
                <a16:creationId xmlns:a16="http://schemas.microsoft.com/office/drawing/2014/main" id="{B4C9DC24-9D0E-9A1E-AE00-AED41E2065F1}"/>
              </a:ext>
            </a:extLst>
          </p:cNvPr>
          <p:cNvSpPr>
            <a:spLocks noGrp="1"/>
          </p:cNvSpPr>
          <p:nvPr>
            <p:ph type="sldNum" sz="quarter" idx="12"/>
          </p:nvPr>
        </p:nvSpPr>
        <p:spPr/>
        <p:txBody>
          <a:bodyPr/>
          <a:lstStyle/>
          <a:p>
            <a:fld id="{73B850FF-6169-4056-8077-06FFA93A5366}" type="slidenum">
              <a:rPr lang="en-US" smtClean="0">
                <a:solidFill>
                  <a:schemeClr val="bg1"/>
                </a:solidFill>
              </a:rPr>
              <a:t>51</a:t>
            </a:fld>
            <a:endParaRPr lang="en-US">
              <a:solidFill>
                <a:schemeClr val="bg1"/>
              </a:solidFill>
            </a:endParaRPr>
          </a:p>
        </p:txBody>
      </p:sp>
      <p:graphicFrame>
        <p:nvGraphicFramePr>
          <p:cNvPr id="3" name="Table 2">
            <a:extLst>
              <a:ext uri="{FF2B5EF4-FFF2-40B4-BE49-F238E27FC236}">
                <a16:creationId xmlns:a16="http://schemas.microsoft.com/office/drawing/2014/main" id="{5D930C37-62B8-B901-43D4-7594953ECEF4}"/>
              </a:ext>
            </a:extLst>
          </p:cNvPr>
          <p:cNvGraphicFramePr>
            <a:graphicFrameLocks noGrp="1"/>
          </p:cNvGraphicFramePr>
          <p:nvPr>
            <p:extLst>
              <p:ext uri="{D42A27DB-BD31-4B8C-83A1-F6EECF244321}">
                <p14:modId xmlns:p14="http://schemas.microsoft.com/office/powerpoint/2010/main" val="2234533740"/>
              </p:ext>
            </p:extLst>
          </p:nvPr>
        </p:nvGraphicFramePr>
        <p:xfrm>
          <a:off x="263459" y="1995430"/>
          <a:ext cx="8535310" cy="3583049"/>
        </p:xfrm>
        <a:graphic>
          <a:graphicData uri="http://schemas.openxmlformats.org/drawingml/2006/table">
            <a:tbl>
              <a:tblPr firstRow="1" firstCol="1" bandRow="1">
                <a:tableStyleId>{5C22544A-7EE6-4342-B048-85BDC9FD1C3A}</a:tableStyleId>
              </a:tblPr>
              <a:tblGrid>
                <a:gridCol w="838167">
                  <a:extLst>
                    <a:ext uri="{9D8B030D-6E8A-4147-A177-3AD203B41FA5}">
                      <a16:colId xmlns:a16="http://schemas.microsoft.com/office/drawing/2014/main" val="3467281784"/>
                    </a:ext>
                  </a:extLst>
                </a:gridCol>
                <a:gridCol w="1792414">
                  <a:extLst>
                    <a:ext uri="{9D8B030D-6E8A-4147-A177-3AD203B41FA5}">
                      <a16:colId xmlns:a16="http://schemas.microsoft.com/office/drawing/2014/main" val="3856726181"/>
                    </a:ext>
                  </a:extLst>
                </a:gridCol>
                <a:gridCol w="657219">
                  <a:extLst>
                    <a:ext uri="{9D8B030D-6E8A-4147-A177-3AD203B41FA5}">
                      <a16:colId xmlns:a16="http://schemas.microsoft.com/office/drawing/2014/main" val="1590648410"/>
                    </a:ext>
                  </a:extLst>
                </a:gridCol>
                <a:gridCol w="655512">
                  <a:extLst>
                    <a:ext uri="{9D8B030D-6E8A-4147-A177-3AD203B41FA5}">
                      <a16:colId xmlns:a16="http://schemas.microsoft.com/office/drawing/2014/main" val="1023135227"/>
                    </a:ext>
                  </a:extLst>
                </a:gridCol>
                <a:gridCol w="657219">
                  <a:extLst>
                    <a:ext uri="{9D8B030D-6E8A-4147-A177-3AD203B41FA5}">
                      <a16:colId xmlns:a16="http://schemas.microsoft.com/office/drawing/2014/main" val="1932228216"/>
                    </a:ext>
                  </a:extLst>
                </a:gridCol>
                <a:gridCol w="655512">
                  <a:extLst>
                    <a:ext uri="{9D8B030D-6E8A-4147-A177-3AD203B41FA5}">
                      <a16:colId xmlns:a16="http://schemas.microsoft.com/office/drawing/2014/main" val="2842474562"/>
                    </a:ext>
                  </a:extLst>
                </a:gridCol>
                <a:gridCol w="657219">
                  <a:extLst>
                    <a:ext uri="{9D8B030D-6E8A-4147-A177-3AD203B41FA5}">
                      <a16:colId xmlns:a16="http://schemas.microsoft.com/office/drawing/2014/main" val="650378153"/>
                    </a:ext>
                  </a:extLst>
                </a:gridCol>
                <a:gridCol w="655512">
                  <a:extLst>
                    <a:ext uri="{9D8B030D-6E8A-4147-A177-3AD203B41FA5}">
                      <a16:colId xmlns:a16="http://schemas.microsoft.com/office/drawing/2014/main" val="2578631758"/>
                    </a:ext>
                  </a:extLst>
                </a:gridCol>
                <a:gridCol w="655512">
                  <a:extLst>
                    <a:ext uri="{9D8B030D-6E8A-4147-A177-3AD203B41FA5}">
                      <a16:colId xmlns:a16="http://schemas.microsoft.com/office/drawing/2014/main" val="4216507068"/>
                    </a:ext>
                  </a:extLst>
                </a:gridCol>
                <a:gridCol w="655512">
                  <a:extLst>
                    <a:ext uri="{9D8B030D-6E8A-4147-A177-3AD203B41FA5}">
                      <a16:colId xmlns:a16="http://schemas.microsoft.com/office/drawing/2014/main" val="568273649"/>
                    </a:ext>
                  </a:extLst>
                </a:gridCol>
                <a:gridCol w="655512">
                  <a:extLst>
                    <a:ext uri="{9D8B030D-6E8A-4147-A177-3AD203B41FA5}">
                      <a16:colId xmlns:a16="http://schemas.microsoft.com/office/drawing/2014/main" val="1590733278"/>
                    </a:ext>
                  </a:extLst>
                </a:gridCol>
              </a:tblGrid>
              <a:tr h="623095">
                <a:tc>
                  <a:txBody>
                    <a:bodyPr/>
                    <a:lstStyle/>
                    <a:p>
                      <a:pPr algn="ctr">
                        <a:buNone/>
                      </a:pPr>
                      <a:r>
                        <a:rPr lang="en-ZA" sz="1100" b="1">
                          <a:effectLst/>
                          <a:latin typeface="Calibri" panose="020F0502020204030204" pitchFamily="34" charset="0"/>
                          <a:cs typeface="Calibri" panose="020F0502020204030204" pitchFamily="34" charset="0"/>
                        </a:rPr>
                        <a:t>Heading</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buNone/>
                      </a:pPr>
                      <a:r>
                        <a:rPr lang="en-ZA" sz="1100" b="1">
                          <a:effectLst/>
                          <a:latin typeface="Calibri" panose="020F0502020204030204" pitchFamily="34" charset="0"/>
                          <a:cs typeface="Calibri" panose="020F0502020204030204" pitchFamily="34" charset="0"/>
                        </a:rPr>
                        <a:t>Description</a:t>
                      </a:r>
                      <a:endParaRPr lang="en-ZA" sz="12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2017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2018</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2019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2020</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2021 </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2022 </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2023 </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100" b="1">
                          <a:effectLst/>
                          <a:latin typeface="Calibri" panose="020F0502020204030204" pitchFamily="34" charset="0"/>
                          <a:cs typeface="Calibri" panose="020F0502020204030204" pitchFamily="34" charset="0"/>
                        </a:rPr>
                        <a:t>2025</a:t>
                      </a:r>
                      <a:endParaRPr lang="en-ZA" sz="1600" b="1">
                        <a:effectLst/>
                        <a:latin typeface="Calibri" panose="020F0502020204030204" pitchFamily="34" charset="0"/>
                        <a:cs typeface="Calibri" panose="020F0502020204030204" pitchFamily="34" charset="0"/>
                      </a:endParaRPr>
                    </a:p>
                    <a:p>
                      <a:pPr algn="ctr">
                        <a:buNone/>
                      </a:pPr>
                      <a:r>
                        <a:rPr lang="en-ZA" sz="1100" b="1">
                          <a:effectLst/>
                          <a:latin typeface="Calibri" panose="020F0502020204030204" pitchFamily="34" charset="0"/>
                          <a:cs typeface="Calibri" panose="020F0502020204030204" pitchFamily="34" charset="0"/>
                        </a:rPr>
                        <a:t>(Est)</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30942369"/>
                  </a:ext>
                </a:extLst>
              </a:tr>
              <a:tr h="390324">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04.01</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Milk and cream, unsweetened</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217.1</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103.7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dirty="0">
                          <a:effectLst/>
                          <a:latin typeface="Calibri" panose="020F0502020204030204" pitchFamily="34" charset="0"/>
                          <a:cs typeface="Calibri" panose="020F0502020204030204" pitchFamily="34" charset="0"/>
                        </a:rPr>
                        <a:t>90.2</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26.4</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95.2</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18.4</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25.0</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1.6</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0.8</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4262313490"/>
                  </a:ext>
                </a:extLst>
              </a:tr>
              <a:tr h="354747">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04.02</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Milk, concentrated</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146.4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159.5</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227.9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252.8</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257.6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153.4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174.1</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103.7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dirty="0">
                          <a:effectLst/>
                          <a:latin typeface="Calibri" panose="020F0502020204030204" pitchFamily="34" charset="0"/>
                          <a:cs typeface="Calibri" panose="020F0502020204030204" pitchFamily="34" charset="0"/>
                        </a:rPr>
                        <a:t>73.2</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3447875929"/>
                  </a:ext>
                </a:extLst>
              </a:tr>
              <a:tr h="390324">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04.03</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Buttermilk powder, yoghurt</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dirty="0">
                          <a:effectLst/>
                          <a:latin typeface="Calibri" panose="020F0502020204030204" pitchFamily="34" charset="0"/>
                          <a:cs typeface="Calibri" panose="020F0502020204030204" pitchFamily="34" charset="0"/>
                        </a:rPr>
                        <a:t>28.4</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27.9</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31.7</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40.3</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a:effectLst/>
                          <a:latin typeface="Calibri" panose="020F0502020204030204" pitchFamily="34" charset="0"/>
                          <a:cs typeface="Calibri" panose="020F0502020204030204" pitchFamily="34" charset="0"/>
                        </a:rPr>
                        <a:t>32.6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32.3</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34.6</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48.8</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51.3</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2986144739"/>
                  </a:ext>
                </a:extLst>
              </a:tr>
              <a:tr h="390324">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Whey, whey powder, etc</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192.9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1 741.3</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2 917.9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1 257.6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888.3</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954.9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640.0</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627.6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405.9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27146928"/>
                  </a:ext>
                </a:extLst>
              </a:tr>
              <a:tr h="707461">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04.05</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Butter, butter spreads and </a:t>
                      </a:r>
                      <a:endParaRPr lang="en-ZA" sz="1600" b="1">
                        <a:effectLst/>
                        <a:latin typeface="Calibri" panose="020F0502020204030204" pitchFamily="34" charset="0"/>
                        <a:cs typeface="Calibri" panose="020F0502020204030204" pitchFamily="34" charset="0"/>
                      </a:endParaRPr>
                    </a:p>
                    <a:p>
                      <a:pPr>
                        <a:spcBef>
                          <a:spcPts val="300"/>
                        </a:spcBef>
                        <a:spcAft>
                          <a:spcPts val="300"/>
                        </a:spcAft>
                        <a:buNone/>
                      </a:pPr>
                      <a:r>
                        <a:rPr lang="en-ZA" sz="1050" b="1">
                          <a:effectLst/>
                          <a:latin typeface="Calibri" panose="020F0502020204030204" pitchFamily="34" charset="0"/>
                          <a:cs typeface="Calibri" panose="020F0502020204030204" pitchFamily="34" charset="0"/>
                        </a:rPr>
                        <a:t>butter oil</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491.2</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735.1</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355.5</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540.6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340.4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293.9</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145.6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dirty="0">
                          <a:effectLst/>
                          <a:latin typeface="Calibri" panose="020F0502020204030204" pitchFamily="34" charset="0"/>
                          <a:cs typeface="Calibri" panose="020F0502020204030204" pitchFamily="34" charset="0"/>
                        </a:rPr>
                        <a:t>88.7</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15.5</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752115872"/>
                  </a:ext>
                </a:extLst>
              </a:tr>
              <a:tr h="354747">
                <a:tc>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04.06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050" b="1">
                          <a:effectLst/>
                          <a:latin typeface="Calibri" panose="020F0502020204030204" pitchFamily="34" charset="0"/>
                          <a:cs typeface="Calibri" panose="020F0502020204030204" pitchFamily="34" charset="0"/>
                        </a:rPr>
                        <a:t>Cheese and curd</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338.7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272.5</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252.7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141.7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144.6</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a:effectLst/>
                          <a:latin typeface="Calibri" panose="020F0502020204030204" pitchFamily="34" charset="0"/>
                          <a:cs typeface="Calibri" panose="020F0502020204030204" pitchFamily="34" charset="0"/>
                        </a:rPr>
                        <a:t>118.7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050" b="1" dirty="0">
                          <a:effectLst/>
                          <a:latin typeface="Calibri" panose="020F0502020204030204" pitchFamily="34" charset="0"/>
                          <a:cs typeface="Calibri" panose="020F0502020204030204" pitchFamily="34" charset="0"/>
                        </a:rPr>
                        <a:t>87.0</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50.5</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050" b="1" dirty="0">
                          <a:effectLst/>
                          <a:latin typeface="Calibri" panose="020F0502020204030204" pitchFamily="34" charset="0"/>
                          <a:cs typeface="Calibri" panose="020F0502020204030204" pitchFamily="34" charset="0"/>
                        </a:rPr>
                        <a:t>25.2</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954917330"/>
                  </a:ext>
                </a:extLst>
              </a:tr>
              <a:tr h="372027">
                <a:tc gridSpan="2">
                  <a:txBody>
                    <a:bodyPr/>
                    <a:lstStyle/>
                    <a:p>
                      <a:pPr algn="ctr">
                        <a:spcBef>
                          <a:spcPts val="300"/>
                        </a:spcBef>
                        <a:spcAft>
                          <a:spcPts val="300"/>
                        </a:spcAft>
                        <a:buNone/>
                      </a:pPr>
                      <a:r>
                        <a:rPr lang="en-ZA" sz="1050" b="1">
                          <a:effectLst/>
                          <a:latin typeface="Calibri" panose="020F0502020204030204" pitchFamily="34" charset="0"/>
                          <a:cs typeface="Calibri" panose="020F0502020204030204" pitchFamily="34" charset="0"/>
                        </a:rPr>
                        <a:t>TOTAL</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ZA"/>
                    </a:p>
                  </a:txBody>
                  <a:tcPr/>
                </a:tc>
                <a:tc>
                  <a:txBody>
                    <a:bodyPr/>
                    <a:lstStyle/>
                    <a:p>
                      <a:pPr algn="r">
                        <a:buNone/>
                      </a:pPr>
                      <a:r>
                        <a:rPr lang="en-ZA" sz="1050" b="1">
                          <a:effectLst/>
                          <a:latin typeface="Calibri" panose="020F0502020204030204" pitchFamily="34" charset="0"/>
                          <a:cs typeface="Calibri" panose="020F0502020204030204" pitchFamily="34" charset="0"/>
                        </a:rPr>
                        <a:t>171.7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a:effectLst/>
                          <a:latin typeface="Calibri" panose="020F0502020204030204" pitchFamily="34" charset="0"/>
                          <a:cs typeface="Calibri" panose="020F0502020204030204" pitchFamily="34" charset="0"/>
                        </a:rPr>
                        <a:t>151.7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a:effectLst/>
                          <a:latin typeface="Calibri" panose="020F0502020204030204" pitchFamily="34" charset="0"/>
                          <a:cs typeface="Calibri" panose="020F0502020204030204" pitchFamily="34" charset="0"/>
                        </a:rPr>
                        <a:t>167.8</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a:effectLst/>
                          <a:latin typeface="Calibri" panose="020F0502020204030204" pitchFamily="34" charset="0"/>
                          <a:cs typeface="Calibri" panose="020F0502020204030204" pitchFamily="34" charset="0"/>
                        </a:rPr>
                        <a:t>129.7</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a:effectLst/>
                          <a:latin typeface="Calibri" panose="020F0502020204030204" pitchFamily="34" charset="0"/>
                          <a:cs typeface="Calibri" panose="020F0502020204030204" pitchFamily="34" charset="0"/>
                        </a:rPr>
                        <a:t>148.3</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dirty="0">
                          <a:effectLst/>
                          <a:latin typeface="Calibri" panose="020F0502020204030204" pitchFamily="34" charset="0"/>
                          <a:cs typeface="Calibri" panose="020F0502020204030204" pitchFamily="34" charset="0"/>
                        </a:rPr>
                        <a:t>101.9</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050" b="1">
                          <a:effectLst/>
                          <a:latin typeface="Calibri" panose="020F0502020204030204" pitchFamily="34" charset="0"/>
                          <a:cs typeface="Calibri" panose="020F0502020204030204" pitchFamily="34" charset="0"/>
                        </a:rPr>
                        <a:t>86.4</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ZA" sz="1050" b="1">
                          <a:effectLst/>
                          <a:latin typeface="Calibri" panose="020F0502020204030204" pitchFamily="34" charset="0"/>
                          <a:cs typeface="Calibri" panose="020F0502020204030204" pitchFamily="34" charset="0"/>
                        </a:rPr>
                        <a:t>43.3</a:t>
                      </a:r>
                      <a:endParaRPr lang="en-ZA" sz="16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ZA" sz="1050" b="1" dirty="0">
                          <a:effectLst/>
                          <a:latin typeface="Calibri" panose="020F0502020204030204" pitchFamily="34" charset="0"/>
                          <a:cs typeface="Calibri" panose="020F0502020204030204" pitchFamily="34" charset="0"/>
                        </a:rPr>
                        <a:t>43.9</a:t>
                      </a:r>
                      <a:endParaRPr lang="en-ZA"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3564641922"/>
                  </a:ext>
                </a:extLst>
              </a:tr>
            </a:tbl>
          </a:graphicData>
        </a:graphic>
      </p:graphicFrame>
    </p:spTree>
    <p:extLst>
      <p:ext uri="{BB962C8B-B14F-4D97-AF65-F5344CB8AC3E}">
        <p14:creationId xmlns:p14="http://schemas.microsoft.com/office/powerpoint/2010/main" val="938456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4557" y="6304391"/>
            <a:ext cx="848501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The producer price index of dairy products reflects the changes of the producer prices of pasteurised and UHT milk, yoghurt, cheddar cheese and ice cream and not that  </a:t>
            </a:r>
          </a:p>
          <a:p>
            <a:r>
              <a:rPr lang="en-GB" sz="800" b="1" dirty="0">
                <a:solidFill>
                  <a:schemeClr val="bg1"/>
                </a:solidFill>
                <a:latin typeface="Calibri" pitchFamily="34" charset="0"/>
                <a:ea typeface="Calibri" pitchFamily="34" charset="0"/>
                <a:cs typeface="Arial" charset="0"/>
              </a:rPr>
              <a:t> of the other dairy products like maas, cheese other than cheddar cheese and milk powder. </a:t>
            </a:r>
          </a:p>
          <a:p>
            <a:r>
              <a:rPr lang="en-GB" sz="800" b="1" dirty="0">
                <a:solidFill>
                  <a:schemeClr val="bg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14</a:t>
            </a:r>
          </a:p>
        </p:txBody>
      </p:sp>
      <p:sp>
        <p:nvSpPr>
          <p:cNvPr id="3" name="Slide Number Placeholder 2">
            <a:extLst>
              <a:ext uri="{FF2B5EF4-FFF2-40B4-BE49-F238E27FC236}">
                <a16:creationId xmlns:a16="http://schemas.microsoft.com/office/drawing/2014/main" id="{AAE0987C-48D2-31AA-FEB7-BF8E9D64025B}"/>
              </a:ext>
            </a:extLst>
          </p:cNvPr>
          <p:cNvSpPr>
            <a:spLocks noGrp="1"/>
          </p:cNvSpPr>
          <p:nvPr>
            <p:ph type="sldNum" sz="quarter" idx="12"/>
          </p:nvPr>
        </p:nvSpPr>
        <p:spPr>
          <a:xfrm>
            <a:off x="7811749" y="5806555"/>
            <a:ext cx="856907" cy="669925"/>
          </a:xfrm>
        </p:spPr>
        <p:txBody>
          <a:bodyPr/>
          <a:lstStyle/>
          <a:p>
            <a:fld id="{73B850FF-6169-4056-8077-06FFA93A5366}" type="slidenum">
              <a:rPr lang="en-US" smtClean="0">
                <a:solidFill>
                  <a:schemeClr val="bg1"/>
                </a:solidFill>
              </a:rPr>
              <a:t>52</a:t>
            </a:fld>
            <a:endParaRPr lang="en-US">
              <a:solidFill>
                <a:schemeClr val="bg1"/>
              </a:solidFill>
            </a:endParaRPr>
          </a:p>
        </p:txBody>
      </p:sp>
      <p:pic>
        <p:nvPicPr>
          <p:cNvPr id="7" name="Picture 6">
            <a:extLst>
              <a:ext uri="{FF2B5EF4-FFF2-40B4-BE49-F238E27FC236}">
                <a16:creationId xmlns:a16="http://schemas.microsoft.com/office/drawing/2014/main" id="{F4F8EE80-87F1-F40E-F072-46F945892389}"/>
              </a:ext>
            </a:extLst>
          </p:cNvPr>
          <p:cNvPicPr>
            <a:picLocks noChangeAspect="1"/>
          </p:cNvPicPr>
          <p:nvPr/>
        </p:nvPicPr>
        <p:blipFill>
          <a:blip r:embed="rId2"/>
          <a:stretch>
            <a:fillRect/>
          </a:stretch>
        </p:blipFill>
        <p:spPr>
          <a:xfrm>
            <a:off x="111967" y="1622539"/>
            <a:ext cx="8938728" cy="3620479"/>
          </a:xfrm>
          <a:prstGeom prst="rect">
            <a:avLst/>
          </a:prstGeom>
        </p:spPr>
      </p:pic>
    </p:spTree>
    <p:extLst>
      <p:ext uri="{BB962C8B-B14F-4D97-AF65-F5344CB8AC3E}">
        <p14:creationId xmlns:p14="http://schemas.microsoft.com/office/powerpoint/2010/main" val="988830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78598" y="6628383"/>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information published by SARS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86982" y="535449"/>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67951" y="870164"/>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DIFFERENCES BETWEEN THE HIGHEST AND LOWEST PRODUCER PRICE INDEX OF DAIRY PRODUCTS IN SOUTH AFRICA, IN EACH OF THE YEARS 2015 TO 2024</a:t>
            </a:r>
          </a:p>
        </p:txBody>
      </p:sp>
      <p:graphicFrame>
        <p:nvGraphicFramePr>
          <p:cNvPr id="6" name="Table 5">
            <a:extLst>
              <a:ext uri="{FF2B5EF4-FFF2-40B4-BE49-F238E27FC236}">
                <a16:creationId xmlns:a16="http://schemas.microsoft.com/office/drawing/2014/main" id="{81F8DA27-471E-02D6-E68F-249214679231}"/>
              </a:ext>
            </a:extLst>
          </p:cNvPr>
          <p:cNvGraphicFramePr>
            <a:graphicFrameLocks noGrp="1"/>
          </p:cNvGraphicFramePr>
          <p:nvPr>
            <p:extLst>
              <p:ext uri="{D42A27DB-BD31-4B8C-83A1-F6EECF244321}">
                <p14:modId xmlns:p14="http://schemas.microsoft.com/office/powerpoint/2010/main" val="2509143268"/>
              </p:ext>
            </p:extLst>
          </p:nvPr>
        </p:nvGraphicFramePr>
        <p:xfrm>
          <a:off x="1105678" y="2012047"/>
          <a:ext cx="6960635" cy="3956149"/>
        </p:xfrm>
        <a:graphic>
          <a:graphicData uri="http://schemas.openxmlformats.org/drawingml/2006/table">
            <a:tbl>
              <a:tblPr firstRow="1" bandRow="1">
                <a:tableStyleId>{D7AC3CCA-C797-4891-BE02-D94E43425B78}</a:tableStyleId>
              </a:tblPr>
              <a:tblGrid>
                <a:gridCol w="5316852">
                  <a:extLst>
                    <a:ext uri="{9D8B030D-6E8A-4147-A177-3AD203B41FA5}">
                      <a16:colId xmlns:a16="http://schemas.microsoft.com/office/drawing/2014/main" val="20000"/>
                    </a:ext>
                  </a:extLst>
                </a:gridCol>
                <a:gridCol w="1643783">
                  <a:extLst>
                    <a:ext uri="{9D8B030D-6E8A-4147-A177-3AD203B41FA5}">
                      <a16:colId xmlns:a16="http://schemas.microsoft.com/office/drawing/2014/main" val="20001"/>
                    </a:ext>
                  </a:extLst>
                </a:gridCol>
              </a:tblGrid>
              <a:tr h="569458">
                <a:tc>
                  <a:txBody>
                    <a:bodyPr/>
                    <a:lstStyle/>
                    <a:p>
                      <a:r>
                        <a:rPr lang="en-ZA" sz="1400" b="1" dirty="0">
                          <a:solidFill>
                            <a:schemeClr val="bg1"/>
                          </a:solidFill>
                        </a:rPr>
                        <a:t>Year</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Percent</a:t>
                      </a:r>
                      <a:r>
                        <a:rPr lang="en-ZA" sz="1400" b="1" baseline="0" dirty="0">
                          <a:solidFill>
                            <a:schemeClr val="bg1"/>
                          </a:solidFill>
                        </a:rPr>
                        <a:t> difference</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0"/>
                  </a:ext>
                </a:extLst>
              </a:tr>
              <a:tr h="307881">
                <a:tc>
                  <a:txBody>
                    <a:bodyPr/>
                    <a:lstStyle/>
                    <a:p>
                      <a:r>
                        <a:rPr lang="en-ZA" sz="1200" b="1" dirty="0">
                          <a:solidFill>
                            <a:schemeClr val="bg1"/>
                          </a:solidFill>
                        </a:rPr>
                        <a:t>2015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4.0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8"/>
                  </a:ext>
                </a:extLst>
              </a:tr>
              <a:tr h="307881">
                <a:tc>
                  <a:txBody>
                    <a:bodyPr/>
                    <a:lstStyle/>
                    <a:p>
                      <a:r>
                        <a:rPr lang="en-ZA" sz="1200" b="1" dirty="0">
                          <a:solidFill>
                            <a:schemeClr val="bg1"/>
                          </a:solidFill>
                        </a:rPr>
                        <a:t>2016 </a:t>
                      </a:r>
                      <a:r>
                        <a:rPr lang="en-GB" sz="1200" b="1" dirty="0">
                          <a:solidFill>
                            <a:schemeClr val="bg1"/>
                          </a:solidFill>
                          <a:effectLst/>
                        </a:rPr>
                        <a:t>(Highest</a:t>
                      </a:r>
                      <a:r>
                        <a:rPr lang="en-GB" sz="1200" b="1" baseline="0" dirty="0">
                          <a:solidFill>
                            <a:schemeClr val="bg1"/>
                          </a:solidFill>
                          <a:effectLst/>
                        </a:rPr>
                        <a:t> in September,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14.0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9"/>
                  </a:ext>
                </a:extLst>
              </a:tr>
              <a:tr h="307881">
                <a:tc>
                  <a:txBody>
                    <a:bodyPr/>
                    <a:lstStyle/>
                    <a:p>
                      <a:r>
                        <a:rPr lang="en-ZA" sz="1200" b="1" dirty="0">
                          <a:solidFill>
                            <a:schemeClr val="bg1"/>
                          </a:solidFill>
                        </a:rPr>
                        <a:t>2017 </a:t>
                      </a:r>
                      <a:r>
                        <a:rPr lang="en-GB" sz="1200" b="1" dirty="0">
                          <a:solidFill>
                            <a:schemeClr val="bg1"/>
                          </a:solidFill>
                          <a:effectLst/>
                        </a:rPr>
                        <a:t>(Highest</a:t>
                      </a:r>
                      <a:r>
                        <a:rPr lang="en-GB" sz="1200" b="1" baseline="0" dirty="0">
                          <a:solidFill>
                            <a:schemeClr val="bg1"/>
                          </a:solidFill>
                          <a:effectLst/>
                        </a:rPr>
                        <a:t> in December, Lowest in March)</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10"/>
                  </a:ext>
                </a:extLst>
              </a:tr>
              <a:tr h="307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2018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October)</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3.9</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11"/>
                  </a:ext>
                </a:extLst>
              </a:tr>
              <a:tr h="307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2019 </a:t>
                      </a:r>
                      <a:r>
                        <a:rPr lang="en-GB" sz="1200" b="1" dirty="0">
                          <a:solidFill>
                            <a:schemeClr val="bg1"/>
                          </a:solidFill>
                          <a:effectLst/>
                        </a:rPr>
                        <a:t>(Highest</a:t>
                      </a:r>
                      <a:r>
                        <a:rPr lang="en-GB" sz="1200" b="1" baseline="0" dirty="0">
                          <a:solidFill>
                            <a:schemeClr val="bg1"/>
                          </a:solidFill>
                          <a:effectLst/>
                        </a:rPr>
                        <a:t> in </a:t>
                      </a:r>
                      <a:r>
                        <a:rPr lang="en-GB" sz="1200" b="1" u="none" baseline="0" dirty="0">
                          <a:solidFill>
                            <a:schemeClr val="bg1"/>
                          </a:solidFill>
                          <a:effectLst/>
                          <a:uFill>
                            <a:solidFill>
                              <a:srgbClr val="FF0000"/>
                            </a:solidFill>
                          </a:uFill>
                        </a:rPr>
                        <a:t>September</a:t>
                      </a:r>
                      <a:r>
                        <a:rPr lang="en-GB" sz="1200" b="1" baseline="0" dirty="0">
                          <a:solidFill>
                            <a:schemeClr val="bg1"/>
                          </a:solidFill>
                          <a:effectLst/>
                        </a:rPr>
                        <a:t>, Lowest in April)</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3.3</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2466567259"/>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2020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February)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4.8</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33796894"/>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2021 </a:t>
                      </a:r>
                      <a:r>
                        <a:rPr lang="en-GB" sz="1200" b="1" dirty="0">
                          <a:solidFill>
                            <a:schemeClr val="bg1"/>
                          </a:solidFill>
                          <a:effectLst/>
                        </a:rPr>
                        <a:t>(Highest</a:t>
                      </a:r>
                      <a:r>
                        <a:rPr lang="en-GB" sz="1200" b="1" baseline="0" dirty="0">
                          <a:solidFill>
                            <a:schemeClr val="bg1"/>
                          </a:solidFill>
                          <a:effectLst/>
                        </a:rPr>
                        <a:t> in </a:t>
                      </a:r>
                      <a:r>
                        <a:rPr lang="en-ZA" sz="1200" b="1" dirty="0">
                          <a:solidFill>
                            <a:schemeClr val="bg1"/>
                          </a:solidFill>
                        </a:rPr>
                        <a:t>September</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8.9</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4054121850"/>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2022 </a:t>
                      </a:r>
                      <a:r>
                        <a:rPr lang="en-GB" sz="1200" b="1" dirty="0">
                          <a:solidFill>
                            <a:schemeClr val="bg1"/>
                          </a:solidFill>
                          <a:effectLst/>
                        </a:rPr>
                        <a:t>(Highest</a:t>
                      </a:r>
                      <a:r>
                        <a:rPr lang="en-GB" sz="1200" b="1" baseline="0" dirty="0">
                          <a:solidFill>
                            <a:schemeClr val="bg1"/>
                          </a:solidFill>
                          <a:effectLst/>
                        </a:rPr>
                        <a:t> in </a:t>
                      </a:r>
                      <a:r>
                        <a:rPr lang="en-ZA" sz="1200" b="1" dirty="0">
                          <a:solidFill>
                            <a:schemeClr val="bg1"/>
                          </a:solidFill>
                        </a:rPr>
                        <a:t>October</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18.2</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244768531"/>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rPr>
                        <a:t>2023 (Highest</a:t>
                      </a:r>
                      <a:r>
                        <a:rPr lang="en-GB" sz="1200" b="1" baseline="0" dirty="0">
                          <a:solidFill>
                            <a:schemeClr val="bg1"/>
                          </a:solidFill>
                          <a:effectLst/>
                        </a:rPr>
                        <a:t> in </a:t>
                      </a:r>
                      <a:r>
                        <a:rPr lang="en-ZA" sz="1200" b="1" dirty="0">
                          <a:solidFill>
                            <a:schemeClr val="bg1"/>
                          </a:solidFill>
                        </a:rPr>
                        <a:t>August</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5.1</a:t>
                      </a:r>
                      <a:endParaRPr lang="en-GB" sz="1200" b="1" dirty="0">
                        <a:solidFill>
                          <a:schemeClr val="bg1"/>
                        </a:solidFill>
                        <a:latin typeface="+mn-lt"/>
                        <a:cs typeface="Calibri" panose="020F0502020204030204" pitchFamily="34" charset="0"/>
                      </a:endParaRPr>
                    </a:p>
                  </a:txBody>
                  <a:tcPr marL="51435" marR="51435" marT="25718" marB="25718" anchor="ctr"/>
                </a:tc>
                <a:extLst>
                  <a:ext uri="{0D108BD9-81ED-4DB2-BD59-A6C34878D82A}">
                    <a16:rowId xmlns:a16="http://schemas.microsoft.com/office/drawing/2014/main" val="3824794102"/>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rPr>
                        <a:t>2024 (Highest</a:t>
                      </a:r>
                      <a:r>
                        <a:rPr lang="en-GB" sz="1200" b="1" baseline="0" dirty="0">
                          <a:solidFill>
                            <a:schemeClr val="bg1"/>
                          </a:solidFill>
                          <a:effectLst/>
                        </a:rPr>
                        <a:t> in </a:t>
                      </a:r>
                      <a:r>
                        <a:rPr lang="en-ZA" sz="1200" b="1" dirty="0">
                          <a:solidFill>
                            <a:schemeClr val="bg1"/>
                          </a:solidFill>
                        </a:rPr>
                        <a:t>June</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latin typeface="+mn-lt"/>
                          <a:cs typeface="Calibri" panose="020F0502020204030204" pitchFamily="34" charset="0"/>
                        </a:rPr>
                        <a:t>3.4</a:t>
                      </a:r>
                    </a:p>
                  </a:txBody>
                  <a:tcPr marL="51435" marR="51435" marT="25718" marB="25718" anchor="ctr"/>
                </a:tc>
                <a:extLst>
                  <a:ext uri="{0D108BD9-81ED-4DB2-BD59-A6C34878D82A}">
                    <a16:rowId xmlns:a16="http://schemas.microsoft.com/office/drawing/2014/main" val="85027801"/>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Average</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solidFill>
                      <a:srgbClr val="FFFF00"/>
                    </a:solidFill>
                  </a:tcPr>
                </a:tc>
                <a:tc>
                  <a:txBody>
                    <a:bodyPr/>
                    <a:lstStyle/>
                    <a:p>
                      <a:pPr algn="r"/>
                      <a:r>
                        <a:rPr lang="en-GB" sz="1400" b="1" dirty="0">
                          <a:solidFill>
                            <a:schemeClr val="bg1"/>
                          </a:solidFill>
                          <a:latin typeface="Calibri" panose="020F0502020204030204" pitchFamily="34" charset="0"/>
                          <a:cs typeface="Calibri" panose="020F0502020204030204" pitchFamily="34" charset="0"/>
                        </a:rPr>
                        <a:t>6.9</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solidFill>
                      <a:srgbClr val="FFFF00"/>
                    </a:solidFill>
                  </a:tcPr>
                </a:tc>
                <a:extLst>
                  <a:ext uri="{0D108BD9-81ED-4DB2-BD59-A6C34878D82A}">
                    <a16:rowId xmlns:a16="http://schemas.microsoft.com/office/drawing/2014/main" val="1114921747"/>
                  </a:ext>
                </a:extLst>
              </a:tr>
            </a:tbl>
          </a:graphicData>
        </a:graphic>
      </p:graphicFrame>
      <p:sp>
        <p:nvSpPr>
          <p:cNvPr id="3" name="Slide Number Placeholder 2">
            <a:extLst>
              <a:ext uri="{FF2B5EF4-FFF2-40B4-BE49-F238E27FC236}">
                <a16:creationId xmlns:a16="http://schemas.microsoft.com/office/drawing/2014/main" id="{1EB76FAF-A753-960F-7A0E-92C9C41ADC20}"/>
              </a:ext>
            </a:extLst>
          </p:cNvPr>
          <p:cNvSpPr>
            <a:spLocks noGrp="1"/>
          </p:cNvSpPr>
          <p:nvPr>
            <p:ph type="sldNum" sz="quarter" idx="12"/>
          </p:nvPr>
        </p:nvSpPr>
        <p:spPr/>
        <p:txBody>
          <a:bodyPr/>
          <a:lstStyle/>
          <a:p>
            <a:fld id="{73B850FF-6169-4056-8077-06FFA93A5366}" type="slidenum">
              <a:rPr lang="en-US" smtClean="0">
                <a:solidFill>
                  <a:schemeClr val="bg1"/>
                </a:solidFill>
              </a:rPr>
              <a:t>53</a:t>
            </a:fld>
            <a:endParaRPr lang="en-US">
              <a:solidFill>
                <a:schemeClr val="bg1"/>
              </a:solidFill>
            </a:endParaRPr>
          </a:p>
        </p:txBody>
      </p:sp>
      <p:sp>
        <p:nvSpPr>
          <p:cNvPr id="4" name="TextBox 3">
            <a:extLst>
              <a:ext uri="{FF2B5EF4-FFF2-40B4-BE49-F238E27FC236}">
                <a16:creationId xmlns:a16="http://schemas.microsoft.com/office/drawing/2014/main" id="{3C7F9513-6C1B-283F-8A8E-4F0AF5A55AAE}"/>
              </a:ext>
            </a:extLst>
          </p:cNvPr>
          <p:cNvSpPr txBox="1"/>
          <p:nvPr/>
        </p:nvSpPr>
        <p:spPr>
          <a:xfrm>
            <a:off x="3097763" y="1505134"/>
            <a:ext cx="2024743" cy="307777"/>
          </a:xfrm>
          <a:prstGeom prst="rect">
            <a:avLst/>
          </a:prstGeom>
          <a:noFill/>
        </p:spPr>
        <p:txBody>
          <a:bodyPr wrap="square" rtlCol="0">
            <a:spAutoFit/>
          </a:bodyPr>
          <a:lstStyle/>
          <a:p>
            <a:r>
              <a:rPr lang="en-GB" sz="1400" b="1" dirty="0">
                <a:solidFill>
                  <a:srgbClr val="FF0000"/>
                </a:solidFill>
              </a:rPr>
              <a:t>Index: Dec 2016=100</a:t>
            </a:r>
            <a:endParaRPr lang="en-ZA" sz="1400" b="1" dirty="0">
              <a:solidFill>
                <a:srgbClr val="FF0000"/>
              </a:solidFill>
            </a:endParaRPr>
          </a:p>
        </p:txBody>
      </p:sp>
    </p:spTree>
    <p:extLst>
      <p:ext uri="{BB962C8B-B14F-4D97-AF65-F5344CB8AC3E}">
        <p14:creationId xmlns:p14="http://schemas.microsoft.com/office/powerpoint/2010/main" val="3641845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29423"/>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15</a:t>
            </a:r>
          </a:p>
        </p:txBody>
      </p:sp>
      <p:sp>
        <p:nvSpPr>
          <p:cNvPr id="5" name="Slide Number Placeholder 4">
            <a:extLst>
              <a:ext uri="{FF2B5EF4-FFF2-40B4-BE49-F238E27FC236}">
                <a16:creationId xmlns:a16="http://schemas.microsoft.com/office/drawing/2014/main" id="{AF8AC625-3F50-647B-D33A-1503E68C1FF7}"/>
              </a:ext>
            </a:extLst>
          </p:cNvPr>
          <p:cNvSpPr>
            <a:spLocks noGrp="1"/>
          </p:cNvSpPr>
          <p:nvPr>
            <p:ph type="sldNum" sz="quarter" idx="12"/>
          </p:nvPr>
        </p:nvSpPr>
        <p:spPr/>
        <p:txBody>
          <a:bodyPr/>
          <a:lstStyle/>
          <a:p>
            <a:fld id="{73B850FF-6169-4056-8077-06FFA93A5366}" type="slidenum">
              <a:rPr lang="en-US" smtClean="0">
                <a:solidFill>
                  <a:schemeClr val="bg1"/>
                </a:solidFill>
              </a:rPr>
              <a:t>54</a:t>
            </a:fld>
            <a:endParaRPr lang="en-US">
              <a:solidFill>
                <a:schemeClr val="bg1"/>
              </a:solidFill>
            </a:endParaRPr>
          </a:p>
        </p:txBody>
      </p:sp>
      <p:pic>
        <p:nvPicPr>
          <p:cNvPr id="3" name="Picture 2">
            <a:extLst>
              <a:ext uri="{FF2B5EF4-FFF2-40B4-BE49-F238E27FC236}">
                <a16:creationId xmlns:a16="http://schemas.microsoft.com/office/drawing/2014/main" id="{F987CBC9-191F-C747-8A16-9D17E409746C}"/>
              </a:ext>
            </a:extLst>
          </p:cNvPr>
          <p:cNvPicPr>
            <a:picLocks noChangeAspect="1"/>
          </p:cNvPicPr>
          <p:nvPr/>
        </p:nvPicPr>
        <p:blipFill>
          <a:blip r:embed="rId2"/>
          <a:stretch>
            <a:fillRect/>
          </a:stretch>
        </p:blipFill>
        <p:spPr>
          <a:xfrm>
            <a:off x="74645" y="1479512"/>
            <a:ext cx="8976050" cy="4098965"/>
          </a:xfrm>
          <a:prstGeom prst="rect">
            <a:avLst/>
          </a:prstGeom>
        </p:spPr>
      </p:pic>
    </p:spTree>
    <p:extLst>
      <p:ext uri="{BB962C8B-B14F-4D97-AF65-F5344CB8AC3E}">
        <p14:creationId xmlns:p14="http://schemas.microsoft.com/office/powerpoint/2010/main" val="2058299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29423"/>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16</a:t>
            </a:r>
          </a:p>
        </p:txBody>
      </p:sp>
      <p:sp>
        <p:nvSpPr>
          <p:cNvPr id="3" name="Slide Number Placeholder 2">
            <a:extLst>
              <a:ext uri="{FF2B5EF4-FFF2-40B4-BE49-F238E27FC236}">
                <a16:creationId xmlns:a16="http://schemas.microsoft.com/office/drawing/2014/main" id="{C62FA85B-E81E-9852-EF41-B237957A9581}"/>
              </a:ext>
            </a:extLst>
          </p:cNvPr>
          <p:cNvSpPr>
            <a:spLocks noGrp="1"/>
          </p:cNvSpPr>
          <p:nvPr>
            <p:ph type="sldNum" sz="quarter" idx="12"/>
          </p:nvPr>
        </p:nvSpPr>
        <p:spPr/>
        <p:txBody>
          <a:bodyPr/>
          <a:lstStyle/>
          <a:p>
            <a:fld id="{73B850FF-6169-4056-8077-06FFA93A5366}" type="slidenum">
              <a:rPr lang="en-US" smtClean="0">
                <a:solidFill>
                  <a:schemeClr val="bg1"/>
                </a:solidFill>
              </a:rPr>
              <a:t>55</a:t>
            </a:fld>
            <a:endParaRPr lang="en-US">
              <a:solidFill>
                <a:schemeClr val="bg1"/>
              </a:solidFill>
            </a:endParaRPr>
          </a:p>
        </p:txBody>
      </p:sp>
      <p:pic>
        <p:nvPicPr>
          <p:cNvPr id="6" name="Picture 5">
            <a:extLst>
              <a:ext uri="{FF2B5EF4-FFF2-40B4-BE49-F238E27FC236}">
                <a16:creationId xmlns:a16="http://schemas.microsoft.com/office/drawing/2014/main" id="{9EA95A08-482A-C518-5461-260DCFB6672E}"/>
              </a:ext>
            </a:extLst>
          </p:cNvPr>
          <p:cNvPicPr>
            <a:picLocks noChangeAspect="1"/>
          </p:cNvPicPr>
          <p:nvPr/>
        </p:nvPicPr>
        <p:blipFill>
          <a:blip r:embed="rId2"/>
          <a:stretch>
            <a:fillRect/>
          </a:stretch>
        </p:blipFill>
        <p:spPr>
          <a:xfrm>
            <a:off x="165758" y="1528444"/>
            <a:ext cx="8875605" cy="3931157"/>
          </a:xfrm>
          <a:prstGeom prst="rect">
            <a:avLst/>
          </a:prstGeom>
        </p:spPr>
      </p:pic>
    </p:spTree>
    <p:extLst>
      <p:ext uri="{BB962C8B-B14F-4D97-AF65-F5344CB8AC3E}">
        <p14:creationId xmlns:p14="http://schemas.microsoft.com/office/powerpoint/2010/main" val="2900110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99896" y="6657945"/>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information published by Statistics SA</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1649" y="147894"/>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28</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2618" y="53212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INCREASE IN PRODUCER PRICE INDICES OF PARTICULAR CATEGORIES OF PRODUCTS WHICH INCLUDE INPUTS OF THE DAIRY INDUSTRY, IN THE YEARS WHICH ENDED IN APRIL 2025</a:t>
            </a:r>
          </a:p>
        </p:txBody>
      </p:sp>
      <p:sp>
        <p:nvSpPr>
          <p:cNvPr id="4" name="Slide Number Placeholder 3">
            <a:extLst>
              <a:ext uri="{FF2B5EF4-FFF2-40B4-BE49-F238E27FC236}">
                <a16:creationId xmlns:a16="http://schemas.microsoft.com/office/drawing/2014/main" id="{6B62AF1A-4338-DF1A-0885-FC431A6E8CFA}"/>
              </a:ext>
            </a:extLst>
          </p:cNvPr>
          <p:cNvSpPr>
            <a:spLocks noGrp="1"/>
          </p:cNvSpPr>
          <p:nvPr>
            <p:ph type="sldNum" sz="quarter" idx="12"/>
          </p:nvPr>
        </p:nvSpPr>
        <p:spPr>
          <a:xfrm>
            <a:off x="8026433" y="5988020"/>
            <a:ext cx="856907" cy="669925"/>
          </a:xfrm>
        </p:spPr>
        <p:txBody>
          <a:bodyPr/>
          <a:lstStyle/>
          <a:p>
            <a:fld id="{73B850FF-6169-4056-8077-06FFA93A5366}" type="slidenum">
              <a:rPr lang="en-US" smtClean="0">
                <a:solidFill>
                  <a:schemeClr val="bg1"/>
                </a:solidFill>
              </a:rPr>
              <a:t>56</a:t>
            </a:fld>
            <a:endParaRPr lang="en-US" dirty="0">
              <a:solidFill>
                <a:schemeClr val="bg1"/>
              </a:solidFill>
            </a:endParaRPr>
          </a:p>
        </p:txBody>
      </p:sp>
      <p:pic>
        <p:nvPicPr>
          <p:cNvPr id="3" name="Picture 2">
            <a:extLst>
              <a:ext uri="{FF2B5EF4-FFF2-40B4-BE49-F238E27FC236}">
                <a16:creationId xmlns:a16="http://schemas.microsoft.com/office/drawing/2014/main" id="{5C825E01-F156-AF2E-CEED-1171859D086B}"/>
              </a:ext>
            </a:extLst>
          </p:cNvPr>
          <p:cNvPicPr>
            <a:picLocks noChangeAspect="1"/>
          </p:cNvPicPr>
          <p:nvPr/>
        </p:nvPicPr>
        <p:blipFill>
          <a:blip r:embed="rId2"/>
          <a:stretch>
            <a:fillRect/>
          </a:stretch>
        </p:blipFill>
        <p:spPr>
          <a:xfrm>
            <a:off x="1698497" y="1156374"/>
            <a:ext cx="6651175" cy="5504268"/>
          </a:xfrm>
          <a:prstGeom prst="rect">
            <a:avLst/>
          </a:prstGeom>
        </p:spPr>
      </p:pic>
    </p:spTree>
    <p:extLst>
      <p:ext uri="{BB962C8B-B14F-4D97-AF65-F5344CB8AC3E}">
        <p14:creationId xmlns:p14="http://schemas.microsoft.com/office/powerpoint/2010/main" val="2395125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45876" y="6623833"/>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the results of surveys by “</a:t>
            </a:r>
            <a:r>
              <a:rPr lang="en-GB" sz="700" b="1" i="1" dirty="0" err="1">
                <a:solidFill>
                  <a:schemeClr val="bg1"/>
                </a:solidFill>
                <a:latin typeface="Calibri" pitchFamily="34" charset="0"/>
                <a:cs typeface="Calibri" pitchFamily="34" charset="0"/>
              </a:rPr>
              <a:t>NielsenIQ</a:t>
            </a:r>
            <a:r>
              <a:rPr lang="en-GB" sz="700" b="1" i="1" dirty="0">
                <a:solidFill>
                  <a:schemeClr val="bg1"/>
                </a:solidFill>
                <a:latin typeface="Calibri" pitchFamily="34" charset="0"/>
                <a:cs typeface="Calibri" pitchFamily="34" charset="0"/>
              </a:rPr>
              <a:t>”.  Non-retail sales such as sales to industrial buyers are not part of the surveys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29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117086"/>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CHANGES IN RETAIL SALES QUANTITIES FROM THE YEAR APRIL 2023 TO MARCH 2024, TO THE YEAR APRIL 2024 TO MARCH 2025; AND CHANGES IN THE RETAIL PRICES FROM MARCH 2024 TO MARCH 2025 </a:t>
            </a:r>
          </a:p>
        </p:txBody>
      </p:sp>
      <p:sp>
        <p:nvSpPr>
          <p:cNvPr id="4" name="Slide Number Placeholder 3">
            <a:extLst>
              <a:ext uri="{FF2B5EF4-FFF2-40B4-BE49-F238E27FC236}">
                <a16:creationId xmlns:a16="http://schemas.microsoft.com/office/drawing/2014/main" id="{13661D9B-D0F2-546A-6DF6-8902EC1A3A6B}"/>
              </a:ext>
            </a:extLst>
          </p:cNvPr>
          <p:cNvSpPr>
            <a:spLocks noGrp="1"/>
          </p:cNvSpPr>
          <p:nvPr>
            <p:ph type="sldNum" sz="quarter" idx="12"/>
          </p:nvPr>
        </p:nvSpPr>
        <p:spPr/>
        <p:txBody>
          <a:bodyPr/>
          <a:lstStyle/>
          <a:p>
            <a:fld id="{73B850FF-6169-4056-8077-06FFA93A5366}" type="slidenum">
              <a:rPr lang="en-US" smtClean="0">
                <a:solidFill>
                  <a:schemeClr val="bg1"/>
                </a:solidFill>
              </a:rPr>
              <a:t>57</a:t>
            </a:fld>
            <a:endParaRPr lang="en-US">
              <a:solidFill>
                <a:schemeClr val="bg1"/>
              </a:solidFill>
            </a:endParaRPr>
          </a:p>
        </p:txBody>
      </p:sp>
      <p:graphicFrame>
        <p:nvGraphicFramePr>
          <p:cNvPr id="3" name="Table 2">
            <a:extLst>
              <a:ext uri="{FF2B5EF4-FFF2-40B4-BE49-F238E27FC236}">
                <a16:creationId xmlns:a16="http://schemas.microsoft.com/office/drawing/2014/main" id="{9EDD9AF1-7FE2-E28B-6F3E-5E1D30AAE243}"/>
              </a:ext>
            </a:extLst>
          </p:cNvPr>
          <p:cNvGraphicFramePr>
            <a:graphicFrameLocks noGrp="1"/>
          </p:cNvGraphicFramePr>
          <p:nvPr>
            <p:extLst>
              <p:ext uri="{D42A27DB-BD31-4B8C-83A1-F6EECF244321}">
                <p14:modId xmlns:p14="http://schemas.microsoft.com/office/powerpoint/2010/main" val="3391334085"/>
              </p:ext>
            </p:extLst>
          </p:nvPr>
        </p:nvGraphicFramePr>
        <p:xfrm>
          <a:off x="992294" y="2077599"/>
          <a:ext cx="7013371" cy="4061941"/>
        </p:xfrm>
        <a:graphic>
          <a:graphicData uri="http://schemas.openxmlformats.org/drawingml/2006/table">
            <a:tbl>
              <a:tblPr firstRow="1" firstCol="1" bandRow="1">
                <a:tableStyleId>{5C22544A-7EE6-4342-B048-85BDC9FD1C3A}</a:tableStyleId>
              </a:tblPr>
              <a:tblGrid>
                <a:gridCol w="3053837">
                  <a:extLst>
                    <a:ext uri="{9D8B030D-6E8A-4147-A177-3AD203B41FA5}">
                      <a16:colId xmlns:a16="http://schemas.microsoft.com/office/drawing/2014/main" val="506121499"/>
                    </a:ext>
                  </a:extLst>
                </a:gridCol>
                <a:gridCol w="2036423">
                  <a:extLst>
                    <a:ext uri="{9D8B030D-6E8A-4147-A177-3AD203B41FA5}">
                      <a16:colId xmlns:a16="http://schemas.microsoft.com/office/drawing/2014/main" val="1019605621"/>
                    </a:ext>
                  </a:extLst>
                </a:gridCol>
                <a:gridCol w="1923111">
                  <a:extLst>
                    <a:ext uri="{9D8B030D-6E8A-4147-A177-3AD203B41FA5}">
                      <a16:colId xmlns:a16="http://schemas.microsoft.com/office/drawing/2014/main" val="2518228532"/>
                    </a:ext>
                  </a:extLst>
                </a:gridCol>
              </a:tblGrid>
              <a:tr h="1013902">
                <a:tc>
                  <a:txBody>
                    <a:bodyPr/>
                    <a:lstStyle/>
                    <a:p>
                      <a:pPr algn="ctr"/>
                      <a:r>
                        <a:rPr lang="en-US" sz="1200" kern="100" dirty="0">
                          <a:effectLst/>
                        </a:rPr>
                        <a:t>PRODUCT</a:t>
                      </a:r>
                      <a:endParaRPr lang="en-Z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200" kern="100">
                          <a:effectLst/>
                        </a:rPr>
                        <a:t>CHANGE IN</a:t>
                      </a:r>
                      <a:endParaRPr lang="en-ZA" sz="1100" kern="100">
                        <a:effectLst/>
                      </a:endParaRPr>
                    </a:p>
                    <a:p>
                      <a:pPr algn="ctr"/>
                      <a:r>
                        <a:rPr lang="en-GB" sz="1200" kern="100">
                          <a:effectLst/>
                        </a:rPr>
                        <a:t>RETAIL SALES</a:t>
                      </a:r>
                      <a:endParaRPr lang="en-ZA" sz="1100" kern="100">
                        <a:effectLst/>
                      </a:endParaRPr>
                    </a:p>
                    <a:p>
                      <a:pPr algn="ctr"/>
                      <a:r>
                        <a:rPr lang="en-GB" sz="1200" kern="100">
                          <a:effectLst/>
                        </a:rPr>
                        <a:t>QUANTITIES</a:t>
                      </a:r>
                      <a:endParaRPr lang="en-ZA" sz="1100" kern="100">
                        <a:effectLst/>
                      </a:endParaRPr>
                    </a:p>
                    <a:p>
                      <a:pPr algn="ctr"/>
                      <a:r>
                        <a:rPr lang="en-GB" sz="1200" kern="100">
                          <a:effectLst/>
                        </a:rPr>
                        <a:t> </a:t>
                      </a:r>
                      <a:endParaRPr lang="en-ZA" sz="1100" kern="100">
                        <a:effectLst/>
                      </a:endParaRPr>
                    </a:p>
                    <a:p>
                      <a:pPr algn="ctr"/>
                      <a:r>
                        <a:rPr lang="en-GB" sz="1200" kern="100">
                          <a:effectLst/>
                        </a:rPr>
                        <a:t>PERCENT</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200" kern="100">
                          <a:effectLst/>
                        </a:rPr>
                        <a:t>CHANGE IN</a:t>
                      </a:r>
                      <a:endParaRPr lang="en-ZA" sz="1100" kern="100">
                        <a:effectLst/>
                      </a:endParaRPr>
                    </a:p>
                    <a:p>
                      <a:pPr algn="ctr"/>
                      <a:r>
                        <a:rPr lang="en-GB" sz="1200" kern="100">
                          <a:effectLst/>
                        </a:rPr>
                        <a:t>RETAIL</a:t>
                      </a:r>
                      <a:endParaRPr lang="en-ZA" sz="1100" kern="100">
                        <a:effectLst/>
                      </a:endParaRPr>
                    </a:p>
                    <a:p>
                      <a:pPr algn="ctr"/>
                      <a:r>
                        <a:rPr lang="en-GB" sz="1200" kern="100">
                          <a:effectLst/>
                        </a:rPr>
                        <a:t>PRICES</a:t>
                      </a:r>
                      <a:endParaRPr lang="en-ZA" sz="1100" kern="100">
                        <a:effectLst/>
                      </a:endParaRPr>
                    </a:p>
                    <a:p>
                      <a:pPr algn="ctr"/>
                      <a:r>
                        <a:rPr lang="en-GB" sz="1200" kern="100">
                          <a:effectLst/>
                        </a:rPr>
                        <a:t> </a:t>
                      </a:r>
                      <a:endParaRPr lang="en-ZA" sz="1100" kern="100">
                        <a:effectLst/>
                      </a:endParaRPr>
                    </a:p>
                    <a:p>
                      <a:pPr algn="ctr"/>
                      <a:r>
                        <a:rPr lang="en-GB" sz="1200" kern="100">
                          <a:effectLst/>
                        </a:rPr>
                        <a:t>PERCENT</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1235001"/>
                  </a:ext>
                </a:extLst>
              </a:tr>
              <a:tr h="338671">
                <a:tc>
                  <a:txBody>
                    <a:bodyPr/>
                    <a:lstStyle/>
                    <a:p>
                      <a:r>
                        <a:rPr lang="en-US" sz="1200" kern="100">
                          <a:effectLst/>
                        </a:rPr>
                        <a:t> FRESH MILK</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00660" algn="ctr">
                        <a:buNone/>
                      </a:pPr>
                      <a:r>
                        <a:rPr lang="en-GB" sz="1400" b="1">
                          <a:solidFill>
                            <a:srgbClr val="EE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773152"/>
                  </a:ext>
                </a:extLst>
              </a:tr>
              <a:tr h="338671">
                <a:tc>
                  <a:txBody>
                    <a:bodyPr/>
                    <a:lstStyle/>
                    <a:p>
                      <a:r>
                        <a:rPr lang="en-US" sz="1200" kern="100">
                          <a:effectLst/>
                        </a:rPr>
                        <a:t> LONG LIFE MILK (UHT MILK)</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64091"/>
                  </a:ext>
                </a:extLst>
              </a:tr>
              <a:tr h="338671">
                <a:tc>
                  <a:txBody>
                    <a:bodyPr/>
                    <a:lstStyle/>
                    <a:p>
                      <a:r>
                        <a:rPr lang="en-US" sz="1200" kern="100">
                          <a:effectLst/>
                        </a:rPr>
                        <a:t> FLAVOURED MILK</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1.7</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502115"/>
                  </a:ext>
                </a:extLst>
              </a:tr>
              <a:tr h="338671">
                <a:tc>
                  <a:txBody>
                    <a:bodyPr/>
                    <a:lstStyle/>
                    <a:p>
                      <a:r>
                        <a:rPr lang="en-US" sz="1200" kern="100">
                          <a:effectLst/>
                        </a:rPr>
                        <a:t> YOGHURT</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03966589"/>
                  </a:ext>
                </a:extLst>
              </a:tr>
              <a:tr h="338671">
                <a:tc>
                  <a:txBody>
                    <a:bodyPr/>
                    <a:lstStyle/>
                    <a:p>
                      <a:r>
                        <a:rPr lang="en-US" sz="1200" kern="100">
                          <a:effectLst/>
                        </a:rPr>
                        <a:t> MAAS</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8.0</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3911553"/>
                  </a:ext>
                </a:extLst>
              </a:tr>
              <a:tr h="338671">
                <a:tc>
                  <a:txBody>
                    <a:bodyPr/>
                    <a:lstStyle/>
                    <a:p>
                      <a:r>
                        <a:rPr lang="en-US" sz="1200" kern="100">
                          <a:effectLst/>
                        </a:rPr>
                        <a:t>PRE-PACKAGED CHEESE</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2598554"/>
                  </a:ext>
                </a:extLst>
              </a:tr>
              <a:tr h="338671">
                <a:tc>
                  <a:txBody>
                    <a:bodyPr/>
                    <a:lstStyle/>
                    <a:p>
                      <a:r>
                        <a:rPr lang="en-US" sz="1200" kern="100">
                          <a:effectLst/>
                        </a:rPr>
                        <a:t> CREAM CHEESE</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0.4</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9886134"/>
                  </a:ext>
                </a:extLst>
              </a:tr>
              <a:tr h="338671">
                <a:tc>
                  <a:txBody>
                    <a:bodyPr/>
                    <a:lstStyle/>
                    <a:p>
                      <a:r>
                        <a:rPr lang="en-US" sz="1200" kern="100">
                          <a:effectLst/>
                        </a:rPr>
                        <a:t> BUTTER</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0645" algn="ctr">
                        <a:buNone/>
                        <a:tabLst>
                          <a:tab pos="1700530" algn="l"/>
                        </a:tabLst>
                      </a:pPr>
                      <a:r>
                        <a:rPr lang="en-GB" sz="1400" b="1">
                          <a:solidFill>
                            <a:srgbClr val="EE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3433590"/>
                  </a:ext>
                </a:extLst>
              </a:tr>
              <a:tr h="338671">
                <a:tc>
                  <a:txBody>
                    <a:bodyPr/>
                    <a:lstStyle/>
                    <a:p>
                      <a:r>
                        <a:rPr lang="en-US" sz="1200" kern="100">
                          <a:effectLst/>
                        </a:rPr>
                        <a:t> CREAM</a:t>
                      </a:r>
                      <a:endParaRPr lang="en-Z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199390" algn="ctr">
                        <a:buNone/>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3.9</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210185" algn="ctr">
                        <a:buNone/>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7311468"/>
                  </a:ext>
                </a:extLst>
              </a:tr>
            </a:tbl>
          </a:graphicData>
        </a:graphic>
      </p:graphicFrame>
    </p:spTree>
    <p:extLst>
      <p:ext uri="{BB962C8B-B14F-4D97-AF65-F5344CB8AC3E}">
        <p14:creationId xmlns:p14="http://schemas.microsoft.com/office/powerpoint/2010/main" val="2671216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619516"/>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the results of surveys by “</a:t>
            </a:r>
            <a:r>
              <a:rPr lang="en-GB" sz="700" b="1" i="1" dirty="0" err="1">
                <a:solidFill>
                  <a:schemeClr val="bg1"/>
                </a:solidFill>
                <a:latin typeface="Calibri" pitchFamily="34" charset="0"/>
                <a:cs typeface="Calibri" pitchFamily="34" charset="0"/>
              </a:rPr>
              <a:t>NielsenIQ</a:t>
            </a:r>
            <a:r>
              <a:rPr lang="en-GB" sz="700" b="1" i="1" dirty="0">
                <a:solidFill>
                  <a:schemeClr val="bg1"/>
                </a:solidFill>
                <a:latin typeface="Calibri" pitchFamily="34" charset="0"/>
                <a:cs typeface="Calibri" pitchFamily="34" charset="0"/>
              </a:rPr>
              <a:t>”.  Non-retail sales such as sales to industrial buyers are not part of the surveys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30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36330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CHANGES IN THE QUANTITIES OF RETAIL SALES OF SPECIFIC DAIRY PRODUCTS IN SOUTH AFRICA</a:t>
            </a:r>
          </a:p>
        </p:txBody>
      </p:sp>
      <p:sp>
        <p:nvSpPr>
          <p:cNvPr id="3" name="Slide Number Placeholder 2">
            <a:extLst>
              <a:ext uri="{FF2B5EF4-FFF2-40B4-BE49-F238E27FC236}">
                <a16:creationId xmlns:a16="http://schemas.microsoft.com/office/drawing/2014/main" id="{10D872D6-9CE4-211B-6AD7-ACD3C56A5C3C}"/>
              </a:ext>
            </a:extLst>
          </p:cNvPr>
          <p:cNvSpPr>
            <a:spLocks noGrp="1"/>
          </p:cNvSpPr>
          <p:nvPr>
            <p:ph type="sldNum" sz="quarter" idx="12"/>
          </p:nvPr>
        </p:nvSpPr>
        <p:spPr>
          <a:xfrm>
            <a:off x="8175126" y="6203741"/>
            <a:ext cx="856907" cy="669925"/>
          </a:xfrm>
        </p:spPr>
        <p:txBody>
          <a:bodyPr/>
          <a:lstStyle/>
          <a:p>
            <a:fld id="{73B850FF-6169-4056-8077-06FFA93A5366}" type="slidenum">
              <a:rPr lang="en-US" smtClean="0">
                <a:solidFill>
                  <a:schemeClr val="bg1"/>
                </a:solidFill>
              </a:rPr>
              <a:t>58</a:t>
            </a:fld>
            <a:endParaRPr lang="en-US" dirty="0">
              <a:solidFill>
                <a:schemeClr val="bg1"/>
              </a:solidFill>
            </a:endParaRPr>
          </a:p>
        </p:txBody>
      </p:sp>
      <p:graphicFrame>
        <p:nvGraphicFramePr>
          <p:cNvPr id="4" name="Table 3">
            <a:extLst>
              <a:ext uri="{FF2B5EF4-FFF2-40B4-BE49-F238E27FC236}">
                <a16:creationId xmlns:a16="http://schemas.microsoft.com/office/drawing/2014/main" id="{D72DF4DF-9D69-8038-6E10-A38D095F13BD}"/>
              </a:ext>
            </a:extLst>
          </p:cNvPr>
          <p:cNvGraphicFramePr>
            <a:graphicFrameLocks noGrp="1"/>
          </p:cNvGraphicFramePr>
          <p:nvPr>
            <p:extLst>
              <p:ext uri="{D42A27DB-BD31-4B8C-83A1-F6EECF244321}">
                <p14:modId xmlns:p14="http://schemas.microsoft.com/office/powerpoint/2010/main" val="1689991508"/>
              </p:ext>
            </p:extLst>
          </p:nvPr>
        </p:nvGraphicFramePr>
        <p:xfrm>
          <a:off x="346788" y="1901915"/>
          <a:ext cx="8489303" cy="4386919"/>
        </p:xfrm>
        <a:graphic>
          <a:graphicData uri="http://schemas.openxmlformats.org/drawingml/2006/table">
            <a:tbl>
              <a:tblPr firstRow="1" bandRow="1">
                <a:tableStyleId>{5C22544A-7EE6-4342-B048-85BDC9FD1C3A}</a:tableStyleId>
              </a:tblPr>
              <a:tblGrid>
                <a:gridCol w="1519391">
                  <a:extLst>
                    <a:ext uri="{9D8B030D-6E8A-4147-A177-3AD203B41FA5}">
                      <a16:colId xmlns:a16="http://schemas.microsoft.com/office/drawing/2014/main" val="4193558300"/>
                    </a:ext>
                  </a:extLst>
                </a:gridCol>
                <a:gridCol w="1381316">
                  <a:extLst>
                    <a:ext uri="{9D8B030D-6E8A-4147-A177-3AD203B41FA5}">
                      <a16:colId xmlns:a16="http://schemas.microsoft.com/office/drawing/2014/main" val="4207015115"/>
                    </a:ext>
                  </a:extLst>
                </a:gridCol>
                <a:gridCol w="1381887">
                  <a:extLst>
                    <a:ext uri="{9D8B030D-6E8A-4147-A177-3AD203B41FA5}">
                      <a16:colId xmlns:a16="http://schemas.microsoft.com/office/drawing/2014/main" val="3719532934"/>
                    </a:ext>
                  </a:extLst>
                </a:gridCol>
                <a:gridCol w="1381316">
                  <a:extLst>
                    <a:ext uri="{9D8B030D-6E8A-4147-A177-3AD203B41FA5}">
                      <a16:colId xmlns:a16="http://schemas.microsoft.com/office/drawing/2014/main" val="3021711267"/>
                    </a:ext>
                  </a:extLst>
                </a:gridCol>
                <a:gridCol w="1381887">
                  <a:extLst>
                    <a:ext uri="{9D8B030D-6E8A-4147-A177-3AD203B41FA5}">
                      <a16:colId xmlns:a16="http://schemas.microsoft.com/office/drawing/2014/main" val="1497001463"/>
                    </a:ext>
                  </a:extLst>
                </a:gridCol>
                <a:gridCol w="1443506">
                  <a:extLst>
                    <a:ext uri="{9D8B030D-6E8A-4147-A177-3AD203B41FA5}">
                      <a16:colId xmlns:a16="http://schemas.microsoft.com/office/drawing/2014/main" val="2270619600"/>
                    </a:ext>
                  </a:extLst>
                </a:gridCol>
              </a:tblGrid>
              <a:tr h="1597224">
                <a:tc>
                  <a:txBody>
                    <a:bodyPr/>
                    <a:lstStyle/>
                    <a:p>
                      <a:pPr algn="ctr">
                        <a:lnSpc>
                          <a:spcPct val="115000"/>
                        </a:lnSpc>
                        <a:spcAft>
                          <a:spcPts val="1000"/>
                        </a:spcAft>
                      </a:pPr>
                      <a:r>
                        <a:rPr lang="en-GB" sz="1000" b="1" kern="100">
                          <a:solidFill>
                            <a:schemeClr val="tx1"/>
                          </a:solidFill>
                          <a:effectLst/>
                          <a:latin typeface="+mn-lt"/>
                        </a:rPr>
                        <a:t>PRODUCT</a:t>
                      </a:r>
                      <a:endParaRPr lang="en-ZA" sz="1000" b="1" kern="100">
                        <a:solidFill>
                          <a:schemeClr val="tx1"/>
                        </a:solidFill>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month of</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month of</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months from </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March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months from</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2024 to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months from October 2024 to </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months from</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October 2023 to March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 months from</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July 2024 to </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 months from</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July 2023 to March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 months from</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April 2024 to</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 the</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in the</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 months from</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April 2023 to</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9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2024</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2743632"/>
                  </a:ext>
                </a:extLst>
              </a:tr>
              <a:tr h="235034">
                <a:tc>
                  <a:txBody>
                    <a:bodyPr/>
                    <a:lstStyle/>
                    <a:p>
                      <a:pPr algn="ctr">
                        <a:lnSpc>
                          <a:spcPct val="115000"/>
                        </a:lnSpc>
                        <a:spcAft>
                          <a:spcPts val="1000"/>
                        </a:spcAft>
                      </a:pPr>
                      <a:r>
                        <a:rPr lang="en-GB" sz="1000" b="1" kern="100">
                          <a:effectLst/>
                          <a:latin typeface="+mn-lt"/>
                        </a:rPr>
                        <a:t> </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lnSpc>
                          <a:spcPts val="1650"/>
                        </a:lnSpc>
                        <a:buNone/>
                      </a:pPr>
                      <a:r>
                        <a:rPr lang="en-GB"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650"/>
                        </a:lnSpc>
                        <a:buNone/>
                      </a:pPr>
                      <a:r>
                        <a:rPr lang="en-GB"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650"/>
                        </a:lnSpc>
                        <a:buNone/>
                      </a:pPr>
                      <a:r>
                        <a:rPr lang="en-GB"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650"/>
                        </a:lnSpc>
                        <a:buNone/>
                      </a:pPr>
                      <a:r>
                        <a:rPr lang="en-GB"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650"/>
                        </a:lnSpc>
                        <a:buNone/>
                      </a:pPr>
                      <a:r>
                        <a:rPr lang="en-GB"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5645850"/>
                  </a:ext>
                </a:extLst>
              </a:tr>
              <a:tr h="282704">
                <a:tc>
                  <a:txBody>
                    <a:bodyPr/>
                    <a:lstStyle/>
                    <a:p>
                      <a:r>
                        <a:rPr lang="en-GB" sz="1000" b="1" kern="100">
                          <a:effectLst/>
                          <a:latin typeface="+mn-lt"/>
                        </a:rPr>
                        <a:t>Fresh Milk</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817600"/>
                  </a:ext>
                </a:extLst>
              </a:tr>
              <a:tr h="282704">
                <a:tc>
                  <a:txBody>
                    <a:bodyPr/>
                    <a:lstStyle/>
                    <a:p>
                      <a:r>
                        <a:rPr lang="en-GB" sz="1000" b="1" kern="100">
                          <a:effectLst/>
                          <a:latin typeface="+mn-lt"/>
                        </a:rPr>
                        <a:t>UHT milk</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08183"/>
                  </a:ext>
                </a:extLst>
              </a:tr>
              <a:tr h="282704">
                <a:tc>
                  <a:txBody>
                    <a:bodyPr/>
                    <a:lstStyle/>
                    <a:p>
                      <a:r>
                        <a:rPr lang="en-GB" sz="1000" b="1" kern="100">
                          <a:effectLst/>
                          <a:latin typeface="+mn-lt"/>
                        </a:rPr>
                        <a:t>Flavoured milk</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251934"/>
                  </a:ext>
                </a:extLst>
              </a:tr>
              <a:tr h="282704">
                <a:tc>
                  <a:txBody>
                    <a:bodyPr/>
                    <a:lstStyle/>
                    <a:p>
                      <a:r>
                        <a:rPr lang="en-GB" sz="1000" b="1" kern="100">
                          <a:effectLst/>
                          <a:latin typeface="+mn-lt"/>
                        </a:rPr>
                        <a:t>Yoghurt</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5757445"/>
                  </a:ext>
                </a:extLst>
              </a:tr>
              <a:tr h="282704">
                <a:tc>
                  <a:txBody>
                    <a:bodyPr/>
                    <a:lstStyle/>
                    <a:p>
                      <a:r>
                        <a:rPr lang="en-GB" sz="1000" b="1" kern="100">
                          <a:effectLst/>
                          <a:latin typeface="+mn-lt"/>
                        </a:rPr>
                        <a:t>Maas</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6.1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7.6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7.9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7.1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5137303"/>
                  </a:ext>
                </a:extLst>
              </a:tr>
              <a:tr h="293029">
                <a:tc>
                  <a:txBody>
                    <a:bodyPr/>
                    <a:lstStyle/>
                    <a:p>
                      <a:r>
                        <a:rPr lang="en-GB" sz="1000" b="1" kern="100">
                          <a:effectLst/>
                          <a:latin typeface="+mn-lt"/>
                        </a:rPr>
                        <a:t>Pre-packaged cheese</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5920090"/>
                  </a:ext>
                </a:extLst>
              </a:tr>
              <a:tr h="282704">
                <a:tc>
                  <a:txBody>
                    <a:bodyPr/>
                    <a:lstStyle/>
                    <a:p>
                      <a:r>
                        <a:rPr lang="en-GB" sz="1000" b="1" kern="100">
                          <a:effectLst/>
                          <a:latin typeface="+mn-lt"/>
                        </a:rPr>
                        <a:t>Cream cheese</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3380419"/>
                  </a:ext>
                </a:extLst>
              </a:tr>
              <a:tr h="282704">
                <a:tc>
                  <a:txBody>
                    <a:bodyPr/>
                    <a:lstStyle/>
                    <a:p>
                      <a:r>
                        <a:rPr lang="en-GB" sz="1000" b="1" kern="100">
                          <a:effectLst/>
                          <a:latin typeface="+mn-lt"/>
                        </a:rPr>
                        <a:t>Butter</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077925"/>
                  </a:ext>
                </a:extLst>
              </a:tr>
              <a:tr h="282704">
                <a:tc>
                  <a:txBody>
                    <a:bodyPr/>
                    <a:lstStyle/>
                    <a:p>
                      <a:r>
                        <a:rPr lang="en-GB" sz="1000" b="1" kern="100">
                          <a:effectLst/>
                          <a:latin typeface="+mn-lt"/>
                        </a:rPr>
                        <a:t>Cream</a:t>
                      </a:r>
                      <a:endParaRPr lang="en-ZA" sz="1000" b="1" kern="100">
                        <a:effectLst/>
                        <a:latin typeface="+mn-lt"/>
                        <a:ea typeface="Calibri" panose="020F0502020204030204" pitchFamily="34" charset="0"/>
                        <a:cs typeface="Times New Roman" panose="02020603050405020304" pitchFamily="18" charset="0"/>
                      </a:endParaRPr>
                    </a:p>
                  </a:txBody>
                  <a:tcPr marL="47578" marR="47578"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8.3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dirty="0">
                          <a:effectLst/>
                          <a:latin typeface="Calibri" panose="020F0502020204030204" pitchFamily="34" charset="0"/>
                          <a:ea typeface="Calibri" panose="020F0502020204030204" pitchFamily="34" charset="0"/>
                          <a:cs typeface="Calibri" panose="020F0502020204030204" pitchFamily="34" charset="0"/>
                        </a:rPr>
                        <a:t>3.9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320298"/>
                  </a:ext>
                </a:extLst>
              </a:tr>
            </a:tbl>
          </a:graphicData>
        </a:graphic>
      </p:graphicFrame>
    </p:spTree>
    <p:extLst>
      <p:ext uri="{BB962C8B-B14F-4D97-AF65-F5344CB8AC3E}">
        <p14:creationId xmlns:p14="http://schemas.microsoft.com/office/powerpoint/2010/main" val="2143957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96862"/>
            <a:ext cx="8614796" cy="200055"/>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Table prepared by the Office of SAMPRO based on the results of surveys by “</a:t>
            </a:r>
            <a:r>
              <a:rPr lang="en-GB" sz="700" b="1" i="1" dirty="0" err="1">
                <a:solidFill>
                  <a:schemeClr val="bg1"/>
                </a:solidFill>
                <a:latin typeface="Calibri" pitchFamily="34" charset="0"/>
                <a:cs typeface="Calibri" pitchFamily="34" charset="0"/>
              </a:rPr>
              <a:t>NielsenIQ</a:t>
            </a:r>
            <a:r>
              <a:rPr lang="en-GB" sz="700" b="1" i="1" dirty="0">
                <a:solidFill>
                  <a:schemeClr val="bg1"/>
                </a:solidFill>
                <a:latin typeface="Calibri" pitchFamily="34" charset="0"/>
                <a:cs typeface="Calibri" pitchFamily="34" charset="0"/>
              </a:rPr>
              <a:t>”.  Non-retail sales such as sales to industrial buyers are not part of the surveys</a:t>
            </a:r>
            <a:endParaRPr lang="en-GB" sz="900" b="1" i="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557924"/>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31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850312"/>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AVERAGE RETAIL PRICES OF SPECIFIC DAIRY PRODUCTS IN MARCH 2025, COMPARED TO THE AVERAGE RETAIL PRICES OF THE PRODUCTS CONCERNED IN SPECIFIC PREVIOUS MONTHS OF 2024 AND 2023</a:t>
            </a:r>
          </a:p>
        </p:txBody>
      </p:sp>
      <p:sp>
        <p:nvSpPr>
          <p:cNvPr id="3" name="Slide Number Placeholder 2">
            <a:extLst>
              <a:ext uri="{FF2B5EF4-FFF2-40B4-BE49-F238E27FC236}">
                <a16:creationId xmlns:a16="http://schemas.microsoft.com/office/drawing/2014/main" id="{85EAD2A2-A62D-6B7C-3C79-C2C068C6BA26}"/>
              </a:ext>
            </a:extLst>
          </p:cNvPr>
          <p:cNvSpPr>
            <a:spLocks noGrp="1"/>
          </p:cNvSpPr>
          <p:nvPr>
            <p:ph type="sldNum" sz="quarter" idx="12"/>
          </p:nvPr>
        </p:nvSpPr>
        <p:spPr>
          <a:xfrm>
            <a:off x="8158625" y="6126992"/>
            <a:ext cx="856907" cy="669925"/>
          </a:xfrm>
        </p:spPr>
        <p:txBody>
          <a:bodyPr/>
          <a:lstStyle/>
          <a:p>
            <a:fld id="{73B850FF-6169-4056-8077-06FFA93A5366}" type="slidenum">
              <a:rPr lang="en-US" smtClean="0">
                <a:solidFill>
                  <a:schemeClr val="bg1"/>
                </a:solidFill>
              </a:rPr>
              <a:t>59</a:t>
            </a:fld>
            <a:endParaRPr lang="en-US" dirty="0">
              <a:solidFill>
                <a:schemeClr val="bg1"/>
              </a:solidFill>
            </a:endParaRPr>
          </a:p>
        </p:txBody>
      </p:sp>
      <p:graphicFrame>
        <p:nvGraphicFramePr>
          <p:cNvPr id="6" name="Table 5">
            <a:extLst>
              <a:ext uri="{FF2B5EF4-FFF2-40B4-BE49-F238E27FC236}">
                <a16:creationId xmlns:a16="http://schemas.microsoft.com/office/drawing/2014/main" id="{26D050B4-9307-9CA8-E53C-4D628675D6A4}"/>
              </a:ext>
            </a:extLst>
          </p:cNvPr>
          <p:cNvGraphicFramePr>
            <a:graphicFrameLocks noGrp="1"/>
          </p:cNvGraphicFramePr>
          <p:nvPr>
            <p:extLst>
              <p:ext uri="{D42A27DB-BD31-4B8C-83A1-F6EECF244321}">
                <p14:modId xmlns:p14="http://schemas.microsoft.com/office/powerpoint/2010/main" val="2559416136"/>
              </p:ext>
            </p:extLst>
          </p:nvPr>
        </p:nvGraphicFramePr>
        <p:xfrm>
          <a:off x="337458" y="1681308"/>
          <a:ext cx="8614796" cy="4326378"/>
        </p:xfrm>
        <a:graphic>
          <a:graphicData uri="http://schemas.openxmlformats.org/drawingml/2006/table">
            <a:tbl>
              <a:tblPr firstRow="1" bandRow="1">
                <a:tableStyleId>{5C22544A-7EE6-4342-B048-85BDC9FD1C3A}</a:tableStyleId>
              </a:tblPr>
              <a:tblGrid>
                <a:gridCol w="1640632">
                  <a:extLst>
                    <a:ext uri="{9D8B030D-6E8A-4147-A177-3AD203B41FA5}">
                      <a16:colId xmlns:a16="http://schemas.microsoft.com/office/drawing/2014/main" val="2006534854"/>
                    </a:ext>
                  </a:extLst>
                </a:gridCol>
                <a:gridCol w="1118915">
                  <a:extLst>
                    <a:ext uri="{9D8B030D-6E8A-4147-A177-3AD203B41FA5}">
                      <a16:colId xmlns:a16="http://schemas.microsoft.com/office/drawing/2014/main" val="3647441841"/>
                    </a:ext>
                  </a:extLst>
                </a:gridCol>
                <a:gridCol w="921622">
                  <a:extLst>
                    <a:ext uri="{9D8B030D-6E8A-4147-A177-3AD203B41FA5}">
                      <a16:colId xmlns:a16="http://schemas.microsoft.com/office/drawing/2014/main" val="3770633111"/>
                    </a:ext>
                  </a:extLst>
                </a:gridCol>
                <a:gridCol w="921030">
                  <a:extLst>
                    <a:ext uri="{9D8B030D-6E8A-4147-A177-3AD203B41FA5}">
                      <a16:colId xmlns:a16="http://schemas.microsoft.com/office/drawing/2014/main" val="2016706259"/>
                    </a:ext>
                  </a:extLst>
                </a:gridCol>
                <a:gridCol w="921030">
                  <a:extLst>
                    <a:ext uri="{9D8B030D-6E8A-4147-A177-3AD203B41FA5}">
                      <a16:colId xmlns:a16="http://schemas.microsoft.com/office/drawing/2014/main" val="3869114393"/>
                    </a:ext>
                  </a:extLst>
                </a:gridCol>
                <a:gridCol w="1001377">
                  <a:extLst>
                    <a:ext uri="{9D8B030D-6E8A-4147-A177-3AD203B41FA5}">
                      <a16:colId xmlns:a16="http://schemas.microsoft.com/office/drawing/2014/main" val="2022497617"/>
                    </a:ext>
                  </a:extLst>
                </a:gridCol>
                <a:gridCol w="1001377">
                  <a:extLst>
                    <a:ext uri="{9D8B030D-6E8A-4147-A177-3AD203B41FA5}">
                      <a16:colId xmlns:a16="http://schemas.microsoft.com/office/drawing/2014/main" val="3199027668"/>
                    </a:ext>
                  </a:extLst>
                </a:gridCol>
                <a:gridCol w="1088813">
                  <a:extLst>
                    <a:ext uri="{9D8B030D-6E8A-4147-A177-3AD203B41FA5}">
                      <a16:colId xmlns:a16="http://schemas.microsoft.com/office/drawing/2014/main" val="4147649235"/>
                    </a:ext>
                  </a:extLst>
                </a:gridCol>
              </a:tblGrid>
              <a:tr h="1062369">
                <a:tc>
                  <a:txBody>
                    <a:bodyPr/>
                    <a:lstStyle/>
                    <a:p>
                      <a:pPr algn="ctr">
                        <a:lnSpc>
                          <a:spcPct val="115000"/>
                        </a:lnSpc>
                        <a:spcAft>
                          <a:spcPts val="1000"/>
                        </a:spcAft>
                      </a:pPr>
                      <a:r>
                        <a:rPr lang="en-GB" sz="1000" b="1" kern="100" dirty="0">
                          <a:solidFill>
                            <a:schemeClr val="tx1"/>
                          </a:solidFill>
                          <a:effectLst/>
                          <a:latin typeface="+mn-lt"/>
                        </a:rPr>
                        <a:t>PRODUCT</a:t>
                      </a:r>
                      <a:endParaRPr lang="en-ZA" sz="1000" b="1" kern="100" dirty="0">
                        <a:solidFill>
                          <a:schemeClr val="tx1"/>
                        </a:solidFill>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February 2025</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month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December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months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September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months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June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 months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2024</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 months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 versus</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September 2023</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 months ago)</a:t>
                      </a:r>
                      <a:endParaRPr lang="en-ZA"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GB" sz="10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2025</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versus</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March 2023</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n-GB" sz="10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(24 months ago)</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56351"/>
                  </a:ext>
                </a:extLst>
              </a:tr>
              <a:tr h="223134">
                <a:tc>
                  <a:txBody>
                    <a:bodyPr/>
                    <a:lstStyle/>
                    <a:p>
                      <a:pPr>
                        <a:lnSpc>
                          <a:spcPct val="115000"/>
                        </a:lnSpc>
                        <a:spcAft>
                          <a:spcPts val="1000"/>
                        </a:spcAft>
                      </a:pPr>
                      <a:r>
                        <a:rPr lang="en-GB" sz="700" b="1" kern="100">
                          <a:effectLst/>
                          <a:latin typeface="+mn-lt"/>
                        </a:rPr>
                        <a:t> </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95"/>
                        </a:lnSpc>
                        <a:buNone/>
                      </a:pPr>
                      <a:r>
                        <a:rPr lang="en-GB" sz="1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274717"/>
                  </a:ext>
                </a:extLst>
              </a:tr>
              <a:tr h="337875">
                <a:tc>
                  <a:txBody>
                    <a:bodyPr/>
                    <a:lstStyle/>
                    <a:p>
                      <a:r>
                        <a:rPr lang="en-GB" sz="1000" b="1" kern="100">
                          <a:effectLst/>
                          <a:latin typeface="+mn-lt"/>
                        </a:rPr>
                        <a:t>FRESH MILK</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098816"/>
                  </a:ext>
                </a:extLst>
              </a:tr>
              <a:tr h="337875">
                <a:tc>
                  <a:txBody>
                    <a:bodyPr/>
                    <a:lstStyle/>
                    <a:p>
                      <a:r>
                        <a:rPr lang="en-GB" sz="1000" b="1" kern="100">
                          <a:effectLst/>
                          <a:latin typeface="+mn-lt"/>
                        </a:rPr>
                        <a:t>UHT MILK</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9229834"/>
                  </a:ext>
                </a:extLst>
              </a:tr>
              <a:tr h="337875">
                <a:tc>
                  <a:txBody>
                    <a:bodyPr/>
                    <a:lstStyle/>
                    <a:p>
                      <a:r>
                        <a:rPr lang="en-GB" sz="1000" b="1" kern="100">
                          <a:effectLst/>
                          <a:latin typeface="+mn-lt"/>
                        </a:rPr>
                        <a:t>FLAVOURED MILK</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-2.8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0976887"/>
                  </a:ext>
                </a:extLst>
              </a:tr>
              <a:tr h="337875">
                <a:tc>
                  <a:txBody>
                    <a:bodyPr/>
                    <a:lstStyle/>
                    <a:p>
                      <a:r>
                        <a:rPr lang="en-GB" sz="1000" b="1" kern="100">
                          <a:effectLst/>
                          <a:latin typeface="+mn-lt"/>
                        </a:rPr>
                        <a:t>YOGHURT</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0301515"/>
                  </a:ext>
                </a:extLst>
              </a:tr>
              <a:tr h="337875">
                <a:tc>
                  <a:txBody>
                    <a:bodyPr/>
                    <a:lstStyle/>
                    <a:p>
                      <a:r>
                        <a:rPr lang="en-GB" sz="1000" b="1" kern="100">
                          <a:effectLst/>
                          <a:latin typeface="+mn-lt"/>
                        </a:rPr>
                        <a:t>MAAS</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9315495"/>
                  </a:ext>
                </a:extLst>
              </a:tr>
              <a:tr h="337875">
                <a:tc>
                  <a:txBody>
                    <a:bodyPr/>
                    <a:lstStyle/>
                    <a:p>
                      <a:r>
                        <a:rPr lang="en-US" sz="1000" b="1" kern="100">
                          <a:effectLst/>
                          <a:latin typeface="+mn-lt"/>
                        </a:rPr>
                        <a:t>PRE-PACKAGED CHEESE</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1252856"/>
                  </a:ext>
                </a:extLst>
              </a:tr>
              <a:tr h="337875">
                <a:tc>
                  <a:txBody>
                    <a:bodyPr/>
                    <a:lstStyle/>
                    <a:p>
                      <a:r>
                        <a:rPr lang="en-GB" sz="1000" b="1" kern="100">
                          <a:effectLst/>
                          <a:latin typeface="+mn-lt"/>
                        </a:rPr>
                        <a:t>CREAM CHEESE</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3.2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162315"/>
                  </a:ext>
                </a:extLst>
              </a:tr>
              <a:tr h="337875">
                <a:tc>
                  <a:txBody>
                    <a:bodyPr/>
                    <a:lstStyle/>
                    <a:p>
                      <a:r>
                        <a:rPr lang="en-GB" sz="1000" b="1" kern="100">
                          <a:effectLst/>
                          <a:latin typeface="+mn-lt"/>
                        </a:rPr>
                        <a:t>BUTTER</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-4.7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130961"/>
                  </a:ext>
                </a:extLst>
              </a:tr>
              <a:tr h="337875">
                <a:tc>
                  <a:txBody>
                    <a:bodyPr/>
                    <a:lstStyle/>
                    <a:p>
                      <a:r>
                        <a:rPr lang="en-GB" sz="1000" b="1" kern="100">
                          <a:effectLst/>
                          <a:latin typeface="+mn-lt"/>
                        </a:rPr>
                        <a:t>CREAM</a:t>
                      </a:r>
                      <a:endParaRPr lang="en-ZA" sz="1000" b="1" kern="100">
                        <a:effectLst/>
                        <a:latin typeface="+mn-lt"/>
                        <a:ea typeface="Calibri" panose="020F0502020204030204" pitchFamily="34" charset="0"/>
                        <a:cs typeface="Times New Roman" panose="02020603050405020304" pitchFamily="18" charset="0"/>
                      </a:endParaRPr>
                    </a:p>
                  </a:txBody>
                  <a:tcPr marL="48487" marR="48487"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solidFill>
                            <a:srgbClr val="EE0000"/>
                          </a:solidFill>
                          <a:effectLst/>
                          <a:latin typeface="Calibri" panose="020F0502020204030204" pitchFamily="34" charset="0"/>
                          <a:ea typeface="Calibri" panose="020F0502020204030204" pitchFamily="34" charset="0"/>
                          <a:cs typeface="Calibri" panose="020F0502020204030204" pitchFamily="34" charset="0"/>
                        </a:rPr>
                        <a:t>-0.04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a:effectLst/>
                          <a:latin typeface="Calibri" panose="020F0502020204030204" pitchFamily="34" charset="0"/>
                          <a:ea typeface="Calibri" panose="020F0502020204030204" pitchFamily="34" charset="0"/>
                          <a:cs typeface="Calibri" panose="020F0502020204030204" pitchFamily="34" charset="0"/>
                        </a:rPr>
                        <a:t>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US" sz="1200" b="1" dirty="0">
                          <a:effectLst/>
                          <a:latin typeface="Calibri" panose="020F0502020204030204" pitchFamily="34" charset="0"/>
                          <a:ea typeface="Calibri" panose="020F0502020204030204" pitchFamily="34" charset="0"/>
                          <a:cs typeface="Calibri" panose="020F0502020204030204" pitchFamily="34" charset="0"/>
                        </a:rPr>
                        <a:t>5.5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9373379"/>
                  </a:ext>
                </a:extLst>
              </a:tr>
            </a:tbl>
          </a:graphicData>
        </a:graphic>
      </p:graphicFrame>
    </p:spTree>
    <p:extLst>
      <p:ext uri="{BB962C8B-B14F-4D97-AF65-F5344CB8AC3E}">
        <p14:creationId xmlns:p14="http://schemas.microsoft.com/office/powerpoint/2010/main" val="271448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D2EABC-74EE-DD31-BEE1-A569E97864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D05C3D-B2E1-6F46-6BC3-F2E163CA431F}"/>
              </a:ext>
            </a:extLst>
          </p:cNvPr>
          <p:cNvSpPr txBox="1"/>
          <p:nvPr/>
        </p:nvSpPr>
        <p:spPr>
          <a:xfrm>
            <a:off x="0" y="468817"/>
            <a:ext cx="8630817" cy="6910353"/>
          </a:xfrm>
          <a:prstGeom prst="rect">
            <a:avLst/>
          </a:prstGeom>
          <a:noFill/>
        </p:spPr>
        <p:txBody>
          <a:bodyPr wrap="square" rtlCol="0">
            <a:spAutoFit/>
          </a:bodyPr>
          <a:lstStyle/>
          <a:p>
            <a:pPr marL="342900" lvl="0" indent="-342900">
              <a:lnSpc>
                <a:spcPct val="115000"/>
              </a:lnSpc>
              <a:spcAft>
                <a:spcPts val="1200"/>
              </a:spcAft>
              <a:buFont typeface="Symbol" panose="05050102010706020507" pitchFamily="18"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According to the FAO: 45 countries, of which 33 are African countries, in need of “external assistance for food”.</a:t>
            </a:r>
          </a:p>
          <a:p>
            <a:pPr marL="342900" lvl="0" indent="-342900">
              <a:lnSpc>
                <a:spcPct val="115000"/>
              </a:lnSpc>
              <a:spcAft>
                <a:spcPts val="1200"/>
              </a:spcAft>
              <a:buFont typeface="Symbol" panose="05050102010706020507" pitchFamily="18"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Downward pressure on unprocessed milk production in especially Europe, due to environmental protection measures, but growing resistance against these measures.</a:t>
            </a:r>
          </a:p>
          <a:p>
            <a:pPr marL="342900" lvl="0" indent="-342900">
              <a:lnSpc>
                <a:spcPct val="115000"/>
              </a:lnSpc>
              <a:spcAft>
                <a:spcPts val="1200"/>
              </a:spcAft>
              <a:buFont typeface="Symbol" panose="05050102010706020507" pitchFamily="18"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Increased development and promotion of plant-based alternatives for dairy and meat products.</a:t>
            </a:r>
          </a:p>
          <a:p>
            <a:pPr marL="342900" lvl="0" indent="-342900">
              <a:lnSpc>
                <a:spcPct val="115000"/>
              </a:lnSpc>
              <a:spcAft>
                <a:spcPts val="600"/>
              </a:spcAft>
              <a:buFont typeface="Symbol" panose="05050102010706020507" pitchFamily="18" charset="2"/>
              <a:buChar char=""/>
            </a:pPr>
            <a:r>
              <a:rPr lang="en-Z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Increase in number of studies which question the claims about the lower environmental impact of plant-based alternatives for dairy products.</a:t>
            </a:r>
          </a:p>
          <a:p>
            <a:pPr marL="285750" lvl="0" indent="-285750">
              <a:lnSpc>
                <a:spcPct val="115000"/>
              </a:lnSpc>
              <a:spcAft>
                <a:spcPts val="600"/>
              </a:spcAft>
              <a:buFont typeface="Arial" panose="020B0604020202020204" pitchFamily="34" charset="0"/>
              <a:buChar char="•"/>
            </a:pPr>
            <a:endParaRPr lang="en-ZA" sz="20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06229F1-708D-BCB7-5B6F-CB00098A25A9}"/>
              </a:ext>
            </a:extLst>
          </p:cNvPr>
          <p:cNvSpPr>
            <a:spLocks noGrp="1"/>
          </p:cNvSpPr>
          <p:nvPr>
            <p:ph type="sldNum" sz="quarter" idx="12"/>
          </p:nvPr>
        </p:nvSpPr>
        <p:spPr>
          <a:xfrm>
            <a:off x="8202879" y="6188075"/>
            <a:ext cx="856907" cy="669925"/>
          </a:xfrm>
        </p:spPr>
        <p:txBody>
          <a:bodyPr/>
          <a:lstStyle/>
          <a:p>
            <a:fld id="{73B850FF-6169-4056-8077-06FFA93A5366}" type="slidenum">
              <a:rPr lang="en-US" smtClean="0">
                <a:solidFill>
                  <a:sysClr val="windowText" lastClr="000000"/>
                </a:solidFill>
              </a:rPr>
              <a:t>6</a:t>
            </a:fld>
            <a:endParaRPr lang="en-US" dirty="0">
              <a:solidFill>
                <a:sysClr val="windowText" lastClr="000000"/>
              </a:solidFill>
            </a:endParaRPr>
          </a:p>
        </p:txBody>
      </p:sp>
    </p:spTree>
    <p:extLst>
      <p:ext uri="{BB962C8B-B14F-4D97-AF65-F5344CB8AC3E}">
        <p14:creationId xmlns:p14="http://schemas.microsoft.com/office/powerpoint/2010/main" val="3098226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6575-064F-D56C-A2B2-317D963E19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26F988-9B6C-AA47-ED93-486E94E58C62}"/>
              </a:ext>
            </a:extLst>
          </p:cNvPr>
          <p:cNvSpPr>
            <a:spLocks noGrp="1"/>
          </p:cNvSpPr>
          <p:nvPr>
            <p:ph type="sldNum" sz="quarter" idx="12"/>
          </p:nvPr>
        </p:nvSpPr>
        <p:spPr/>
        <p:txBody>
          <a:bodyPr/>
          <a:lstStyle/>
          <a:p>
            <a:fld id="{73B850FF-6169-4056-8077-06FFA93A5366}" type="slidenum">
              <a:rPr lang="en-US" smtClean="0"/>
              <a:t>60</a:t>
            </a:fld>
            <a:endParaRPr lang="en-US"/>
          </a:p>
        </p:txBody>
      </p:sp>
      <p:pic>
        <p:nvPicPr>
          <p:cNvPr id="6" name="Picture 5">
            <a:extLst>
              <a:ext uri="{FF2B5EF4-FFF2-40B4-BE49-F238E27FC236}">
                <a16:creationId xmlns:a16="http://schemas.microsoft.com/office/drawing/2014/main" id="{73AF6BC7-5002-C0E9-B10B-E2302A80A5D0}"/>
              </a:ext>
            </a:extLst>
          </p:cNvPr>
          <p:cNvPicPr>
            <a:picLocks noChangeAspect="1"/>
          </p:cNvPicPr>
          <p:nvPr/>
        </p:nvPicPr>
        <p:blipFill>
          <a:blip r:embed="rId2"/>
          <a:stretch>
            <a:fillRect/>
          </a:stretch>
        </p:blipFill>
        <p:spPr>
          <a:xfrm>
            <a:off x="892745" y="1283022"/>
            <a:ext cx="7358510" cy="4291956"/>
          </a:xfrm>
          <a:prstGeom prst="rect">
            <a:avLst/>
          </a:prstGeom>
        </p:spPr>
      </p:pic>
      <p:sp>
        <p:nvSpPr>
          <p:cNvPr id="7" name="TextBox 6">
            <a:extLst>
              <a:ext uri="{FF2B5EF4-FFF2-40B4-BE49-F238E27FC236}">
                <a16:creationId xmlns:a16="http://schemas.microsoft.com/office/drawing/2014/main" id="{7C1AB2F5-2AE1-487C-4903-52A4FF2E189B}"/>
              </a:ext>
            </a:extLst>
          </p:cNvPr>
          <p:cNvSpPr txBox="1"/>
          <p:nvPr/>
        </p:nvSpPr>
        <p:spPr>
          <a:xfrm>
            <a:off x="709127" y="6248403"/>
            <a:ext cx="4572000" cy="215444"/>
          </a:xfrm>
          <a:prstGeom prst="rect">
            <a:avLst/>
          </a:prstGeom>
          <a:noFill/>
        </p:spPr>
        <p:txBody>
          <a:bodyPr wrap="square">
            <a:spAutoFit/>
          </a:bodyPr>
          <a:lstStyle/>
          <a:p>
            <a:r>
              <a:rPr lang="en-GB" sz="800" b="1" i="1" dirty="0">
                <a:solidFill>
                  <a:schemeClr val="bg1"/>
                </a:solidFill>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solidFill>
                  <a:schemeClr val="bg1"/>
                </a:solidFill>
                <a:effectLst/>
                <a:latin typeface="Arial" panose="020B0604020202020204" pitchFamily="34" charset="0"/>
                <a:ea typeface="Calibri" panose="020F0502020204030204" pitchFamily="34" charset="0"/>
              </a:rPr>
              <a:t>NielsenIQ</a:t>
            </a:r>
            <a:endParaRPr lang="en-ZA" sz="800" dirty="0">
              <a:solidFill>
                <a:schemeClr val="bg1"/>
              </a:solidFill>
            </a:endParaRPr>
          </a:p>
        </p:txBody>
      </p:sp>
      <p:sp>
        <p:nvSpPr>
          <p:cNvPr id="8" name="TextBox 7">
            <a:extLst>
              <a:ext uri="{FF2B5EF4-FFF2-40B4-BE49-F238E27FC236}">
                <a16:creationId xmlns:a16="http://schemas.microsoft.com/office/drawing/2014/main" id="{8BE76889-60C8-0E8C-4AE9-B336F4577A96}"/>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18</a:t>
            </a:r>
          </a:p>
        </p:txBody>
      </p:sp>
    </p:spTree>
    <p:extLst>
      <p:ext uri="{BB962C8B-B14F-4D97-AF65-F5344CB8AC3E}">
        <p14:creationId xmlns:p14="http://schemas.microsoft.com/office/powerpoint/2010/main" val="4098833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059F34-3FAF-6B75-B6EE-7958E345BE01}"/>
              </a:ext>
            </a:extLst>
          </p:cNvPr>
          <p:cNvSpPr>
            <a:spLocks noGrp="1"/>
          </p:cNvSpPr>
          <p:nvPr>
            <p:ph type="sldNum" sz="quarter" idx="12"/>
          </p:nvPr>
        </p:nvSpPr>
        <p:spPr/>
        <p:txBody>
          <a:bodyPr/>
          <a:lstStyle/>
          <a:p>
            <a:fld id="{73B850FF-6169-4056-8077-06FFA93A5366}" type="slidenum">
              <a:rPr lang="en-US" smtClean="0"/>
              <a:t>61</a:t>
            </a:fld>
            <a:endParaRPr lang="en-US"/>
          </a:p>
        </p:txBody>
      </p:sp>
      <p:pic>
        <p:nvPicPr>
          <p:cNvPr id="3" name="Picture 2">
            <a:extLst>
              <a:ext uri="{FF2B5EF4-FFF2-40B4-BE49-F238E27FC236}">
                <a16:creationId xmlns:a16="http://schemas.microsoft.com/office/drawing/2014/main" id="{D417FA0C-3755-B183-F57C-659EEFE54649}"/>
              </a:ext>
            </a:extLst>
          </p:cNvPr>
          <p:cNvPicPr>
            <a:picLocks noChangeAspect="1"/>
          </p:cNvPicPr>
          <p:nvPr/>
        </p:nvPicPr>
        <p:blipFill>
          <a:blip r:embed="rId2"/>
          <a:stretch>
            <a:fillRect/>
          </a:stretch>
        </p:blipFill>
        <p:spPr>
          <a:xfrm>
            <a:off x="926276" y="1587848"/>
            <a:ext cx="7291448" cy="3682303"/>
          </a:xfrm>
          <a:prstGeom prst="rect">
            <a:avLst/>
          </a:prstGeom>
        </p:spPr>
      </p:pic>
      <p:sp>
        <p:nvSpPr>
          <p:cNvPr id="4" name="TextBox 3">
            <a:extLst>
              <a:ext uri="{FF2B5EF4-FFF2-40B4-BE49-F238E27FC236}">
                <a16:creationId xmlns:a16="http://schemas.microsoft.com/office/drawing/2014/main" id="{4A5674EF-6B82-D0A2-B3A3-B074FECB6DF0}"/>
              </a:ext>
            </a:extLst>
          </p:cNvPr>
          <p:cNvSpPr txBox="1"/>
          <p:nvPr/>
        </p:nvSpPr>
        <p:spPr>
          <a:xfrm>
            <a:off x="709127" y="6248403"/>
            <a:ext cx="4572000" cy="215444"/>
          </a:xfrm>
          <a:prstGeom prst="rect">
            <a:avLst/>
          </a:prstGeom>
          <a:noFill/>
        </p:spPr>
        <p:txBody>
          <a:bodyPr wrap="square">
            <a:spAutoFit/>
          </a:bodyPr>
          <a:lstStyle/>
          <a:p>
            <a:r>
              <a:rPr lang="en-GB" sz="800" b="1" i="1" dirty="0">
                <a:solidFill>
                  <a:schemeClr val="bg1"/>
                </a:solidFill>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solidFill>
                  <a:schemeClr val="bg1"/>
                </a:solidFill>
                <a:effectLst/>
                <a:latin typeface="Arial" panose="020B0604020202020204" pitchFamily="34" charset="0"/>
                <a:ea typeface="Calibri" panose="020F0502020204030204" pitchFamily="34" charset="0"/>
              </a:rPr>
              <a:t>NielsenIQ</a:t>
            </a:r>
            <a:endParaRPr lang="en-ZA" sz="800" dirty="0">
              <a:solidFill>
                <a:schemeClr val="bg1"/>
              </a:solidFill>
            </a:endParaRPr>
          </a:p>
        </p:txBody>
      </p:sp>
      <p:sp>
        <p:nvSpPr>
          <p:cNvPr id="5" name="TextBox 4">
            <a:extLst>
              <a:ext uri="{FF2B5EF4-FFF2-40B4-BE49-F238E27FC236}">
                <a16:creationId xmlns:a16="http://schemas.microsoft.com/office/drawing/2014/main" id="{E2D16B75-D4EE-47C2-8FD8-0F6F6B79A769}"/>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19</a:t>
            </a:r>
          </a:p>
        </p:txBody>
      </p:sp>
    </p:spTree>
    <p:extLst>
      <p:ext uri="{BB962C8B-B14F-4D97-AF65-F5344CB8AC3E}">
        <p14:creationId xmlns:p14="http://schemas.microsoft.com/office/powerpoint/2010/main" val="2999095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75BAD-ABB6-38DB-022D-650302448F0C}"/>
              </a:ext>
            </a:extLst>
          </p:cNvPr>
          <p:cNvSpPr>
            <a:spLocks noGrp="1"/>
          </p:cNvSpPr>
          <p:nvPr>
            <p:ph type="sldNum" sz="quarter" idx="12"/>
          </p:nvPr>
        </p:nvSpPr>
        <p:spPr/>
        <p:txBody>
          <a:bodyPr/>
          <a:lstStyle/>
          <a:p>
            <a:fld id="{73B850FF-6169-4056-8077-06FFA93A5366}" type="slidenum">
              <a:rPr lang="en-US" smtClean="0"/>
              <a:t>62</a:t>
            </a:fld>
            <a:endParaRPr lang="en-US"/>
          </a:p>
        </p:txBody>
      </p:sp>
      <p:pic>
        <p:nvPicPr>
          <p:cNvPr id="3" name="Picture 2">
            <a:extLst>
              <a:ext uri="{FF2B5EF4-FFF2-40B4-BE49-F238E27FC236}">
                <a16:creationId xmlns:a16="http://schemas.microsoft.com/office/drawing/2014/main" id="{3E86A8E3-2172-6CF0-7095-78A5CDD40221}"/>
              </a:ext>
            </a:extLst>
          </p:cNvPr>
          <p:cNvPicPr>
            <a:picLocks noChangeAspect="1"/>
          </p:cNvPicPr>
          <p:nvPr/>
        </p:nvPicPr>
        <p:blipFill>
          <a:blip r:embed="rId2"/>
          <a:stretch>
            <a:fillRect/>
          </a:stretch>
        </p:blipFill>
        <p:spPr>
          <a:xfrm>
            <a:off x="947614" y="1145850"/>
            <a:ext cx="7248772" cy="4566300"/>
          </a:xfrm>
          <a:prstGeom prst="rect">
            <a:avLst/>
          </a:prstGeom>
        </p:spPr>
      </p:pic>
      <p:sp>
        <p:nvSpPr>
          <p:cNvPr id="5" name="TextBox 4">
            <a:extLst>
              <a:ext uri="{FF2B5EF4-FFF2-40B4-BE49-F238E27FC236}">
                <a16:creationId xmlns:a16="http://schemas.microsoft.com/office/drawing/2014/main" id="{63DB40F1-DC07-A3BB-92FA-54D7DBEB2920}"/>
              </a:ext>
            </a:extLst>
          </p:cNvPr>
          <p:cNvSpPr txBox="1"/>
          <p:nvPr/>
        </p:nvSpPr>
        <p:spPr>
          <a:xfrm>
            <a:off x="709127" y="6248403"/>
            <a:ext cx="4572000" cy="215444"/>
          </a:xfrm>
          <a:prstGeom prst="rect">
            <a:avLst/>
          </a:prstGeom>
          <a:noFill/>
        </p:spPr>
        <p:txBody>
          <a:bodyPr wrap="square">
            <a:spAutoFit/>
          </a:bodyPr>
          <a:lstStyle/>
          <a:p>
            <a:r>
              <a:rPr lang="en-GB" sz="800" b="1" i="1" dirty="0">
                <a:solidFill>
                  <a:schemeClr val="bg1"/>
                </a:solidFill>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solidFill>
                  <a:schemeClr val="bg1"/>
                </a:solidFill>
                <a:effectLst/>
                <a:latin typeface="Arial" panose="020B0604020202020204" pitchFamily="34" charset="0"/>
                <a:ea typeface="Calibri" panose="020F0502020204030204" pitchFamily="34" charset="0"/>
              </a:rPr>
              <a:t>NielsenIQ</a:t>
            </a:r>
            <a:endParaRPr lang="en-ZA" sz="800" dirty="0">
              <a:solidFill>
                <a:schemeClr val="bg1"/>
              </a:solidFill>
            </a:endParaRPr>
          </a:p>
        </p:txBody>
      </p:sp>
      <p:sp>
        <p:nvSpPr>
          <p:cNvPr id="6" name="TextBox 5">
            <a:extLst>
              <a:ext uri="{FF2B5EF4-FFF2-40B4-BE49-F238E27FC236}">
                <a16:creationId xmlns:a16="http://schemas.microsoft.com/office/drawing/2014/main" id="{AF6002CB-0B0A-086B-8644-26FD81F40C22}"/>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20</a:t>
            </a:r>
          </a:p>
        </p:txBody>
      </p:sp>
    </p:spTree>
    <p:extLst>
      <p:ext uri="{BB962C8B-B14F-4D97-AF65-F5344CB8AC3E}">
        <p14:creationId xmlns:p14="http://schemas.microsoft.com/office/powerpoint/2010/main" val="4278784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467868"/>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obtained from “</a:t>
            </a:r>
            <a:r>
              <a:rPr lang="en-GB" sz="800" b="1" dirty="0" err="1">
                <a:solidFill>
                  <a:schemeClr val="bg1"/>
                </a:solidFill>
                <a:latin typeface="Calibri" pitchFamily="34" charset="0"/>
                <a:ea typeface="Calibri" pitchFamily="34" charset="0"/>
                <a:cs typeface="Arial" charset="0"/>
              </a:rPr>
              <a:t>NielsenIQ</a:t>
            </a:r>
            <a:r>
              <a:rPr lang="en-GB" sz="800" b="1" dirty="0">
                <a:solidFill>
                  <a:schemeClr val="bg1"/>
                </a:solidFill>
                <a:latin typeface="Calibri" pitchFamily="34" charset="0"/>
                <a:ea typeface="Calibri" pitchFamily="34" charset="0"/>
                <a:cs typeface="Arial" charset="0"/>
              </a:rPr>
              <a:t>” and Statistics South Africa. </a:t>
            </a:r>
          </a:p>
          <a:p>
            <a:r>
              <a:rPr lang="en-GB" sz="800" b="1" dirty="0">
                <a:solidFill>
                  <a:schemeClr val="bg1"/>
                </a:solidFill>
                <a:latin typeface="Calibri" pitchFamily="34" charset="0"/>
                <a:ea typeface="Calibri" pitchFamily="34" charset="0"/>
                <a:cs typeface="Arial" charset="0"/>
              </a:rPr>
              <a:t>Table prepared by the Office of SAMPRO based on information obtained from Milk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21</a:t>
            </a:r>
          </a:p>
        </p:txBody>
      </p:sp>
      <p:sp>
        <p:nvSpPr>
          <p:cNvPr id="7" name="Rectangle 1">
            <a:extLst>
              <a:ext uri="{FF2B5EF4-FFF2-40B4-BE49-F238E27FC236}">
                <a16:creationId xmlns:a16="http://schemas.microsoft.com/office/drawing/2014/main" id="{F8B113F1-792C-3982-11EF-EBAE473604D4}"/>
              </a:ext>
            </a:extLst>
          </p:cNvPr>
          <p:cNvSpPr>
            <a:spLocks noChangeArrowheads="1"/>
          </p:cNvSpPr>
          <p:nvPr/>
        </p:nvSpPr>
        <p:spPr bwMode="auto">
          <a:xfrm>
            <a:off x="228300" y="629384"/>
            <a:ext cx="8687399"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PRODUCER PRICE INDEX (PPI) OF UNPROCESSED MILK, FROM DECEMBER 2016 TO MAY 2025 AND THE RETAIL PRICE INDICES (RPI) OF FRESH MILK AND UHT MILK, FROM DECEMBER 2016 TO MARCH 2025</a:t>
            </a:r>
          </a:p>
        </p:txBody>
      </p:sp>
      <p:sp>
        <p:nvSpPr>
          <p:cNvPr id="9" name="TextBox 8">
            <a:extLst>
              <a:ext uri="{FF2B5EF4-FFF2-40B4-BE49-F238E27FC236}">
                <a16:creationId xmlns:a16="http://schemas.microsoft.com/office/drawing/2014/main" id="{19E52BEF-B1BA-1AC6-3108-A730FD1D8F78}"/>
              </a:ext>
            </a:extLst>
          </p:cNvPr>
          <p:cNvSpPr txBox="1">
            <a:spLocks noChangeArrowheads="1"/>
          </p:cNvSpPr>
          <p:nvPr/>
        </p:nvSpPr>
        <p:spPr bwMode="auto">
          <a:xfrm>
            <a:off x="979328" y="5372712"/>
            <a:ext cx="989430"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200" b="1" u="sng" dirty="0">
                <a:ln w="0"/>
                <a:solidFill>
                  <a:schemeClr val="bg1"/>
                </a:solidFill>
                <a:effectLst>
                  <a:outerShdw blurRad="38100" dist="19050" dir="2700000" algn="tl" rotWithShape="0">
                    <a:schemeClr val="dk1">
                      <a:alpha val="40000"/>
                    </a:schemeClr>
                  </a:outerShdw>
                </a:effectLst>
                <a:latin typeface="Calibri" pitchFamily="34" charset="0"/>
              </a:rPr>
              <a:t>Table 32</a:t>
            </a:r>
          </a:p>
        </p:txBody>
      </p:sp>
      <p:sp>
        <p:nvSpPr>
          <p:cNvPr id="11" name="Slide Number Placeholder 4">
            <a:extLst>
              <a:ext uri="{FF2B5EF4-FFF2-40B4-BE49-F238E27FC236}">
                <a16:creationId xmlns:a16="http://schemas.microsoft.com/office/drawing/2014/main" id="{AF07E4D1-97AA-EF8A-27BF-C9EE703A2E6A}"/>
              </a:ext>
            </a:extLst>
          </p:cNvPr>
          <p:cNvSpPr txBox="1">
            <a:spLocks/>
          </p:cNvSpPr>
          <p:nvPr/>
        </p:nvSpPr>
        <p:spPr>
          <a:xfrm>
            <a:off x="7721203" y="5535216"/>
            <a:ext cx="279797" cy="179784"/>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bg1">
                    <a:alpha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b="1" dirty="0">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A89E3CC-A5D8-3DBB-E6F5-81EA527F4C28}"/>
              </a:ext>
            </a:extLst>
          </p:cNvPr>
          <p:cNvSpPr>
            <a:spLocks noGrp="1"/>
          </p:cNvSpPr>
          <p:nvPr>
            <p:ph type="sldNum" sz="quarter" idx="12"/>
          </p:nvPr>
        </p:nvSpPr>
        <p:spPr>
          <a:xfrm>
            <a:off x="7894452" y="5684060"/>
            <a:ext cx="856907" cy="669925"/>
          </a:xfrm>
        </p:spPr>
        <p:txBody>
          <a:bodyPr/>
          <a:lstStyle/>
          <a:p>
            <a:fld id="{73B850FF-6169-4056-8077-06FFA93A5366}" type="slidenum">
              <a:rPr lang="en-US" smtClean="0">
                <a:solidFill>
                  <a:schemeClr val="bg1"/>
                </a:solidFill>
              </a:rPr>
              <a:t>63</a:t>
            </a:fld>
            <a:endParaRPr lang="en-US" dirty="0">
              <a:solidFill>
                <a:schemeClr val="bg1"/>
              </a:solidFill>
            </a:endParaRPr>
          </a:p>
        </p:txBody>
      </p:sp>
      <p:graphicFrame>
        <p:nvGraphicFramePr>
          <p:cNvPr id="10" name="Table 9">
            <a:extLst>
              <a:ext uri="{FF2B5EF4-FFF2-40B4-BE49-F238E27FC236}">
                <a16:creationId xmlns:a16="http://schemas.microsoft.com/office/drawing/2014/main" id="{334A8CB6-F26F-B536-A6B5-81A62EEECA82}"/>
              </a:ext>
            </a:extLst>
          </p:cNvPr>
          <p:cNvGraphicFramePr>
            <a:graphicFrameLocks noGrp="1"/>
          </p:cNvGraphicFramePr>
          <p:nvPr>
            <p:extLst>
              <p:ext uri="{D42A27DB-BD31-4B8C-83A1-F6EECF244321}">
                <p14:modId xmlns:p14="http://schemas.microsoft.com/office/powerpoint/2010/main" val="1700571966"/>
              </p:ext>
            </p:extLst>
          </p:nvPr>
        </p:nvGraphicFramePr>
        <p:xfrm>
          <a:off x="556952" y="5639610"/>
          <a:ext cx="7663318" cy="714375"/>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38125">
                <a:tc gridSpan="13">
                  <a:txBody>
                    <a:bodyPr/>
                    <a:lstStyle/>
                    <a:p>
                      <a:pPr algn="ctr"/>
                      <a:r>
                        <a:rPr lang="en-GB" sz="1200" b="1" dirty="0">
                          <a:effectLst/>
                        </a:rPr>
                        <a:t>INCREASE IN UNPROCESSED MILK PURCHASES RELATIVE TO PREVIOUS YEAR (PERCENT)</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900" b="1">
                          <a:effectLst/>
                        </a:rPr>
                        <a:t>2012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2013</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2014</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2016</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2017</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2018</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2019 </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2020</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2021</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2023</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900" b="1" dirty="0">
                          <a:effectLst/>
                        </a:rPr>
                        <a:t>4.5</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2.22</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2.65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6.37</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-0.45</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3.02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4.82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0.65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-0.16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-0.71</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-1.56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-0.32</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3.56</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3" name="Picture 2">
            <a:extLst>
              <a:ext uri="{FF2B5EF4-FFF2-40B4-BE49-F238E27FC236}">
                <a16:creationId xmlns:a16="http://schemas.microsoft.com/office/drawing/2014/main" id="{D4B41E36-BA32-ED19-B5E9-FDBE45EE3E0C}"/>
              </a:ext>
            </a:extLst>
          </p:cNvPr>
          <p:cNvPicPr>
            <a:picLocks noChangeAspect="1"/>
          </p:cNvPicPr>
          <p:nvPr/>
        </p:nvPicPr>
        <p:blipFill>
          <a:blip r:embed="rId2"/>
          <a:stretch>
            <a:fillRect/>
          </a:stretch>
        </p:blipFill>
        <p:spPr>
          <a:xfrm>
            <a:off x="65314" y="1460340"/>
            <a:ext cx="8956263" cy="3912372"/>
          </a:xfrm>
          <a:prstGeom prst="rect">
            <a:avLst/>
          </a:prstGeom>
        </p:spPr>
      </p:pic>
    </p:spTree>
    <p:extLst>
      <p:ext uri="{BB962C8B-B14F-4D97-AF65-F5344CB8AC3E}">
        <p14:creationId xmlns:p14="http://schemas.microsoft.com/office/powerpoint/2010/main" val="3433470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467868"/>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obtained from “</a:t>
            </a:r>
            <a:r>
              <a:rPr lang="en-GB" sz="800" b="1" dirty="0" err="1">
                <a:solidFill>
                  <a:schemeClr val="bg1"/>
                </a:solidFill>
                <a:latin typeface="Calibri" pitchFamily="34" charset="0"/>
                <a:ea typeface="Calibri" pitchFamily="34" charset="0"/>
                <a:cs typeface="Arial" charset="0"/>
              </a:rPr>
              <a:t>NielsenIQ</a:t>
            </a:r>
            <a:r>
              <a:rPr lang="en-GB" sz="800" b="1" dirty="0">
                <a:solidFill>
                  <a:schemeClr val="bg1"/>
                </a:solidFill>
                <a:latin typeface="Calibri" pitchFamily="34" charset="0"/>
                <a:ea typeface="Calibri" pitchFamily="34" charset="0"/>
                <a:cs typeface="Arial" charset="0"/>
              </a:rPr>
              <a:t>” and Statistics South Africa. </a:t>
            </a:r>
          </a:p>
          <a:p>
            <a:r>
              <a:rPr lang="en-GB" sz="800" b="1" dirty="0">
                <a:solidFill>
                  <a:schemeClr val="bg1"/>
                </a:solidFill>
                <a:latin typeface="Calibri" pitchFamily="34" charset="0"/>
                <a:ea typeface="Calibri" pitchFamily="34" charset="0"/>
                <a:cs typeface="Arial" charset="0"/>
              </a:rPr>
              <a:t>Table prepared by the Office of SAMPRO based on information obtained from Milk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526843" y="170934"/>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22</a:t>
            </a:r>
          </a:p>
        </p:txBody>
      </p:sp>
      <p:sp>
        <p:nvSpPr>
          <p:cNvPr id="7" name="Rectangle 1">
            <a:extLst>
              <a:ext uri="{FF2B5EF4-FFF2-40B4-BE49-F238E27FC236}">
                <a16:creationId xmlns:a16="http://schemas.microsoft.com/office/drawing/2014/main" id="{F8B113F1-792C-3982-11EF-EBAE473604D4}"/>
              </a:ext>
            </a:extLst>
          </p:cNvPr>
          <p:cNvSpPr>
            <a:spLocks noChangeArrowheads="1"/>
          </p:cNvSpPr>
          <p:nvPr/>
        </p:nvSpPr>
        <p:spPr bwMode="auto">
          <a:xfrm>
            <a:off x="125963" y="479711"/>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bg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PRODUCER PRICE INDEX (PPI) OF UNPROCESSED MILK, FROM DECEMBER 2016 TO MAY 2025 AND THE RETAIL PRICE INDICES (RPI) OF YOGHURT, MAAS AND PRE-PACKAGED CHEESE, FROM DECEMBER 2016 TO MARCH 2025</a:t>
            </a:r>
          </a:p>
        </p:txBody>
      </p:sp>
      <p:sp>
        <p:nvSpPr>
          <p:cNvPr id="9" name="TextBox 8">
            <a:extLst>
              <a:ext uri="{FF2B5EF4-FFF2-40B4-BE49-F238E27FC236}">
                <a16:creationId xmlns:a16="http://schemas.microsoft.com/office/drawing/2014/main" id="{19E52BEF-B1BA-1AC6-3108-A730FD1D8F78}"/>
              </a:ext>
            </a:extLst>
          </p:cNvPr>
          <p:cNvSpPr txBox="1">
            <a:spLocks noChangeArrowheads="1"/>
          </p:cNvSpPr>
          <p:nvPr/>
        </p:nvSpPr>
        <p:spPr bwMode="auto">
          <a:xfrm>
            <a:off x="747662" y="5438001"/>
            <a:ext cx="989430"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200" b="1" u="sng" dirty="0">
                <a:ln w="0"/>
                <a:solidFill>
                  <a:schemeClr val="bg1"/>
                </a:solidFill>
                <a:effectLst>
                  <a:outerShdw blurRad="38100" dist="19050" dir="2700000" algn="tl" rotWithShape="0">
                    <a:schemeClr val="dk1">
                      <a:alpha val="40000"/>
                    </a:schemeClr>
                  </a:outerShdw>
                </a:effectLst>
                <a:latin typeface="Calibri" pitchFamily="34" charset="0"/>
              </a:rPr>
              <a:t>Table 33</a:t>
            </a:r>
          </a:p>
        </p:txBody>
      </p:sp>
      <p:sp>
        <p:nvSpPr>
          <p:cNvPr id="5" name="Slide Number Placeholder 4">
            <a:extLst>
              <a:ext uri="{FF2B5EF4-FFF2-40B4-BE49-F238E27FC236}">
                <a16:creationId xmlns:a16="http://schemas.microsoft.com/office/drawing/2014/main" id="{20C931A0-7554-AC12-7CA3-41E480BA77C2}"/>
              </a:ext>
            </a:extLst>
          </p:cNvPr>
          <p:cNvSpPr>
            <a:spLocks noGrp="1"/>
          </p:cNvSpPr>
          <p:nvPr>
            <p:ph type="sldNum" sz="quarter" idx="12"/>
          </p:nvPr>
        </p:nvSpPr>
        <p:spPr>
          <a:xfrm>
            <a:off x="7967884" y="5740018"/>
            <a:ext cx="856907" cy="669925"/>
          </a:xfrm>
        </p:spPr>
        <p:txBody>
          <a:bodyPr/>
          <a:lstStyle/>
          <a:p>
            <a:fld id="{73B850FF-6169-4056-8077-06FFA93A5366}" type="slidenum">
              <a:rPr lang="en-US" smtClean="0">
                <a:solidFill>
                  <a:schemeClr val="bg1"/>
                </a:solidFill>
              </a:rPr>
              <a:t>64</a:t>
            </a:fld>
            <a:endParaRPr lang="en-US">
              <a:solidFill>
                <a:schemeClr val="bg1"/>
              </a:solidFill>
            </a:endParaRPr>
          </a:p>
        </p:txBody>
      </p:sp>
      <p:graphicFrame>
        <p:nvGraphicFramePr>
          <p:cNvPr id="10" name="Table 9">
            <a:extLst>
              <a:ext uri="{FF2B5EF4-FFF2-40B4-BE49-F238E27FC236}">
                <a16:creationId xmlns:a16="http://schemas.microsoft.com/office/drawing/2014/main" id="{146ADEE3-31AE-8C58-3A59-6C387A2E16DC}"/>
              </a:ext>
            </a:extLst>
          </p:cNvPr>
          <p:cNvGraphicFramePr>
            <a:graphicFrameLocks noGrp="1"/>
          </p:cNvGraphicFramePr>
          <p:nvPr>
            <p:extLst>
              <p:ext uri="{D42A27DB-BD31-4B8C-83A1-F6EECF244321}">
                <p14:modId xmlns:p14="http://schemas.microsoft.com/office/powerpoint/2010/main" val="796465442"/>
              </p:ext>
            </p:extLst>
          </p:nvPr>
        </p:nvGraphicFramePr>
        <p:xfrm>
          <a:off x="671251" y="5734246"/>
          <a:ext cx="7663318" cy="714375"/>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38125">
                <a:tc gridSpan="13">
                  <a:txBody>
                    <a:bodyPr/>
                    <a:lstStyle/>
                    <a:p>
                      <a:pPr algn="ctr"/>
                      <a:r>
                        <a:rPr lang="en-GB" sz="1200" b="1" dirty="0">
                          <a:effectLst/>
                        </a:rPr>
                        <a:t>INCREASE IN UNPROCESSED MILK PURCHASES RELATIVE TO PREVIOUS YEAR (PERCENT)</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900" b="1">
                          <a:effectLst/>
                        </a:rPr>
                        <a:t>2012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2013</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2014</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2016</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2017</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2018</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2019 </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2020</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2021</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2022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2023</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900" b="1" dirty="0">
                          <a:effectLst/>
                        </a:rPr>
                        <a:t>4.5</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2.22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2.65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effectLst/>
                        </a:rPr>
                        <a:t>6.37</a:t>
                      </a: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-0.45</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3.02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4.82</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a:effectLst/>
                        </a:rPr>
                        <a:t>0.65</a:t>
                      </a:r>
                      <a:endParaRPr lang="en-Z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-0.16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-0.71</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-1.56</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900" b="1" dirty="0">
                          <a:solidFill>
                            <a:srgbClr val="FF0000"/>
                          </a:solidFill>
                          <a:effectLst/>
                        </a:rPr>
                        <a:t>-0.32</a:t>
                      </a:r>
                      <a:endParaRPr lang="en-ZA"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3.56</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3" name="Picture 2">
            <a:extLst>
              <a:ext uri="{FF2B5EF4-FFF2-40B4-BE49-F238E27FC236}">
                <a16:creationId xmlns:a16="http://schemas.microsoft.com/office/drawing/2014/main" id="{2948EB2E-7655-2B98-81AA-1FACEBC92AAA}"/>
              </a:ext>
            </a:extLst>
          </p:cNvPr>
          <p:cNvPicPr>
            <a:picLocks noChangeAspect="1"/>
          </p:cNvPicPr>
          <p:nvPr/>
        </p:nvPicPr>
        <p:blipFill>
          <a:blip r:embed="rId2"/>
          <a:stretch>
            <a:fillRect/>
          </a:stretch>
        </p:blipFill>
        <p:spPr>
          <a:xfrm>
            <a:off x="328352" y="1295142"/>
            <a:ext cx="8619705" cy="4158425"/>
          </a:xfrm>
          <a:prstGeom prst="rect">
            <a:avLst/>
          </a:prstGeom>
        </p:spPr>
      </p:pic>
    </p:spTree>
    <p:extLst>
      <p:ext uri="{BB962C8B-B14F-4D97-AF65-F5344CB8AC3E}">
        <p14:creationId xmlns:p14="http://schemas.microsoft.com/office/powerpoint/2010/main" val="729255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489180"/>
            <a:ext cx="8614796" cy="307777"/>
          </a:xfrm>
          <a:prstGeom prst="rect">
            <a:avLst/>
          </a:prstGeom>
          <a:noFill/>
          <a:ln>
            <a:noFill/>
          </a:ln>
        </p:spPr>
        <p:txBody>
          <a:bodyPr wrap="square" anchor="ctr">
            <a:spAutoFit/>
          </a:bodyPr>
          <a:lstStyle/>
          <a:p>
            <a:r>
              <a:rPr lang="en-GB" sz="700" b="1" i="1" dirty="0">
                <a:solidFill>
                  <a:schemeClr val="bg1"/>
                </a:solidFill>
                <a:latin typeface="Calibri" pitchFamily="34" charset="0"/>
                <a:cs typeface="Calibri" pitchFamily="34" charset="0"/>
              </a:rPr>
              <a:t>The percentages indicated are the percentages which the average retail prices of UHT milk were higher than that of fresh milk.</a:t>
            </a:r>
          </a:p>
          <a:p>
            <a:r>
              <a:rPr lang="en-GB" sz="700" b="1" i="1" dirty="0">
                <a:solidFill>
                  <a:schemeClr val="bg1"/>
                </a:solidFill>
                <a:latin typeface="Calibri" pitchFamily="34" charset="0"/>
                <a:cs typeface="Calibri" pitchFamily="34" charset="0"/>
              </a:rPr>
              <a:t>Table prepared by the Office of SAMPRO based on the results of surveys by “</a:t>
            </a:r>
            <a:r>
              <a:rPr lang="en-GB" sz="700" b="1" i="1" dirty="0" err="1">
                <a:solidFill>
                  <a:schemeClr val="bg1"/>
                </a:solidFill>
                <a:latin typeface="Calibri" pitchFamily="34" charset="0"/>
                <a:cs typeface="Calibri" pitchFamily="34" charset="0"/>
              </a:rPr>
              <a:t>NielsenIQ</a:t>
            </a:r>
            <a:r>
              <a:rPr lang="en-GB" sz="700" b="1" i="1" dirty="0">
                <a:solidFill>
                  <a:schemeClr val="bg1"/>
                </a:solidFill>
                <a:latin typeface="Calibri" pitchFamily="34" charset="0"/>
                <a:cs typeface="Calibri" pitchFamily="34" charset="0"/>
              </a:rPr>
              <a:t>”.  Non-retail sales such as sales to industrial buyers are not part of the surveys.</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551313"/>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34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920645"/>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lvl="0" eaLnBrk="0" hangingPunct="0"/>
            <a:r>
              <a:rPr lang="en-GB" altLang="en-US" sz="1600" b="1" dirty="0">
                <a:ln w="1905"/>
                <a:solidFill>
                  <a:schemeClr val="bg1"/>
                </a:soli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Arial" pitchFamily="34" charset="0"/>
              </a:rPr>
              <a:t>THE HIGHEST AND LOWEST DIFFERENCES RECORDED BETWEEN THE AVERAGE MONTHLY RETAIL PRICES OF UHT MILK AND FRESH MILK AND THE DIFFERENCES BETWEEN THE AVERAGE ANNUAL RETAIL PRICES OF UHT MILK AND FRESH MILK, IN THE YEARS 2012 TO 2024</a:t>
            </a:r>
            <a:endParaRPr lang="en-ZA" altLang="en-US" sz="1600" b="1" dirty="0">
              <a:ln w="1905"/>
              <a:solidFill>
                <a:schemeClr val="bg1"/>
              </a:solidFill>
              <a:effectLst>
                <a:innerShdw blurRad="69850" dist="43180" dir="5400000">
                  <a:srgbClr val="000000">
                    <a:alpha val="65000"/>
                  </a:srgbClr>
                </a:innerShdw>
              </a:effectLst>
              <a:latin typeface="Calibri" panose="020F0502020204030204" pitchFamily="34" charset="0"/>
              <a:cs typeface="Arial" pitchFamily="34" charset="0"/>
            </a:endParaRPr>
          </a:p>
        </p:txBody>
      </p:sp>
      <p:sp>
        <p:nvSpPr>
          <p:cNvPr id="3" name="Slide Number Placeholder 2">
            <a:extLst>
              <a:ext uri="{FF2B5EF4-FFF2-40B4-BE49-F238E27FC236}">
                <a16:creationId xmlns:a16="http://schemas.microsoft.com/office/drawing/2014/main" id="{72E917B4-6373-4005-68A0-81AD47CC1590}"/>
              </a:ext>
            </a:extLst>
          </p:cNvPr>
          <p:cNvSpPr>
            <a:spLocks noGrp="1"/>
          </p:cNvSpPr>
          <p:nvPr>
            <p:ph type="sldNum" sz="quarter" idx="12"/>
          </p:nvPr>
        </p:nvSpPr>
        <p:spPr>
          <a:xfrm>
            <a:off x="7869856" y="6046538"/>
            <a:ext cx="856907" cy="669925"/>
          </a:xfrm>
        </p:spPr>
        <p:txBody>
          <a:bodyPr/>
          <a:lstStyle/>
          <a:p>
            <a:fld id="{73B850FF-6169-4056-8077-06FFA93A5366}" type="slidenum">
              <a:rPr lang="en-US" smtClean="0">
                <a:solidFill>
                  <a:schemeClr val="bg1"/>
                </a:solidFill>
              </a:rPr>
              <a:t>65</a:t>
            </a:fld>
            <a:endParaRPr lang="en-US" dirty="0">
              <a:solidFill>
                <a:schemeClr val="bg1"/>
              </a:solidFill>
            </a:endParaRPr>
          </a:p>
        </p:txBody>
      </p:sp>
      <p:graphicFrame>
        <p:nvGraphicFramePr>
          <p:cNvPr id="4" name="Table 3">
            <a:extLst>
              <a:ext uri="{FF2B5EF4-FFF2-40B4-BE49-F238E27FC236}">
                <a16:creationId xmlns:a16="http://schemas.microsoft.com/office/drawing/2014/main" id="{67AF5BD0-9215-C1A6-A008-291298A8F4AC}"/>
              </a:ext>
            </a:extLst>
          </p:cNvPr>
          <p:cNvGraphicFramePr>
            <a:graphicFrameLocks noGrp="1"/>
          </p:cNvGraphicFramePr>
          <p:nvPr>
            <p:extLst>
              <p:ext uri="{D42A27DB-BD31-4B8C-83A1-F6EECF244321}">
                <p14:modId xmlns:p14="http://schemas.microsoft.com/office/powerpoint/2010/main" val="1584105451"/>
              </p:ext>
            </p:extLst>
          </p:nvPr>
        </p:nvGraphicFramePr>
        <p:xfrm>
          <a:off x="914541" y="1751642"/>
          <a:ext cx="6839198" cy="4737536"/>
        </p:xfrm>
        <a:graphic>
          <a:graphicData uri="http://schemas.openxmlformats.org/drawingml/2006/table">
            <a:tbl>
              <a:tblPr firstRow="1" firstCol="1" bandRow="1">
                <a:tableStyleId>{5C22544A-7EE6-4342-B048-85BDC9FD1C3A}</a:tableStyleId>
              </a:tblPr>
              <a:tblGrid>
                <a:gridCol w="1899929">
                  <a:extLst>
                    <a:ext uri="{9D8B030D-6E8A-4147-A177-3AD203B41FA5}">
                      <a16:colId xmlns:a16="http://schemas.microsoft.com/office/drawing/2014/main" val="2037365268"/>
                    </a:ext>
                  </a:extLst>
                </a:gridCol>
                <a:gridCol w="1899929">
                  <a:extLst>
                    <a:ext uri="{9D8B030D-6E8A-4147-A177-3AD203B41FA5}">
                      <a16:colId xmlns:a16="http://schemas.microsoft.com/office/drawing/2014/main" val="3507949684"/>
                    </a:ext>
                  </a:extLst>
                </a:gridCol>
                <a:gridCol w="1899929">
                  <a:extLst>
                    <a:ext uri="{9D8B030D-6E8A-4147-A177-3AD203B41FA5}">
                      <a16:colId xmlns:a16="http://schemas.microsoft.com/office/drawing/2014/main" val="3494802761"/>
                    </a:ext>
                  </a:extLst>
                </a:gridCol>
                <a:gridCol w="1139411">
                  <a:extLst>
                    <a:ext uri="{9D8B030D-6E8A-4147-A177-3AD203B41FA5}">
                      <a16:colId xmlns:a16="http://schemas.microsoft.com/office/drawing/2014/main" val="3549066045"/>
                    </a:ext>
                  </a:extLst>
                </a:gridCol>
              </a:tblGrid>
              <a:tr h="296096">
                <a:tc rowSpan="2">
                  <a:txBody>
                    <a:bodyPr/>
                    <a:lstStyle/>
                    <a:p>
                      <a:pPr algn="ctr"/>
                      <a:r>
                        <a:rPr lang="en-GB" sz="900" b="1">
                          <a:effectLst/>
                        </a:rPr>
                        <a:t>YEAR</a:t>
                      </a:r>
                      <a:endParaRPr lang="en-ZA" sz="9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gridSpan="3">
                  <a:txBody>
                    <a:bodyPr/>
                    <a:lstStyle/>
                    <a:p>
                      <a:pPr algn="ctr"/>
                      <a:r>
                        <a:rPr lang="en-GB" sz="900" b="1">
                          <a:effectLst/>
                        </a:rPr>
                        <a:t>Percentage difference </a:t>
                      </a:r>
                      <a:r>
                        <a:rPr lang="en-GB" sz="900" b="1" baseline="30000">
                          <a:effectLst/>
                        </a:rPr>
                        <a:t>40)</a:t>
                      </a:r>
                      <a:endParaRPr lang="en-ZA" sz="9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11128277"/>
                  </a:ext>
                </a:extLst>
              </a:tr>
              <a:tr h="296096">
                <a:tc vMerge="1">
                  <a:txBody>
                    <a:bodyPr/>
                    <a:lstStyle/>
                    <a:p>
                      <a:endParaRPr lang="en-ZA"/>
                    </a:p>
                  </a:txBody>
                  <a:tcPr/>
                </a:tc>
                <a:tc>
                  <a:txBody>
                    <a:bodyPr/>
                    <a:lstStyle/>
                    <a:p>
                      <a:pPr algn="ctr"/>
                      <a:r>
                        <a:rPr lang="en-GB" sz="900" b="1">
                          <a:effectLst/>
                        </a:rPr>
                        <a:t>Highest</a:t>
                      </a:r>
                      <a:endParaRPr lang="en-ZA" sz="900" b="1">
                        <a:effectLst/>
                      </a:endParaRPr>
                    </a:p>
                    <a:p>
                      <a:pPr algn="ctr"/>
                      <a:r>
                        <a:rPr lang="en-GB" sz="900" b="1">
                          <a:effectLst/>
                        </a:rPr>
                        <a:t>monthly</a:t>
                      </a:r>
                      <a:endParaRPr lang="en-ZA" sz="9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tc>
                <a:tc>
                  <a:txBody>
                    <a:bodyPr/>
                    <a:lstStyle/>
                    <a:p>
                      <a:pPr algn="ctr"/>
                      <a:r>
                        <a:rPr lang="en-GB" sz="900" b="1">
                          <a:effectLst/>
                        </a:rPr>
                        <a:t>Lowest</a:t>
                      </a:r>
                      <a:endParaRPr lang="en-ZA" sz="900" b="1">
                        <a:effectLst/>
                      </a:endParaRPr>
                    </a:p>
                    <a:p>
                      <a:pPr algn="ctr"/>
                      <a:r>
                        <a:rPr lang="en-GB" sz="900" b="1">
                          <a:effectLst/>
                        </a:rPr>
                        <a:t>monthly</a:t>
                      </a:r>
                      <a:endParaRPr lang="en-ZA" sz="9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tc>
                <a:tc>
                  <a:txBody>
                    <a:bodyPr/>
                    <a:lstStyle/>
                    <a:p>
                      <a:pPr algn="ctr"/>
                      <a:r>
                        <a:rPr lang="en-GB" sz="900" b="1">
                          <a:effectLst/>
                        </a:rPr>
                        <a:t>Average</a:t>
                      </a:r>
                      <a:endParaRPr lang="en-ZA" sz="900" b="1">
                        <a:effectLst/>
                      </a:endParaRPr>
                    </a:p>
                    <a:p>
                      <a:pPr algn="ctr"/>
                      <a:r>
                        <a:rPr lang="en-GB" sz="900" b="1">
                          <a:effectLst/>
                        </a:rPr>
                        <a:t>annual</a:t>
                      </a:r>
                      <a:endParaRPr lang="en-ZA" sz="9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tc>
                <a:extLst>
                  <a:ext uri="{0D108BD9-81ED-4DB2-BD59-A6C34878D82A}">
                    <a16:rowId xmlns:a16="http://schemas.microsoft.com/office/drawing/2014/main" val="4235296818"/>
                  </a:ext>
                </a:extLst>
              </a:tr>
              <a:tr h="296096">
                <a:tc>
                  <a:txBody>
                    <a:bodyPr/>
                    <a:lstStyle/>
                    <a:p>
                      <a:pPr algn="ctr"/>
                      <a:r>
                        <a:rPr lang="en-GB" sz="1000" b="1">
                          <a:effectLst/>
                        </a:rPr>
                        <a:t>2012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effectLst/>
                        </a:rPr>
                        <a:t>17.1</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0.7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552477187"/>
                  </a:ext>
                </a:extLst>
              </a:tr>
              <a:tr h="296096">
                <a:tc>
                  <a:txBody>
                    <a:bodyPr/>
                    <a:lstStyle/>
                    <a:p>
                      <a:pPr algn="ctr"/>
                      <a:r>
                        <a:rPr lang="en-GB" sz="1000" b="1">
                          <a:effectLst/>
                        </a:rPr>
                        <a:t>2013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8.9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2.8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5.9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223577327"/>
                  </a:ext>
                </a:extLst>
              </a:tr>
              <a:tr h="296096">
                <a:tc>
                  <a:txBody>
                    <a:bodyPr/>
                    <a:lstStyle/>
                    <a:p>
                      <a:pPr algn="ctr"/>
                      <a:r>
                        <a:rPr lang="en-GB" sz="1000" b="1">
                          <a:effectLst/>
                        </a:rPr>
                        <a:t>2014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12.5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effectLst/>
                        </a:rPr>
                        <a:t>5.8</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9.2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564732229"/>
                  </a:ext>
                </a:extLst>
              </a:tr>
              <a:tr h="296096">
                <a:tc>
                  <a:txBody>
                    <a:bodyPr/>
                    <a:lstStyle/>
                    <a:p>
                      <a:pPr algn="ctr"/>
                      <a:r>
                        <a:rPr lang="en-GB" sz="1000" b="1">
                          <a:effectLst/>
                        </a:rPr>
                        <a:t>2015</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11.9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-0.7</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5.6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399246422"/>
                  </a:ext>
                </a:extLst>
              </a:tr>
              <a:tr h="296096">
                <a:tc>
                  <a:txBody>
                    <a:bodyPr/>
                    <a:lstStyle/>
                    <a:p>
                      <a:pPr algn="ctr"/>
                      <a:r>
                        <a:rPr lang="en-GB" sz="1000" b="1">
                          <a:effectLst/>
                        </a:rPr>
                        <a:t>2016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6.9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0.7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3.8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3441793604"/>
                  </a:ext>
                </a:extLst>
              </a:tr>
              <a:tr h="296096">
                <a:tc>
                  <a:txBody>
                    <a:bodyPr/>
                    <a:lstStyle/>
                    <a:p>
                      <a:pPr algn="ctr"/>
                      <a:r>
                        <a:rPr lang="en-GB" sz="1000" b="1">
                          <a:effectLst/>
                        </a:rPr>
                        <a:t>2017</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1.8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-2.6</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solidFill>
                            <a:srgbClr val="FF0000"/>
                          </a:solidFill>
                          <a:effectLst/>
                        </a:rPr>
                        <a:t>-0.4</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812459806"/>
                  </a:ext>
                </a:extLst>
              </a:tr>
              <a:tr h="296096">
                <a:tc>
                  <a:txBody>
                    <a:bodyPr/>
                    <a:lstStyle/>
                    <a:p>
                      <a:pPr algn="ctr"/>
                      <a:r>
                        <a:rPr lang="en-GB" sz="1000" b="1">
                          <a:effectLst/>
                        </a:rPr>
                        <a:t>2018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-7.9</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dirty="0">
                          <a:solidFill>
                            <a:srgbClr val="FF0000"/>
                          </a:solidFill>
                          <a:effectLst/>
                        </a:rPr>
                        <a:t>-4.0</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2756605027"/>
                  </a:ext>
                </a:extLst>
              </a:tr>
              <a:tr h="296096">
                <a:tc>
                  <a:txBody>
                    <a:bodyPr/>
                    <a:lstStyle/>
                    <a:p>
                      <a:pPr algn="ctr"/>
                      <a:r>
                        <a:rPr lang="en-GB" sz="1000" b="1">
                          <a:effectLst/>
                        </a:rPr>
                        <a:t>2019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3.8</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-3.8</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kern="1200">
                          <a:effectLst/>
                        </a:rPr>
                        <a:t>0.0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2158471464"/>
                  </a:ext>
                </a:extLst>
              </a:tr>
              <a:tr h="296096">
                <a:tc>
                  <a:txBody>
                    <a:bodyPr/>
                    <a:lstStyle/>
                    <a:p>
                      <a:pPr algn="ctr"/>
                      <a:r>
                        <a:rPr lang="en-GB" sz="1000" b="1">
                          <a:effectLst/>
                        </a:rPr>
                        <a:t>2020</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4.3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0.4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2.3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525579382"/>
                  </a:ext>
                </a:extLst>
              </a:tr>
              <a:tr h="296096">
                <a:tc>
                  <a:txBody>
                    <a:bodyPr/>
                    <a:lstStyle/>
                    <a:p>
                      <a:pPr algn="ctr"/>
                      <a:r>
                        <a:rPr lang="en-GB" sz="1000" b="1">
                          <a:effectLst/>
                        </a:rPr>
                        <a:t>2021</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solidFill>
                            <a:srgbClr val="FF0000"/>
                          </a:solidFill>
                          <a:effectLst/>
                        </a:rPr>
                        <a:t>-3.8</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solidFill>
                            <a:srgbClr val="FF0000"/>
                          </a:solidFill>
                          <a:effectLst/>
                        </a:rPr>
                        <a:t>-2.4</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solidFill>
                            <a:srgbClr val="FF0000"/>
                          </a:solidFill>
                          <a:effectLst/>
                        </a:rPr>
                        <a:t>-3.1</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257647843"/>
                  </a:ext>
                </a:extLst>
              </a:tr>
              <a:tr h="296096">
                <a:tc>
                  <a:txBody>
                    <a:bodyPr/>
                    <a:lstStyle/>
                    <a:p>
                      <a:pPr algn="ctr"/>
                      <a:r>
                        <a:rPr lang="en-GB" sz="1000" b="1">
                          <a:effectLst/>
                        </a:rPr>
                        <a:t>2022</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solidFill>
                            <a:srgbClr val="FF0000"/>
                          </a:solidFill>
                          <a:effectLst/>
                        </a:rPr>
                        <a:t>-0.4</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solidFill>
                            <a:srgbClr val="FF0000"/>
                          </a:solidFill>
                          <a:effectLst/>
                        </a:rPr>
                        <a:t>-3.3</a:t>
                      </a:r>
                      <a:endParaRPr lang="en-ZA"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-1.9</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4105995744"/>
                  </a:ext>
                </a:extLst>
              </a:tr>
              <a:tr h="296096">
                <a:tc>
                  <a:txBody>
                    <a:bodyPr/>
                    <a:lstStyle/>
                    <a:p>
                      <a:pPr algn="ctr"/>
                      <a:r>
                        <a:rPr lang="en-GB" sz="1000" b="1">
                          <a:effectLst/>
                        </a:rPr>
                        <a:t>2023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2.9</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3.6</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3.3</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2059321389"/>
                  </a:ext>
                </a:extLst>
              </a:tr>
              <a:tr h="296096">
                <a:tc>
                  <a:txBody>
                    <a:bodyPr/>
                    <a:lstStyle/>
                    <a:p>
                      <a:pPr algn="ctr"/>
                      <a:r>
                        <a:rPr lang="en-GB" sz="1000" b="1">
                          <a:effectLst/>
                        </a:rPr>
                        <a:t>2024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a:effectLst/>
                        </a:rPr>
                        <a:t>0.4</a:t>
                      </a:r>
                      <a:endParaRPr lang="en-ZA" sz="1000" b="1">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-1.2</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tc>
                  <a:txBody>
                    <a:bodyPr/>
                    <a:lstStyle/>
                    <a:p>
                      <a:pPr algn="ctr"/>
                      <a:r>
                        <a:rPr lang="en-GB" sz="1000" b="1" dirty="0">
                          <a:solidFill>
                            <a:srgbClr val="FF0000"/>
                          </a:solidFill>
                          <a:effectLst/>
                        </a:rPr>
                        <a:t>-0.4</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tc>
                <a:extLst>
                  <a:ext uri="{0D108BD9-81ED-4DB2-BD59-A6C34878D82A}">
                    <a16:rowId xmlns:a16="http://schemas.microsoft.com/office/drawing/2014/main" val="1702176489"/>
                  </a:ext>
                </a:extLst>
              </a:tr>
              <a:tr h="296096">
                <a:tc>
                  <a:txBody>
                    <a:bodyPr/>
                    <a:lstStyle/>
                    <a:p>
                      <a:pPr algn="ctr"/>
                      <a:r>
                        <a:rPr lang="en-GB" sz="1000" b="1">
                          <a:solidFill>
                            <a:schemeClr val="bg1"/>
                          </a:solidFill>
                          <a:effectLst/>
                        </a:rPr>
                        <a:t>Average</a:t>
                      </a:r>
                      <a:endParaRPr lang="en-ZA"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solidFill>
                      <a:srgbClr val="FFFF00"/>
                    </a:solidFill>
                  </a:tcPr>
                </a:tc>
                <a:tc>
                  <a:txBody>
                    <a:bodyPr/>
                    <a:lstStyle/>
                    <a:p>
                      <a:pPr algn="ctr"/>
                      <a:r>
                        <a:rPr lang="en-US" sz="1000" b="1">
                          <a:solidFill>
                            <a:schemeClr val="bg1"/>
                          </a:solidFill>
                          <a:effectLst/>
                        </a:rPr>
                        <a:t>5.1</a:t>
                      </a:r>
                      <a:endParaRPr lang="en-ZA"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solidFill>
                      <a:srgbClr val="FFFF00"/>
                    </a:solidFill>
                  </a:tcPr>
                </a:tc>
                <a:tc>
                  <a:txBody>
                    <a:bodyPr/>
                    <a:lstStyle/>
                    <a:p>
                      <a:pPr algn="ctr"/>
                      <a:r>
                        <a:rPr lang="en-US" sz="1000" b="1" dirty="0">
                          <a:solidFill>
                            <a:srgbClr val="FF0000"/>
                          </a:solidFill>
                          <a:effectLst/>
                        </a:rPr>
                        <a:t>-0.6</a:t>
                      </a:r>
                      <a:endParaRPr lang="en-ZA"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solidFill>
                      <a:srgbClr val="FFFF00"/>
                    </a:solidFill>
                  </a:tcPr>
                </a:tc>
                <a:tc>
                  <a:txBody>
                    <a:bodyPr/>
                    <a:lstStyle/>
                    <a:p>
                      <a:pPr algn="ctr"/>
                      <a:r>
                        <a:rPr lang="en-US" sz="1000" b="1" dirty="0">
                          <a:solidFill>
                            <a:schemeClr val="bg1"/>
                          </a:solidFill>
                          <a:effectLst/>
                        </a:rPr>
                        <a:t>2.2</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07" marR="45407" marT="0" marB="0" anchor="ctr">
                    <a:solidFill>
                      <a:srgbClr val="FFFF00"/>
                    </a:solidFill>
                  </a:tcPr>
                </a:tc>
                <a:extLst>
                  <a:ext uri="{0D108BD9-81ED-4DB2-BD59-A6C34878D82A}">
                    <a16:rowId xmlns:a16="http://schemas.microsoft.com/office/drawing/2014/main" val="3802697407"/>
                  </a:ext>
                </a:extLst>
              </a:tr>
            </a:tbl>
          </a:graphicData>
        </a:graphic>
      </p:graphicFrame>
    </p:spTree>
    <p:extLst>
      <p:ext uri="{BB962C8B-B14F-4D97-AF65-F5344CB8AC3E}">
        <p14:creationId xmlns:p14="http://schemas.microsoft.com/office/powerpoint/2010/main" val="4076437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E8D14C-DBED-1201-5F30-E208F6410974}"/>
              </a:ext>
            </a:extLst>
          </p:cNvPr>
          <p:cNvSpPr txBox="1"/>
          <p:nvPr/>
        </p:nvSpPr>
        <p:spPr>
          <a:xfrm>
            <a:off x="898636" y="381000"/>
            <a:ext cx="7502414" cy="748004"/>
          </a:xfrm>
          <a:prstGeom prst="rect">
            <a:avLst/>
          </a:prstGeom>
        </p:spPr>
        <p:txBody>
          <a:bodyPr vert="horz" lIns="91440" tIns="45720" rIns="91440" bIns="45720" rtlCol="0" anchor="ctr">
            <a:normAutofit/>
          </a:bodyPr>
          <a:lstStyle/>
          <a:p>
            <a:r>
              <a:rPr lang="en-GB" sz="2800" b="1" u="sng" dirty="0">
                <a:solidFill>
                  <a:schemeClr val="bg1"/>
                </a:solidFill>
                <a:latin typeface="Arial" panose="020B0604020202020204" pitchFamily="34" charset="0"/>
                <a:ea typeface="Calibri" panose="020F0502020204030204" pitchFamily="34" charset="0"/>
                <a:cs typeface="Times New Roman" panose="02020603050405020304" pitchFamily="18" charset="0"/>
              </a:rPr>
              <a:t>Summary and Conclusion:</a:t>
            </a:r>
            <a:endParaRPr lang="en-ZA"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B51B357-4B17-3865-CB4E-D56FD161CDED}"/>
              </a:ext>
            </a:extLst>
          </p:cNvPr>
          <p:cNvSpPr txBox="1"/>
          <p:nvPr/>
        </p:nvSpPr>
        <p:spPr>
          <a:xfrm>
            <a:off x="512667" y="1325216"/>
            <a:ext cx="7900120" cy="4764903"/>
          </a:xfrm>
          <a:prstGeom prst="rect">
            <a:avLst/>
          </a:prstGeom>
        </p:spPr>
        <p:txBody>
          <a:bodyPr vert="horz" lIns="91440" tIns="45720" rIns="91440" bIns="45720" rtlCol="0" anchor="ctr">
            <a:normAutofit fontScale="92500" lnSpcReduction="10000"/>
          </a:bodyPr>
          <a:lstStyle/>
          <a:p>
            <a:pPr marL="342900" lvl="0" indent="-342900">
              <a:spcAft>
                <a:spcPts val="1200"/>
              </a:spcAft>
              <a:buFont typeface="Wingdings" panose="05000000000000000000" pitchFamily="2" charset="2"/>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Future growth of demand for consumer goods, including dairy products, is hugely dependent on the level of economic growth in South Africa.</a:t>
            </a:r>
          </a:p>
          <a:p>
            <a:pPr marL="342900" lvl="0" indent="-342900">
              <a:spcAft>
                <a:spcPts val="1200"/>
              </a:spcAft>
              <a:buFont typeface="Wingdings" panose="05000000000000000000" pitchFamily="2" charset="2"/>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Optimistic expectations about consumer demand in 2025, not supported by:</a:t>
            </a:r>
          </a:p>
          <a:p>
            <a:pPr marL="800100" lvl="1" indent="-342900">
              <a:spcAft>
                <a:spcPts val="12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Extremely high uncertainty in the world and very high uncertainty in SA;</a:t>
            </a:r>
          </a:p>
          <a:p>
            <a:pPr marL="800100" lvl="1" indent="-342900">
              <a:spcAft>
                <a:spcPts val="12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 2024, the GDP increased </a:t>
            </a:r>
            <a:r>
              <a:rPr lang="en-ZA" b="1">
                <a:solidFill>
                  <a:schemeClr val="bg1"/>
                </a:solidFill>
                <a:effectLst/>
                <a:latin typeface="Arial" panose="020B0604020202020204" pitchFamily="34" charset="0"/>
                <a:ea typeface="Calibri" panose="020F0502020204030204" pitchFamily="34" charset="0"/>
                <a:cs typeface="Arial" panose="020B0604020202020204" pitchFamily="34" charset="0"/>
              </a:rPr>
              <a:t>by </a:t>
            </a:r>
            <a:r>
              <a:rPr lang="en-ZA" b="1">
                <a:solidFill>
                  <a:schemeClr val="bg1"/>
                </a:solidFill>
                <a:latin typeface="Arial" panose="020B0604020202020204" pitchFamily="34" charset="0"/>
                <a:ea typeface="Calibri" panose="020F0502020204030204" pitchFamily="34" charset="0"/>
                <a:cs typeface="Arial" panose="020B0604020202020204" pitchFamily="34" charset="0"/>
              </a:rPr>
              <a:t>0,53</a:t>
            </a:r>
            <a:r>
              <a:rPr lang="en-ZA" b="1">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Expected increase of GDP in 2025:</a:t>
            </a:r>
          </a:p>
          <a:p>
            <a:pPr marL="1257300" lvl="2" indent="-342900">
              <a:spcAft>
                <a:spcPts val="1200"/>
              </a:spcAft>
              <a:buFont typeface="Symbol" panose="05050102010706020507" pitchFamily="18" charset="2"/>
              <a:buChar char=""/>
            </a:pP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Reserve Bank at the beginning of the year predicted a growth rate of 1.7 percent in the GDP in 2025, but in May 2025, it was decreased to 1.2 percent (a reduction of 29.41 percent); and</a:t>
            </a:r>
          </a:p>
          <a:p>
            <a:pPr marL="1257300" lvl="2" indent="-342900">
              <a:spcAft>
                <a:spcPts val="1200"/>
              </a:spcAft>
              <a:buFont typeface="Symbol" panose="05050102010706020507" pitchFamily="18" charset="2"/>
              <a:buChar char=""/>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The IMF at the beginning of the year </a:t>
            </a: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predicted a growth rate of 1.5 percent in 2025, but in April 2025, it was decreased to 1.0 percent (a reduction of 33.33 percent). </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400E20A-58C8-ABB9-BD13-50493A314196}"/>
              </a:ext>
            </a:extLst>
          </p:cNvPr>
          <p:cNvSpPr>
            <a:spLocks noGrp="1"/>
          </p:cNvSpPr>
          <p:nvPr>
            <p:ph type="sldNum" sz="quarter" idx="12"/>
          </p:nvPr>
        </p:nvSpPr>
        <p:spPr/>
        <p:txBody>
          <a:bodyPr/>
          <a:lstStyle/>
          <a:p>
            <a:fld id="{73B850FF-6169-4056-8077-06FFA93A5366}" type="slidenum">
              <a:rPr lang="en-US" smtClean="0">
                <a:solidFill>
                  <a:schemeClr val="bg1"/>
                </a:solidFill>
              </a:rPr>
              <a:t>66</a:t>
            </a:fld>
            <a:endParaRPr lang="en-US" dirty="0">
              <a:solidFill>
                <a:schemeClr val="bg1"/>
              </a:solidFill>
            </a:endParaRPr>
          </a:p>
        </p:txBody>
      </p:sp>
    </p:spTree>
    <p:extLst>
      <p:ext uri="{BB962C8B-B14F-4D97-AF65-F5344CB8AC3E}">
        <p14:creationId xmlns:p14="http://schemas.microsoft.com/office/powerpoint/2010/main" val="1236437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124129" y="1025234"/>
            <a:ext cx="8366650" cy="4382582"/>
          </a:xfrm>
          <a:prstGeom prst="rect">
            <a:avLst/>
          </a:prstGeom>
        </p:spPr>
        <p:txBody>
          <a:bodyPr vert="horz" lIns="91440" tIns="45720" rIns="91440" bIns="45720" rtlCol="0" anchor="ctr">
            <a:noAutofit/>
          </a:bodyPr>
          <a:lstStyle/>
          <a:p>
            <a:pPr marL="342900" lvl="0" indent="-342900" algn="just">
              <a:spcAft>
                <a:spcPts val="1200"/>
              </a:spcAft>
              <a:buFont typeface="Wingdings" panose="05000000000000000000" pitchFamily="2" charset="2"/>
              <a:buChar char=""/>
            </a:pPr>
            <a:r>
              <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Retail sales quantities of dairy products in 2023, lower than in 2022.</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Wingdings" panose="05000000000000000000" pitchFamily="2" charset="2"/>
              <a:buChar char=""/>
            </a:pPr>
            <a:r>
              <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 2024, retail sales quantities of 8 of the 9 dairy products were higher than in the previous year.</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Wingdings" panose="05000000000000000000" pitchFamily="2" charset="2"/>
              <a:buChar char=""/>
            </a:pPr>
            <a:r>
              <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As foreseen as a realistic possibility, the higher supply of dairy products created amidst very low economic growth, downward pressure on prices.  The retail prices of 3 of the 9 dairy products decreased in the year which ended in March 2025, and from February to March 2025, the retail prices of 8 of the 9 dairy products decreased.</a:t>
            </a:r>
          </a:p>
          <a:p>
            <a:pPr marL="342900" lvl="0" indent="-342900" algn="just">
              <a:spcAft>
                <a:spcPts val="1200"/>
              </a:spcAft>
              <a:buFont typeface="Wingdings" panose="05000000000000000000" pitchFamily="2" charset="2"/>
              <a:buChar char=""/>
            </a:pPr>
            <a:r>
              <a:rPr lang="en-ZA"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 the year which ended in March 2025, the retail sales quantities of 7 of the 9 dairy products increased and in the quarter which ended in March 2025, the retail sales quantities of 8 of the 9 dairy products increased.</a:t>
            </a:r>
          </a:p>
          <a:p>
            <a:pPr marL="342900" lvl="0" indent="-342900" algn="just">
              <a:spcAft>
                <a:spcPts val="1200"/>
              </a:spcAft>
              <a:buFont typeface="Wingdings" panose="05000000000000000000" pitchFamily="2" charset="2"/>
              <a:buChar char=""/>
            </a:pPr>
            <a:r>
              <a:rPr lang="en-ZA" b="1" dirty="0">
                <a:solidFill>
                  <a:schemeClr val="bg1"/>
                </a:solidFill>
                <a:latin typeface="Arial" panose="020B0604020202020204" pitchFamily="34" charset="0"/>
                <a:ea typeface="Calibri" panose="020F0502020204030204" pitchFamily="34" charset="0"/>
                <a:cs typeface="Times New Roman" panose="02020603050405020304" pitchFamily="18" charset="0"/>
              </a:rPr>
              <a:t>In the year which ended in March 2025, the retail sales prices of 6 of the 9 dairy products increased in the quarter which ended in March 2025, the retail sales prices of 5 of the 9 dairy products increased and from February 2025 to March 2025, the retail sales price of only 1 of the 9 dairy products increased.</a:t>
            </a:r>
            <a:endParaRPr lang="en-ZA"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Wingdings" panose="05000000000000000000" pitchFamily="2" charset="2"/>
              <a:buChar char=""/>
            </a:pPr>
            <a:r>
              <a:rPr lang="en-ZA"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Higher sales quantities of dairy products, achieved at the expense of price.</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AB595BF-B42C-AE83-6ECA-DB1DB218DD7A}"/>
              </a:ext>
            </a:extLst>
          </p:cNvPr>
          <p:cNvSpPr>
            <a:spLocks noGrp="1"/>
          </p:cNvSpPr>
          <p:nvPr>
            <p:ph type="sldNum" sz="quarter" idx="12"/>
          </p:nvPr>
        </p:nvSpPr>
        <p:spPr/>
        <p:txBody>
          <a:bodyPr/>
          <a:lstStyle/>
          <a:p>
            <a:fld id="{73B850FF-6169-4056-8077-06FFA93A5366}" type="slidenum">
              <a:rPr lang="en-US" smtClean="0">
                <a:solidFill>
                  <a:schemeClr val="bg1"/>
                </a:solidFill>
              </a:rPr>
              <a:t>67</a:t>
            </a:fld>
            <a:endParaRPr lang="en-US">
              <a:solidFill>
                <a:schemeClr val="bg1"/>
              </a:solidFill>
            </a:endParaRPr>
          </a:p>
        </p:txBody>
      </p:sp>
    </p:spTree>
    <p:extLst>
      <p:ext uri="{BB962C8B-B14F-4D97-AF65-F5344CB8AC3E}">
        <p14:creationId xmlns:p14="http://schemas.microsoft.com/office/powerpoint/2010/main" val="352214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F671B4-3FA5-F0BE-6544-1D21F6CB7E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44CBC4-924F-6D9B-B821-E016819C32E0}"/>
              </a:ext>
            </a:extLst>
          </p:cNvPr>
          <p:cNvSpPr txBox="1"/>
          <p:nvPr/>
        </p:nvSpPr>
        <p:spPr>
          <a:xfrm>
            <a:off x="388675" y="1237709"/>
            <a:ext cx="8366650" cy="4382582"/>
          </a:xfrm>
          <a:prstGeom prst="rect">
            <a:avLst/>
          </a:prstGeom>
        </p:spPr>
        <p:txBody>
          <a:bodyPr vert="horz" lIns="91440" tIns="45720" rIns="91440" bIns="45720" rtlCol="0" anchor="ctr">
            <a:noAutofit/>
          </a:bodyPr>
          <a:lstStyle/>
          <a:p>
            <a:pPr marL="342900" lvl="0" indent="-342900" algn="just">
              <a:spcAft>
                <a:spcPts val="600"/>
              </a:spcAft>
              <a:buFont typeface="Wingdings" panose="05000000000000000000" pitchFamily="2" charset="2"/>
              <a:buChar char=""/>
            </a:pP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Production of unprocessed milk:</a:t>
            </a:r>
            <a:endParaRPr lang="en-ZA"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600"/>
              </a:spcAft>
              <a:buFont typeface="Arial" panose="020B0604020202020204" pitchFamily="34" charset="0"/>
              <a:buChar char="-"/>
            </a:pP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In the last 2 months of 2023, in each month of 2024, and the first      3 months of 2025, higher, but in April 2025 and May 2025, lower. </a:t>
            </a:r>
            <a:endParaRPr lang="en-ZA" sz="24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1200"/>
              </a:spcAft>
              <a:buFont typeface="Wingdings" panose="05000000000000000000" pitchFamily="2" charset="2"/>
              <a:buChar char=""/>
            </a:pPr>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relationship between the PPI of unprocessed milk and the index of the combined price of yellow maize and soybeans recently moved to an unfavourable position, but in March and April 2025, it was favourable. </a:t>
            </a:r>
            <a:endPar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200"/>
              </a:spcAft>
              <a:buFont typeface="Wingdings" panose="05000000000000000000" pitchFamily="2" charset="2"/>
              <a:buChar char=""/>
            </a:pPr>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Prevention of the spread of Foot and Mouth Disease is important.</a:t>
            </a:r>
            <a:endPar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200"/>
              </a:spcAft>
              <a:buFont typeface="Wingdings" panose="05000000000000000000" pitchFamily="2" charset="2"/>
              <a:buChar char=""/>
            </a:pPr>
            <a:r>
              <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Prices of electricity, water and particular other inputs of primary and secondary dairy industries, higher than inflation.</a:t>
            </a:r>
          </a:p>
          <a:p>
            <a:pPr marL="342900" lvl="0" indent="-342900" algn="just">
              <a:buFont typeface="Wingdings" panose="05000000000000000000" pitchFamily="2" charset="2"/>
              <a:buChar char=""/>
            </a:pPr>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Most elements of the situation can change fairly quickly and meaningfully, the relevant variables should continuously be monitored, and changes should timeously be reacted to, in order to ensure that in South Africa, the supply of unprocessed milk and dairy products follows the demand for these products as closely as possible.</a:t>
            </a:r>
            <a:endParaRPr lang="en-ZA"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spcAft>
                <a:spcPts val="600"/>
              </a:spcAft>
            </a:pPr>
            <a:endParaRPr lang="en-ZA" sz="2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079C32F-CBD0-CC40-1989-75B506F4B9D0}"/>
              </a:ext>
            </a:extLst>
          </p:cNvPr>
          <p:cNvSpPr>
            <a:spLocks noGrp="1"/>
          </p:cNvSpPr>
          <p:nvPr>
            <p:ph type="sldNum" sz="quarter" idx="12"/>
          </p:nvPr>
        </p:nvSpPr>
        <p:spPr/>
        <p:txBody>
          <a:bodyPr/>
          <a:lstStyle/>
          <a:p>
            <a:fld id="{73B850FF-6169-4056-8077-06FFA93A5366}" type="slidenum">
              <a:rPr lang="en-US" smtClean="0">
                <a:solidFill>
                  <a:schemeClr val="bg1"/>
                </a:solidFill>
              </a:rPr>
              <a:t>68</a:t>
            </a:fld>
            <a:endParaRPr lang="en-US">
              <a:solidFill>
                <a:schemeClr val="bg1"/>
              </a:solidFill>
            </a:endParaRPr>
          </a:p>
        </p:txBody>
      </p:sp>
    </p:spTree>
    <p:extLst>
      <p:ext uri="{BB962C8B-B14F-4D97-AF65-F5344CB8AC3E}">
        <p14:creationId xmlns:p14="http://schemas.microsoft.com/office/powerpoint/2010/main" val="2984423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86D18D-2056-3307-E84F-DA6CD80384A4}"/>
              </a:ext>
            </a:extLst>
          </p:cNvPr>
          <p:cNvSpPr txBox="1"/>
          <p:nvPr/>
        </p:nvSpPr>
        <p:spPr>
          <a:xfrm>
            <a:off x="933062" y="978185"/>
            <a:ext cx="4572000" cy="738664"/>
          </a:xfrm>
          <a:prstGeom prst="rect">
            <a:avLst/>
          </a:prstGeom>
          <a:noFill/>
        </p:spPr>
        <p:txBody>
          <a:bodyPr wrap="square">
            <a:spAutoFit/>
          </a:bodyPr>
          <a:lstStyle/>
          <a:p>
            <a:pPr defTabSz="685800" eaLnBrk="0" fontAlgn="base" hangingPunct="0">
              <a:spcBef>
                <a:spcPct val="0"/>
              </a:spcBef>
              <a:spcAft>
                <a:spcPct val="0"/>
              </a:spcAft>
            </a:pPr>
            <a:r>
              <a:rPr lang="en-GB" alt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Alwyn P Kraamwinkel (</a:t>
            </a:r>
            <a:r>
              <a:rPr lang="en-GB" altLang="en-US" sz="1400" b="1" dirty="0" err="1">
                <a:solidFill>
                  <a:schemeClr val="bg1"/>
                </a:solidFill>
                <a:latin typeface="Calibri" panose="020F0502020204030204" pitchFamily="34" charset="0"/>
                <a:ea typeface="Calibri" panose="020F0502020204030204" pitchFamily="34" charset="0"/>
                <a:cs typeface="Calibri" panose="020F0502020204030204" pitchFamily="34" charset="0"/>
              </a:rPr>
              <a:t>M.Com</a:t>
            </a:r>
            <a:r>
              <a:rPr lang="en-GB" alt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ZA" altLang="en-US" sz="600" dirty="0">
              <a:solidFill>
                <a:schemeClr val="bg1"/>
              </a:solidFill>
              <a:latin typeface="Calibri" panose="020F0502020204030204" pitchFamily="34" charset="0"/>
              <a:cs typeface="Calibri" panose="020F0502020204030204" pitchFamily="34" charset="0"/>
            </a:endParaRPr>
          </a:p>
          <a:p>
            <a:pPr defTabSz="685800" eaLnBrk="0" fontAlgn="base" hangingPunct="0">
              <a:spcBef>
                <a:spcPct val="0"/>
              </a:spcBef>
              <a:spcAft>
                <a:spcPct val="0"/>
              </a:spcAft>
            </a:pPr>
            <a:r>
              <a:rPr lang="en-GB" alt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CEO: SAMPRO</a:t>
            </a:r>
            <a:endParaRPr lang="en-ZA" altLang="en-US" sz="600" dirty="0">
              <a:solidFill>
                <a:schemeClr val="bg1"/>
              </a:solidFill>
              <a:latin typeface="Calibri" panose="020F0502020204030204" pitchFamily="34" charset="0"/>
              <a:cs typeface="Calibri" panose="020F0502020204030204" pitchFamily="34" charset="0"/>
            </a:endParaRPr>
          </a:p>
          <a:p>
            <a:pPr defTabSz="685800" eaLnBrk="0" fontAlgn="base" hangingPunct="0">
              <a:spcBef>
                <a:spcPct val="0"/>
              </a:spcBef>
              <a:spcAft>
                <a:spcPct val="0"/>
              </a:spcAft>
            </a:pPr>
            <a:r>
              <a:rPr lang="en-GB" alt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22 July 2025</a:t>
            </a:r>
            <a:endParaRPr lang="en-ZA" altLang="en-US" sz="600" dirty="0">
              <a:solidFill>
                <a:schemeClr val="bg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04C75B67-4725-6FC8-8F88-6150F533AE96}"/>
              </a:ext>
            </a:extLst>
          </p:cNvPr>
          <p:cNvGraphicFramePr>
            <a:graphicFrameLocks noGrp="1"/>
          </p:cNvGraphicFramePr>
          <p:nvPr>
            <p:extLst>
              <p:ext uri="{D42A27DB-BD31-4B8C-83A1-F6EECF244321}">
                <p14:modId xmlns:p14="http://schemas.microsoft.com/office/powerpoint/2010/main" val="618151733"/>
              </p:ext>
            </p:extLst>
          </p:nvPr>
        </p:nvGraphicFramePr>
        <p:xfrm>
          <a:off x="1499672" y="2105598"/>
          <a:ext cx="6144656" cy="3472880"/>
        </p:xfrm>
        <a:graphic>
          <a:graphicData uri="http://schemas.openxmlformats.org/drawingml/2006/table">
            <a:tbl>
              <a:tblPr firstRow="1" firstCol="1" bandRow="1">
                <a:tableStyleId>{D7AC3CCA-C797-4891-BE02-D94E43425B78}</a:tableStyleId>
              </a:tblPr>
              <a:tblGrid>
                <a:gridCol w="3851914">
                  <a:extLst>
                    <a:ext uri="{9D8B030D-6E8A-4147-A177-3AD203B41FA5}">
                      <a16:colId xmlns:a16="http://schemas.microsoft.com/office/drawing/2014/main" val="2014154912"/>
                    </a:ext>
                  </a:extLst>
                </a:gridCol>
                <a:gridCol w="2292742">
                  <a:extLst>
                    <a:ext uri="{9D8B030D-6E8A-4147-A177-3AD203B41FA5}">
                      <a16:colId xmlns:a16="http://schemas.microsoft.com/office/drawing/2014/main" val="1768943570"/>
                    </a:ext>
                  </a:extLst>
                </a:gridCol>
              </a:tblGrid>
              <a:tr h="580228">
                <a:tc gridSpan="2">
                  <a:txBody>
                    <a:bodyPr/>
                    <a:lstStyle/>
                    <a:p>
                      <a:pPr>
                        <a:lnSpc>
                          <a:spcPct val="107000"/>
                        </a:lnSpc>
                        <a:spcAft>
                          <a:spcPts val="800"/>
                        </a:spcAft>
                      </a:pPr>
                      <a:r>
                        <a:rPr lang="en-GB" sz="1000" dirty="0">
                          <a:solidFill>
                            <a:schemeClr val="bg1"/>
                          </a:solidFill>
                          <a:effectLst/>
                        </a:rPr>
                        <a:t>The following contributions to this presentation are acknowledged:</a:t>
                      </a:r>
                      <a:endParaRPr lang="en-Z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ZA"/>
                    </a:p>
                  </a:txBody>
                  <a:tcPr/>
                </a:tc>
                <a:extLst>
                  <a:ext uri="{0D108BD9-81ED-4DB2-BD59-A6C34878D82A}">
                    <a16:rowId xmlns:a16="http://schemas.microsoft.com/office/drawing/2014/main" val="3713782542"/>
                  </a:ext>
                </a:extLst>
              </a:tr>
              <a:tr h="1732196">
                <a:tc>
                  <a:txBody>
                    <a:bodyPr/>
                    <a:lstStyle/>
                    <a:p>
                      <a:pPr>
                        <a:lnSpc>
                          <a:spcPct val="107000"/>
                        </a:lnSpc>
                        <a:spcAft>
                          <a:spcPts val="800"/>
                        </a:spcAft>
                      </a:pPr>
                      <a:r>
                        <a:rPr lang="en-GB" sz="1000" dirty="0">
                          <a:solidFill>
                            <a:schemeClr val="bg1"/>
                          </a:solidFill>
                          <a:effectLst/>
                        </a:rPr>
                        <a:t>De Wet Jonker (</a:t>
                      </a:r>
                      <a:r>
                        <a:rPr lang="en-GB" sz="1000" dirty="0" err="1">
                          <a:solidFill>
                            <a:schemeClr val="bg1"/>
                          </a:solidFill>
                          <a:effectLst/>
                        </a:rPr>
                        <a:t>B.Econ</a:t>
                      </a:r>
                      <a:r>
                        <a:rPr lang="en-GB" sz="1000" dirty="0">
                          <a:solidFill>
                            <a:schemeClr val="bg1"/>
                          </a:solidFill>
                          <a:effectLst/>
                        </a:rPr>
                        <a:t>/</a:t>
                      </a:r>
                      <a:r>
                        <a:rPr lang="en-GB" sz="1000" dirty="0" err="1">
                          <a:solidFill>
                            <a:schemeClr val="bg1"/>
                          </a:solidFill>
                          <a:effectLst/>
                        </a:rPr>
                        <a:t>B.Com</a:t>
                      </a:r>
                      <a:r>
                        <a:rPr lang="en-GB" sz="1000" dirty="0">
                          <a:solidFill>
                            <a:schemeClr val="bg1"/>
                          </a:solidFill>
                          <a:effectLst/>
                        </a:rPr>
                        <a:t> Hons),</a:t>
                      </a:r>
                      <a:endParaRPr lang="en-ZA" sz="1000" dirty="0">
                        <a:solidFill>
                          <a:schemeClr val="bg1"/>
                        </a:solidFill>
                        <a:effectLst/>
                      </a:endParaRPr>
                    </a:p>
                    <a:p>
                      <a:pPr>
                        <a:lnSpc>
                          <a:spcPct val="107000"/>
                        </a:lnSpc>
                        <a:spcAft>
                          <a:spcPts val="800"/>
                        </a:spcAft>
                      </a:pPr>
                      <a:r>
                        <a:rPr lang="en-GB" sz="1000" dirty="0">
                          <a:solidFill>
                            <a:schemeClr val="bg1"/>
                          </a:solidFill>
                          <a:effectLst/>
                        </a:rPr>
                        <a:t>Dr Ndumiso Mazibuko (</a:t>
                      </a:r>
                      <a:r>
                        <a:rPr lang="en-GB" sz="1000" dirty="0" err="1">
                          <a:solidFill>
                            <a:schemeClr val="bg1"/>
                          </a:solidFill>
                          <a:effectLst/>
                        </a:rPr>
                        <a:t>Bsc</a:t>
                      </a:r>
                      <a:r>
                        <a:rPr lang="en-GB" sz="1000" dirty="0">
                          <a:solidFill>
                            <a:schemeClr val="bg1"/>
                          </a:solidFill>
                          <a:effectLst/>
                        </a:rPr>
                        <a:t> Agric Econ, </a:t>
                      </a:r>
                      <a:r>
                        <a:rPr lang="en-GB" sz="1000" dirty="0" err="1">
                          <a:solidFill>
                            <a:schemeClr val="bg1"/>
                          </a:solidFill>
                          <a:effectLst/>
                        </a:rPr>
                        <a:t>Msc</a:t>
                      </a:r>
                      <a:r>
                        <a:rPr lang="en-GB" sz="1000" dirty="0">
                          <a:solidFill>
                            <a:schemeClr val="bg1"/>
                          </a:solidFill>
                          <a:effectLst/>
                        </a:rPr>
                        <a:t>, MBA, PhD)</a:t>
                      </a:r>
                      <a:endParaRPr lang="en-ZA" sz="1000" dirty="0">
                        <a:solidFill>
                          <a:schemeClr val="bg1"/>
                        </a:solidFill>
                        <a:effectLst/>
                      </a:endParaRPr>
                    </a:p>
                    <a:p>
                      <a:pPr>
                        <a:lnSpc>
                          <a:spcPct val="107000"/>
                        </a:lnSpc>
                        <a:spcAft>
                          <a:spcPts val="800"/>
                        </a:spcAft>
                      </a:pPr>
                      <a:r>
                        <a:rPr lang="en-GB" sz="1000" dirty="0">
                          <a:solidFill>
                            <a:schemeClr val="bg1"/>
                          </a:solidFill>
                          <a:effectLst/>
                        </a:rPr>
                        <a:t>Jan Theron, (</a:t>
                      </a:r>
                      <a:r>
                        <a:rPr lang="en-GB" sz="1000" dirty="0" err="1">
                          <a:solidFill>
                            <a:schemeClr val="bg1"/>
                          </a:solidFill>
                          <a:effectLst/>
                        </a:rPr>
                        <a:t>B.Com</a:t>
                      </a:r>
                      <a:r>
                        <a:rPr lang="en-GB" sz="1000" dirty="0">
                          <a:solidFill>
                            <a:schemeClr val="bg1"/>
                          </a:solidFill>
                          <a:effectLst/>
                        </a:rPr>
                        <a:t> Economy), and</a:t>
                      </a:r>
                    </a:p>
                    <a:p>
                      <a:pPr>
                        <a:lnSpc>
                          <a:spcPct val="107000"/>
                        </a:lnSpc>
                        <a:spcAft>
                          <a:spcPts val="800"/>
                        </a:spcAft>
                      </a:pPr>
                      <a:r>
                        <a:rPr lang="en-GB" sz="1000" b="1" dirty="0">
                          <a:solidFill>
                            <a:schemeClr val="bg1"/>
                          </a:solidFill>
                          <a:effectLst/>
                        </a:rPr>
                        <a:t>Marietjie le Roux (</a:t>
                      </a:r>
                      <a:r>
                        <a:rPr lang="en-GB" sz="1000" b="1" dirty="0" err="1">
                          <a:solidFill>
                            <a:schemeClr val="bg1"/>
                          </a:solidFill>
                          <a:effectLst/>
                        </a:rPr>
                        <a:t>B.Com</a:t>
                      </a:r>
                      <a:r>
                        <a:rPr lang="en-GB" sz="1000" b="1" dirty="0">
                          <a:solidFill>
                            <a:schemeClr val="bg1"/>
                          </a:solidFill>
                          <a:effectLst/>
                        </a:rPr>
                        <a:t> Human Resources) </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GB" sz="1000" b="1" dirty="0">
                          <a:solidFill>
                            <a:schemeClr val="bg1"/>
                          </a:solidFill>
                          <a:effectLst/>
                        </a:rPr>
                        <a:t>Collecting information, compiling of tables and graphs and assessment of information.</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493046044"/>
                  </a:ext>
                </a:extLst>
              </a:tr>
              <a:tr h="580228">
                <a:tc>
                  <a:txBody>
                    <a:bodyPr/>
                    <a:lstStyle/>
                    <a:p>
                      <a:pPr>
                        <a:lnSpc>
                          <a:spcPct val="107000"/>
                        </a:lnSpc>
                        <a:spcAft>
                          <a:spcPts val="800"/>
                        </a:spcAft>
                      </a:pPr>
                      <a:r>
                        <a:rPr lang="en-GB" sz="1000">
                          <a:solidFill>
                            <a:schemeClr val="bg1"/>
                          </a:solidFill>
                          <a:effectLst/>
                        </a:rPr>
                        <a:t>Gerhard Venter (M.Sc Agric Food Science)</a:t>
                      </a:r>
                      <a:endParaRPr lang="en-Z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GB" sz="1000" b="1" dirty="0">
                          <a:solidFill>
                            <a:schemeClr val="bg1"/>
                          </a:solidFill>
                          <a:effectLst/>
                        </a:rPr>
                        <a:t>Dairy Technical advice.</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118059968"/>
                  </a:ext>
                </a:extLst>
              </a:tr>
              <a:tr h="580228">
                <a:tc>
                  <a:txBody>
                    <a:bodyPr/>
                    <a:lstStyle/>
                    <a:p>
                      <a:pPr>
                        <a:lnSpc>
                          <a:spcPct val="107000"/>
                        </a:lnSpc>
                        <a:spcAft>
                          <a:spcPts val="800"/>
                        </a:spcAft>
                      </a:pPr>
                      <a:r>
                        <a:rPr lang="en-GB" sz="1000" dirty="0">
                          <a:solidFill>
                            <a:schemeClr val="bg1"/>
                          </a:solidFill>
                          <a:effectLst/>
                        </a:rPr>
                        <a:t>Sonja van </a:t>
                      </a:r>
                      <a:r>
                        <a:rPr lang="en-GB" sz="1000" dirty="0" err="1">
                          <a:solidFill>
                            <a:schemeClr val="bg1"/>
                          </a:solidFill>
                          <a:effectLst/>
                        </a:rPr>
                        <a:t>Jaarsveldt</a:t>
                      </a:r>
                      <a:endParaRPr lang="en-Z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GB" sz="1000" b="1" dirty="0">
                          <a:solidFill>
                            <a:schemeClr val="bg1"/>
                          </a:solidFill>
                          <a:effectLst/>
                        </a:rPr>
                        <a:t>Assistance in preparing documents</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273916928"/>
                  </a:ext>
                </a:extLst>
              </a:tr>
            </a:tbl>
          </a:graphicData>
        </a:graphic>
      </p:graphicFrame>
      <p:sp>
        <p:nvSpPr>
          <p:cNvPr id="2" name="Slide Number Placeholder 1">
            <a:extLst>
              <a:ext uri="{FF2B5EF4-FFF2-40B4-BE49-F238E27FC236}">
                <a16:creationId xmlns:a16="http://schemas.microsoft.com/office/drawing/2014/main" id="{C64326FB-35B9-5831-C3D4-D6F2CC1ABC83}"/>
              </a:ext>
            </a:extLst>
          </p:cNvPr>
          <p:cNvSpPr>
            <a:spLocks noGrp="1"/>
          </p:cNvSpPr>
          <p:nvPr>
            <p:ph type="sldNum" sz="quarter" idx="12"/>
          </p:nvPr>
        </p:nvSpPr>
        <p:spPr/>
        <p:txBody>
          <a:bodyPr/>
          <a:lstStyle/>
          <a:p>
            <a:fld id="{73B850FF-6169-4056-8077-06FFA93A5366}" type="slidenum">
              <a:rPr lang="en-US" smtClean="0">
                <a:solidFill>
                  <a:schemeClr val="bg1"/>
                </a:solidFill>
              </a:rPr>
              <a:t>69</a:t>
            </a:fld>
            <a:endParaRPr lang="en-US">
              <a:solidFill>
                <a:schemeClr val="bg1"/>
              </a:solidFill>
            </a:endParaRPr>
          </a:p>
        </p:txBody>
      </p:sp>
    </p:spTree>
    <p:extLst>
      <p:ext uri="{BB962C8B-B14F-4D97-AF65-F5344CB8AC3E}">
        <p14:creationId xmlns:p14="http://schemas.microsoft.com/office/powerpoint/2010/main" val="184270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717785" y="6561151"/>
            <a:ext cx="4482178"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ysClr val="windowText" lastClr="000000"/>
                </a:solidFill>
                <a:latin typeface="Calibri" pitchFamily="34" charset="0"/>
                <a:ea typeface="Calibri" pitchFamily="34" charset="0"/>
                <a:cs typeface="Arial" charset="0"/>
              </a:rPr>
              <a:t>Graph as published by the Food and Agricultural Organisation (FAO) of the United Nations.</a:t>
            </a:r>
            <a:endParaRPr lang="en-GB" sz="1200" dirty="0">
              <a:solidFill>
                <a:sysClr val="windowText" lastClr="000000"/>
              </a:solidFill>
              <a:latin typeface="Calibri" pitchFamily="34" charset="0"/>
              <a:ea typeface="Calibri" pitchFamily="34" charset="0"/>
              <a:cs typeface="Arial" charset="0"/>
            </a:endParaRPr>
          </a:p>
        </p:txBody>
      </p:sp>
      <p:sp>
        <p:nvSpPr>
          <p:cNvPr id="3" name="TextBox 2">
            <a:extLst>
              <a:ext uri="{FF2B5EF4-FFF2-40B4-BE49-F238E27FC236}">
                <a16:creationId xmlns:a16="http://schemas.microsoft.com/office/drawing/2014/main" id="{16BFD55A-03C7-B191-9348-2916B4D2800B}"/>
              </a:ext>
            </a:extLst>
          </p:cNvPr>
          <p:cNvSpPr txBox="1"/>
          <p:nvPr/>
        </p:nvSpPr>
        <p:spPr>
          <a:xfrm>
            <a:off x="1599229" y="187224"/>
            <a:ext cx="6194283"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solidFill>
                  <a:sysClr val="windowText" lastClr="000000"/>
                </a:solidFill>
                <a:latin typeface="Calibri" pitchFamily="34" charset="0"/>
              </a:rPr>
              <a:t>The International Markets for dairy products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1</a:t>
            </a:r>
          </a:p>
        </p:txBody>
      </p:sp>
      <p:sp>
        <p:nvSpPr>
          <p:cNvPr id="5" name="Rectangle 1">
            <a:extLst>
              <a:ext uri="{FF2B5EF4-FFF2-40B4-BE49-F238E27FC236}">
                <a16:creationId xmlns:a16="http://schemas.microsoft.com/office/drawing/2014/main" id="{464447DA-63E8-C681-082E-83336EDE906F}"/>
              </a:ext>
            </a:extLst>
          </p:cNvPr>
          <p:cNvSpPr>
            <a:spLocks noChangeArrowheads="1"/>
          </p:cNvSpPr>
          <p:nvPr/>
        </p:nvSpPr>
        <p:spPr bwMode="auto">
          <a:xfrm>
            <a:off x="791759" y="1166236"/>
            <a:ext cx="7708429"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ysClr val="windowText" lastClr="000000"/>
                </a:solidFill>
                <a:effectLst>
                  <a:innerShdw blurRad="69850" dist="43180" dir="5400000">
                    <a:srgbClr val="000000">
                      <a:alpha val="65000"/>
                    </a:srgbClr>
                  </a:innerShdw>
                </a:effectLst>
                <a:latin typeface="Calibri" pitchFamily="34" charset="0"/>
                <a:cs typeface="Calibri" pitchFamily="34" charset="0"/>
              </a:rPr>
              <a:t>PRICE INDEX OF DAIRY PRODUCTS TRADED INTERNATIONALY UP TO JUNE 2025</a:t>
            </a:r>
            <a:endParaRPr lang="en-ZA" sz="1600" b="1" dirty="0">
              <a:ln w="1905">
                <a:noFill/>
              </a:ln>
              <a:solidFill>
                <a:sysClr val="windowText" lastClr="000000"/>
              </a:solidFill>
              <a:effectLst>
                <a:innerShdw blurRad="69850" dist="43180" dir="5400000">
                  <a:srgbClr val="000000">
                    <a:alpha val="65000"/>
                  </a:srgbClr>
                </a:innerShdw>
              </a:effectLst>
              <a:latin typeface="Calibri" pitchFamily="34" charset="0"/>
              <a:cs typeface="Calibri" pitchFamily="34" charset="0"/>
            </a:endParaRPr>
          </a:p>
        </p:txBody>
      </p:sp>
      <p:sp>
        <p:nvSpPr>
          <p:cNvPr id="6" name="Slide Number Placeholder 5">
            <a:extLst>
              <a:ext uri="{FF2B5EF4-FFF2-40B4-BE49-F238E27FC236}">
                <a16:creationId xmlns:a16="http://schemas.microsoft.com/office/drawing/2014/main" id="{F59AC50C-2B08-A39B-6CC2-187243B82DE5}"/>
              </a:ext>
            </a:extLst>
          </p:cNvPr>
          <p:cNvSpPr>
            <a:spLocks noGrp="1"/>
          </p:cNvSpPr>
          <p:nvPr>
            <p:ph type="sldNum" sz="quarter" idx="12"/>
          </p:nvPr>
        </p:nvSpPr>
        <p:spPr>
          <a:xfrm>
            <a:off x="7793512" y="6126928"/>
            <a:ext cx="856907" cy="669925"/>
          </a:xfrm>
        </p:spPr>
        <p:txBody>
          <a:bodyPr/>
          <a:lstStyle/>
          <a:p>
            <a:fld id="{73B850FF-6169-4056-8077-06FFA93A5366}" type="slidenum">
              <a:rPr lang="en-US" smtClean="0">
                <a:solidFill>
                  <a:sysClr val="windowText" lastClr="000000"/>
                </a:solidFill>
              </a:rPr>
              <a:t>7</a:t>
            </a:fld>
            <a:endParaRPr lang="en-US" dirty="0">
              <a:solidFill>
                <a:sysClr val="windowText" lastClr="000000"/>
              </a:solidFill>
            </a:endParaRPr>
          </a:p>
        </p:txBody>
      </p:sp>
      <p:pic>
        <p:nvPicPr>
          <p:cNvPr id="8" name="Picture 7">
            <a:extLst>
              <a:ext uri="{FF2B5EF4-FFF2-40B4-BE49-F238E27FC236}">
                <a16:creationId xmlns:a16="http://schemas.microsoft.com/office/drawing/2014/main" id="{8E5CE911-9F4D-F511-349E-232D4FBDE2B2}"/>
              </a:ext>
            </a:extLst>
          </p:cNvPr>
          <p:cNvPicPr>
            <a:picLocks noChangeAspect="1"/>
          </p:cNvPicPr>
          <p:nvPr/>
        </p:nvPicPr>
        <p:blipFill>
          <a:blip r:embed="rId2"/>
          <a:stretch>
            <a:fillRect/>
          </a:stretch>
        </p:blipFill>
        <p:spPr>
          <a:xfrm>
            <a:off x="923984" y="1680599"/>
            <a:ext cx="7544771" cy="4542078"/>
          </a:xfrm>
          <a:prstGeom prst="rect">
            <a:avLst/>
          </a:prstGeom>
        </p:spPr>
      </p:pic>
    </p:spTree>
    <p:extLst>
      <p:ext uri="{BB962C8B-B14F-4D97-AF65-F5344CB8AC3E}">
        <p14:creationId xmlns:p14="http://schemas.microsoft.com/office/powerpoint/2010/main" val="353872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627168"/>
            <a:ext cx="4891881" cy="230832"/>
          </a:xfrm>
          <a:prstGeom prst="rect">
            <a:avLst/>
          </a:prstGeom>
          <a:noFill/>
          <a:ln>
            <a:noFill/>
          </a:ln>
        </p:spPr>
        <p:txBody>
          <a:bodyPr wrap="square" anchor="ctr">
            <a:spAutoFit/>
          </a:bodyPr>
          <a:lstStyle/>
          <a:p>
            <a:r>
              <a:rPr lang="en-GB" sz="900" b="1" i="1" dirty="0">
                <a:solidFill>
                  <a:schemeClr val="bg1"/>
                </a:solidFill>
                <a:latin typeface="Calibri" pitchFamily="34" charset="0"/>
              </a:rPr>
              <a:t>Table prepared by the Office of SAMPRO based on information</a:t>
            </a:r>
            <a:r>
              <a:rPr lang="en-ZA" sz="900" b="1" i="1" dirty="0">
                <a:solidFill>
                  <a:schemeClr val="bg1"/>
                </a:solidFill>
                <a:latin typeface="Calibri" pitchFamily="34" charset="0"/>
              </a:rPr>
              <a:t> published by the FAO.</a:t>
            </a:r>
            <a:endParaRPr lang="en-GB" sz="900" b="1" dirty="0">
              <a:solidFill>
                <a:schemeClr val="bg1"/>
              </a:solidFill>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535512" y="73641"/>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Table 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0" y="481444"/>
            <a:ext cx="8892074" cy="80021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ctr"/>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VOLATILITY PER YEAR OF THE PRICE INDEX OF THE FAO OF DAIRY PRODUCTS IN THE INTERNATIONAL MARKET                                                         </a:t>
            </a:r>
          </a:p>
          <a:p>
            <a:pPr algn="ctr"/>
            <a:r>
              <a:rPr lang="en-GB" sz="14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Index: 2014-2016=100</a:t>
            </a:r>
          </a:p>
        </p:txBody>
      </p:sp>
      <p:sp>
        <p:nvSpPr>
          <p:cNvPr id="3" name="Slide Number Placeholder 2">
            <a:extLst>
              <a:ext uri="{FF2B5EF4-FFF2-40B4-BE49-F238E27FC236}">
                <a16:creationId xmlns:a16="http://schemas.microsoft.com/office/drawing/2014/main" id="{170FA1FB-31DA-EBC1-C8B2-4589D4162197}"/>
              </a:ext>
            </a:extLst>
          </p:cNvPr>
          <p:cNvSpPr>
            <a:spLocks noGrp="1"/>
          </p:cNvSpPr>
          <p:nvPr>
            <p:ph type="sldNum" sz="quarter" idx="12"/>
          </p:nvPr>
        </p:nvSpPr>
        <p:spPr>
          <a:xfrm>
            <a:off x="7952689" y="5507088"/>
            <a:ext cx="856907" cy="669925"/>
          </a:xfrm>
        </p:spPr>
        <p:txBody>
          <a:bodyPr/>
          <a:lstStyle/>
          <a:p>
            <a:fld id="{73B850FF-6169-4056-8077-06FFA93A5366}" type="slidenum">
              <a:rPr lang="en-US" smtClean="0">
                <a:solidFill>
                  <a:schemeClr val="bg1"/>
                </a:solidFill>
              </a:rPr>
              <a:t>8</a:t>
            </a:fld>
            <a:endParaRPr lang="en-US" dirty="0">
              <a:solidFill>
                <a:schemeClr val="bg1"/>
              </a:solidFill>
            </a:endParaRPr>
          </a:p>
        </p:txBody>
      </p:sp>
      <p:graphicFrame>
        <p:nvGraphicFramePr>
          <p:cNvPr id="5" name="Table 4">
            <a:extLst>
              <a:ext uri="{FF2B5EF4-FFF2-40B4-BE49-F238E27FC236}">
                <a16:creationId xmlns:a16="http://schemas.microsoft.com/office/drawing/2014/main" id="{9EB2991E-E2CE-379B-14C3-4E2262E51323}"/>
              </a:ext>
            </a:extLst>
          </p:cNvPr>
          <p:cNvGraphicFramePr>
            <a:graphicFrameLocks noGrp="1"/>
          </p:cNvGraphicFramePr>
          <p:nvPr>
            <p:extLst>
              <p:ext uri="{D42A27DB-BD31-4B8C-83A1-F6EECF244321}">
                <p14:modId xmlns:p14="http://schemas.microsoft.com/office/powerpoint/2010/main" val="4292504876"/>
              </p:ext>
            </p:extLst>
          </p:nvPr>
        </p:nvGraphicFramePr>
        <p:xfrm>
          <a:off x="510931" y="1350912"/>
          <a:ext cx="7870212" cy="4966740"/>
        </p:xfrm>
        <a:graphic>
          <a:graphicData uri="http://schemas.openxmlformats.org/drawingml/2006/table">
            <a:tbl>
              <a:tblPr firstRow="1" bandRow="1">
                <a:tableStyleId>{5C22544A-7EE6-4342-B048-85BDC9FD1C3A}</a:tableStyleId>
              </a:tblPr>
              <a:tblGrid>
                <a:gridCol w="1967553">
                  <a:extLst>
                    <a:ext uri="{9D8B030D-6E8A-4147-A177-3AD203B41FA5}">
                      <a16:colId xmlns:a16="http://schemas.microsoft.com/office/drawing/2014/main" val="3281968630"/>
                    </a:ext>
                  </a:extLst>
                </a:gridCol>
                <a:gridCol w="1967553">
                  <a:extLst>
                    <a:ext uri="{9D8B030D-6E8A-4147-A177-3AD203B41FA5}">
                      <a16:colId xmlns:a16="http://schemas.microsoft.com/office/drawing/2014/main" val="351760003"/>
                    </a:ext>
                  </a:extLst>
                </a:gridCol>
                <a:gridCol w="1967553">
                  <a:extLst>
                    <a:ext uri="{9D8B030D-6E8A-4147-A177-3AD203B41FA5}">
                      <a16:colId xmlns:a16="http://schemas.microsoft.com/office/drawing/2014/main" val="2071003564"/>
                    </a:ext>
                  </a:extLst>
                </a:gridCol>
                <a:gridCol w="1967553">
                  <a:extLst>
                    <a:ext uri="{9D8B030D-6E8A-4147-A177-3AD203B41FA5}">
                      <a16:colId xmlns:a16="http://schemas.microsoft.com/office/drawing/2014/main" val="2982286233"/>
                    </a:ext>
                  </a:extLst>
                </a:gridCol>
              </a:tblGrid>
              <a:tr h="419201">
                <a:tc>
                  <a:txBody>
                    <a:bodyPr/>
                    <a:lstStyle/>
                    <a:p>
                      <a:pPr>
                        <a:buNone/>
                      </a:pPr>
                      <a:r>
                        <a:rPr lang="en-GB" sz="1000" b="1">
                          <a:effectLst/>
                        </a:rPr>
                        <a:t> YEAR</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GB" sz="1000" b="1" dirty="0">
                          <a:effectLst/>
                        </a:rPr>
                        <a:t>A</a:t>
                      </a:r>
                      <a:endParaRPr lang="en-ZA" sz="1050" b="1" dirty="0">
                        <a:effectLst/>
                      </a:endParaRPr>
                    </a:p>
                    <a:p>
                      <a:pPr algn="ctr">
                        <a:buNone/>
                      </a:pPr>
                      <a:r>
                        <a:rPr lang="en-GB" sz="1000" b="1" dirty="0">
                          <a:effectLst/>
                        </a:rPr>
                        <a:t>Highest Monthly</a:t>
                      </a:r>
                      <a:endParaRPr lang="en-ZA" sz="1050" b="1" dirty="0">
                        <a:effectLst/>
                      </a:endParaRPr>
                    </a:p>
                    <a:p>
                      <a:pPr algn="ctr">
                        <a:buNone/>
                      </a:pPr>
                      <a:r>
                        <a:rPr lang="en-GB" sz="1000" b="1" dirty="0">
                          <a:effectLst/>
                        </a:rPr>
                        <a:t>Index</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GB" sz="1000" b="1">
                          <a:effectLst/>
                        </a:rPr>
                        <a:t>B</a:t>
                      </a:r>
                      <a:endParaRPr lang="en-ZA" sz="1050" b="1">
                        <a:effectLst/>
                      </a:endParaRPr>
                    </a:p>
                    <a:p>
                      <a:pPr algn="ctr">
                        <a:buNone/>
                      </a:pPr>
                      <a:r>
                        <a:rPr lang="en-GB" sz="1000" b="1">
                          <a:effectLst/>
                        </a:rPr>
                        <a:t>Lowest Monthly</a:t>
                      </a:r>
                      <a:endParaRPr lang="en-ZA" sz="1050" b="1">
                        <a:effectLst/>
                      </a:endParaRPr>
                    </a:p>
                    <a:p>
                      <a:pPr algn="ctr">
                        <a:buNone/>
                      </a:pPr>
                      <a:r>
                        <a:rPr lang="en-GB" sz="1000" b="1">
                          <a:effectLst/>
                        </a:rPr>
                        <a:t>Index</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GB" sz="1000" b="1">
                          <a:effectLst/>
                        </a:rPr>
                        <a:t>A Higher than B</a:t>
                      </a:r>
                      <a:endParaRPr lang="en-ZA" sz="1050" b="1">
                        <a:effectLst/>
                      </a:endParaRPr>
                    </a:p>
                    <a:p>
                      <a:pPr algn="ctr">
                        <a:buNone/>
                      </a:pPr>
                      <a:r>
                        <a:rPr lang="en-GB" sz="1000" b="1">
                          <a:effectLst/>
                        </a:rPr>
                        <a:t>Percent</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279494004"/>
                  </a:ext>
                </a:extLst>
              </a:tr>
              <a:tr h="163091">
                <a:tc>
                  <a:txBody>
                    <a:bodyPr/>
                    <a:lstStyle/>
                    <a:p>
                      <a:pPr>
                        <a:buNone/>
                      </a:pPr>
                      <a:r>
                        <a:rPr lang="en-GB" sz="1000" b="1">
                          <a:effectLst/>
                        </a:rPr>
                        <a:t>2000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60.1</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50.1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20.0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3394912768"/>
                  </a:ext>
                </a:extLst>
              </a:tr>
              <a:tr h="163091">
                <a:tc>
                  <a:txBody>
                    <a:bodyPr/>
                    <a:lstStyle/>
                    <a:p>
                      <a:pPr>
                        <a:buNone/>
                      </a:pPr>
                      <a:r>
                        <a:rPr lang="en-GB" sz="1000" b="1">
                          <a:effectLst/>
                        </a:rPr>
                        <a:t>2001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62.9</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56.9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10.6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448083879"/>
                  </a:ext>
                </a:extLst>
              </a:tr>
              <a:tr h="163091">
                <a:tc>
                  <a:txBody>
                    <a:bodyPr/>
                    <a:lstStyle/>
                    <a:p>
                      <a:pPr>
                        <a:buNone/>
                      </a:pPr>
                      <a:r>
                        <a:rPr lang="en-GB" sz="1000" b="1">
                          <a:effectLst/>
                        </a:rPr>
                        <a:t>2002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53.0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40.1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32.2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3652343808"/>
                  </a:ext>
                </a:extLst>
              </a:tr>
              <a:tr h="163091">
                <a:tc>
                  <a:txBody>
                    <a:bodyPr/>
                    <a:lstStyle/>
                    <a:p>
                      <a:pPr>
                        <a:buNone/>
                      </a:pPr>
                      <a:r>
                        <a:rPr lang="en-GB" sz="1000" b="1">
                          <a:effectLst/>
                        </a:rPr>
                        <a:t>2003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59.7</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51.3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16.5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642155251"/>
                  </a:ext>
                </a:extLst>
              </a:tr>
              <a:tr h="163091">
                <a:tc>
                  <a:txBody>
                    <a:bodyPr/>
                    <a:lstStyle/>
                    <a:p>
                      <a:pPr>
                        <a:buNone/>
                      </a:pPr>
                      <a:r>
                        <a:rPr lang="en-GB" sz="1000" b="1">
                          <a:effectLst/>
                        </a:rPr>
                        <a:t>2004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75.8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60.9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24.4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686719613"/>
                  </a:ext>
                </a:extLst>
              </a:tr>
              <a:tr h="163091">
                <a:tc>
                  <a:txBody>
                    <a:bodyPr/>
                    <a:lstStyle/>
                    <a:p>
                      <a:pPr>
                        <a:buNone/>
                      </a:pPr>
                      <a:r>
                        <a:rPr lang="en-GB" sz="1000" b="1" dirty="0">
                          <a:effectLst/>
                        </a:rPr>
                        <a:t>2005</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78.7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76.2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3.4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3329333111"/>
                  </a:ext>
                </a:extLst>
              </a:tr>
              <a:tr h="163091">
                <a:tc>
                  <a:txBody>
                    <a:bodyPr/>
                    <a:lstStyle/>
                    <a:p>
                      <a:pPr>
                        <a:buNone/>
                      </a:pPr>
                      <a:r>
                        <a:rPr lang="en-GB" sz="1000" b="1">
                          <a:effectLst/>
                        </a:rPr>
                        <a:t>2006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81.7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70.3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16.2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953546544"/>
                  </a:ext>
                </a:extLst>
              </a:tr>
              <a:tr h="163091">
                <a:tc>
                  <a:txBody>
                    <a:bodyPr/>
                    <a:lstStyle/>
                    <a:p>
                      <a:pPr>
                        <a:buNone/>
                      </a:pPr>
                      <a:r>
                        <a:rPr lang="en-GB" sz="1000" b="1">
                          <a:effectLst/>
                        </a:rPr>
                        <a:t>2007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154.0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84.2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82.8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997666999"/>
                  </a:ext>
                </a:extLst>
              </a:tr>
              <a:tr h="163091">
                <a:tc>
                  <a:txBody>
                    <a:bodyPr/>
                    <a:lstStyle/>
                    <a:p>
                      <a:pPr>
                        <a:buNone/>
                      </a:pPr>
                      <a:r>
                        <a:rPr lang="en-GB" sz="1000" b="1">
                          <a:effectLst/>
                        </a:rPr>
                        <a:t>2008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152.6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94.9</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60.9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493132492"/>
                  </a:ext>
                </a:extLst>
              </a:tr>
              <a:tr h="163091">
                <a:tc>
                  <a:txBody>
                    <a:bodyPr/>
                    <a:lstStyle/>
                    <a:p>
                      <a:pPr>
                        <a:buNone/>
                      </a:pPr>
                      <a:r>
                        <a:rPr lang="en-GB" sz="1000" b="1">
                          <a:effectLst/>
                        </a:rPr>
                        <a:t>2009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113.1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80.4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40.7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949144364"/>
                  </a:ext>
                </a:extLst>
              </a:tr>
              <a:tr h="163091">
                <a:tc>
                  <a:txBody>
                    <a:bodyPr/>
                    <a:lstStyle/>
                    <a:p>
                      <a:pPr>
                        <a:buNone/>
                      </a:pPr>
                      <a:r>
                        <a:rPr lang="en-GB" sz="1000" b="1">
                          <a:effectLst/>
                        </a:rPr>
                        <a:t>2010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121.4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101.6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19.5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3216763077"/>
                  </a:ext>
                </a:extLst>
              </a:tr>
              <a:tr h="163091">
                <a:tc>
                  <a:txBody>
                    <a:bodyPr/>
                    <a:lstStyle/>
                    <a:p>
                      <a:pPr>
                        <a:buNone/>
                      </a:pPr>
                      <a:r>
                        <a:rPr lang="en-GB" sz="1000" b="1">
                          <a:effectLst/>
                        </a:rPr>
                        <a:t>2011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135.8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122.0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999817099"/>
                  </a:ext>
                </a:extLst>
              </a:tr>
              <a:tr h="163091">
                <a:tc>
                  <a:txBody>
                    <a:bodyPr/>
                    <a:lstStyle/>
                    <a:p>
                      <a:pPr>
                        <a:buNone/>
                      </a:pPr>
                      <a:r>
                        <a:rPr lang="en-GB" sz="1000" b="1">
                          <a:effectLst/>
                        </a:rPr>
                        <a:t>2012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121.2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99.7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21.6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878877284"/>
                  </a:ext>
                </a:extLst>
              </a:tr>
              <a:tr h="163091">
                <a:tc>
                  <a:txBody>
                    <a:bodyPr/>
                    <a:lstStyle/>
                    <a:p>
                      <a:pPr>
                        <a:buNone/>
                      </a:pPr>
                      <a:r>
                        <a:rPr lang="en-GB" sz="1000" b="1">
                          <a:effectLst/>
                        </a:rPr>
                        <a:t>2013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156.5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121.0</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29.3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877878932"/>
                  </a:ext>
                </a:extLst>
              </a:tr>
              <a:tr h="163091">
                <a:tc>
                  <a:txBody>
                    <a:bodyPr/>
                    <a:lstStyle/>
                    <a:p>
                      <a:pPr>
                        <a:buNone/>
                      </a:pPr>
                      <a:r>
                        <a:rPr lang="en-GB" sz="1000" b="1">
                          <a:effectLst/>
                        </a:rPr>
                        <a:t>2014 </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156.4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98.5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58.8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711617015"/>
                  </a:ext>
                </a:extLst>
              </a:tr>
              <a:tr h="163091">
                <a:tc>
                  <a:txBody>
                    <a:bodyPr/>
                    <a:lstStyle/>
                    <a:p>
                      <a:pPr>
                        <a:buNone/>
                      </a:pPr>
                      <a:r>
                        <a:rPr lang="en-GB" sz="1000" b="1">
                          <a:effectLst/>
                        </a:rPr>
                        <a:t>2015 </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95.2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79.9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19.0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847828500"/>
                  </a:ext>
                </a:extLst>
              </a:tr>
              <a:tr h="163091">
                <a:tc>
                  <a:txBody>
                    <a:bodyPr/>
                    <a:lstStyle/>
                    <a:p>
                      <a:pPr>
                        <a:buNone/>
                      </a:pPr>
                      <a:r>
                        <a:rPr lang="en-GB" sz="1000" b="1">
                          <a:effectLst/>
                        </a:rPr>
                        <a:t>2016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96.2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72.7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32.3</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616441992"/>
                  </a:ext>
                </a:extLst>
              </a:tr>
              <a:tr h="163091">
                <a:tc>
                  <a:txBody>
                    <a:bodyPr/>
                    <a:lstStyle/>
                    <a:p>
                      <a:pPr>
                        <a:buNone/>
                      </a:pPr>
                      <a:r>
                        <a:rPr lang="en-GB" sz="1000" b="1">
                          <a:effectLst/>
                        </a:rPr>
                        <a:t>2017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118.4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98.6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20.1</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151752005"/>
                  </a:ext>
                </a:extLst>
              </a:tr>
              <a:tr h="163091">
                <a:tc>
                  <a:txBody>
                    <a:bodyPr/>
                    <a:lstStyle/>
                    <a:p>
                      <a:pPr>
                        <a:buNone/>
                      </a:pPr>
                      <a:r>
                        <a:rPr lang="en-GB" sz="1000" b="1">
                          <a:effectLst/>
                        </a:rPr>
                        <a:t>2018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112.3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97.8</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14.7</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443682227"/>
                  </a:ext>
                </a:extLst>
              </a:tr>
              <a:tr h="163091">
                <a:tc>
                  <a:txBody>
                    <a:bodyPr/>
                    <a:lstStyle/>
                    <a:p>
                      <a:pPr>
                        <a:buNone/>
                      </a:pPr>
                      <a:r>
                        <a:rPr lang="en-GB" sz="1000" b="1">
                          <a:effectLst/>
                        </a:rPr>
                        <a:t>2019</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a:effectLst/>
                        </a:rPr>
                        <a:t>106.6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a:effectLst/>
                        </a:rPr>
                        <a:t>99.6</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dirty="0">
                          <a:effectLst/>
                        </a:rPr>
                        <a:t>7.0</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extLst>
                  <a:ext uri="{0D108BD9-81ED-4DB2-BD59-A6C34878D82A}">
                    <a16:rowId xmlns:a16="http://schemas.microsoft.com/office/drawing/2014/main" val="2003970005"/>
                  </a:ext>
                </a:extLst>
              </a:tr>
              <a:tr h="163091">
                <a:tc>
                  <a:txBody>
                    <a:bodyPr/>
                    <a:lstStyle/>
                    <a:p>
                      <a:pPr>
                        <a:buNone/>
                      </a:pPr>
                      <a:r>
                        <a:rPr lang="en-GB" sz="1000" b="1">
                          <a:effectLst/>
                        </a:rPr>
                        <a:t>2020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a:effectLst/>
                        </a:rPr>
                        <a:t>108.7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a:effectLst/>
                        </a:rPr>
                        <a:t>94.5</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tc>
                  <a:txBody>
                    <a:bodyPr/>
                    <a:lstStyle/>
                    <a:p>
                      <a:pPr algn="ctr">
                        <a:buNone/>
                      </a:pPr>
                      <a:r>
                        <a:rPr lang="en-US" sz="1050" b="1" dirty="0">
                          <a:effectLst/>
                        </a:rPr>
                        <a:t>15.0</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447" marR="36447" marT="6750" marB="0" anchor="ctr"/>
                </a:tc>
                <a:extLst>
                  <a:ext uri="{0D108BD9-81ED-4DB2-BD59-A6C34878D82A}">
                    <a16:rowId xmlns:a16="http://schemas.microsoft.com/office/drawing/2014/main" val="2776495299"/>
                  </a:ext>
                </a:extLst>
              </a:tr>
              <a:tr h="163091">
                <a:tc>
                  <a:txBody>
                    <a:bodyPr/>
                    <a:lstStyle/>
                    <a:p>
                      <a:pPr>
                        <a:buNone/>
                      </a:pPr>
                      <a:r>
                        <a:rPr lang="en-GB" sz="1000" b="1">
                          <a:effectLst/>
                        </a:rPr>
                        <a:t>2021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130.4</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111.1</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17.4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307895984"/>
                  </a:ext>
                </a:extLst>
              </a:tr>
              <a:tr h="163091">
                <a:tc>
                  <a:txBody>
                    <a:bodyPr/>
                    <a:lstStyle/>
                    <a:p>
                      <a:pPr>
                        <a:buNone/>
                      </a:pPr>
                      <a:r>
                        <a:rPr lang="en-GB" sz="1000" b="1">
                          <a:effectLst/>
                        </a:rPr>
                        <a:t>2022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158.2</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134.3</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17.8</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89011544"/>
                  </a:ext>
                </a:extLst>
              </a:tr>
              <a:tr h="163091">
                <a:tc>
                  <a:txBody>
                    <a:bodyPr/>
                    <a:lstStyle/>
                    <a:p>
                      <a:pPr>
                        <a:buNone/>
                      </a:pPr>
                      <a:r>
                        <a:rPr lang="en-GB" sz="1000" b="1">
                          <a:effectLst/>
                        </a:rPr>
                        <a:t>2023 </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144.7</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a:effectLst/>
                        </a:rPr>
                        <a:t>112.0</a:t>
                      </a:r>
                      <a:endParaRPr lang="en-ZA" sz="1050" b="1">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29.3</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2599003895"/>
                  </a:ext>
                </a:extLst>
              </a:tr>
              <a:tr h="163091">
                <a:tc>
                  <a:txBody>
                    <a:bodyPr/>
                    <a:lstStyle/>
                    <a:p>
                      <a:pPr>
                        <a:buNone/>
                      </a:pPr>
                      <a:r>
                        <a:rPr lang="en-GB" sz="1000" b="1" dirty="0">
                          <a:effectLst/>
                        </a:rPr>
                        <a:t>2024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141.9</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118.7</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19.6</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4255834738"/>
                  </a:ext>
                </a:extLst>
              </a:tr>
              <a:tr h="163091">
                <a:tc>
                  <a:txBody>
                    <a:bodyPr/>
                    <a:lstStyle/>
                    <a:p>
                      <a:pPr>
                        <a:buNone/>
                      </a:pPr>
                      <a:r>
                        <a:rPr lang="en-GB" sz="1050" b="1" dirty="0">
                          <a:effectLst/>
                        </a:rPr>
                        <a:t>Average</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solidFill>
                      <a:srgbClr val="FFFF00"/>
                    </a:solidFill>
                  </a:tcPr>
                </a:tc>
                <a:tc>
                  <a:txBody>
                    <a:bodyPr/>
                    <a:lstStyle/>
                    <a:p>
                      <a:pPr algn="ctr">
                        <a:buNone/>
                      </a:pPr>
                      <a:r>
                        <a:rPr lang="en-US" sz="1050" b="1" dirty="0">
                          <a:effectLst/>
                        </a:rPr>
                        <a:t>111.8</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b">
                    <a:solidFill>
                      <a:srgbClr val="FFFF00"/>
                    </a:solidFill>
                  </a:tcPr>
                </a:tc>
                <a:tc>
                  <a:txBody>
                    <a:bodyPr/>
                    <a:lstStyle/>
                    <a:p>
                      <a:pPr algn="ctr">
                        <a:buNone/>
                      </a:pPr>
                      <a:r>
                        <a:rPr lang="en-US" sz="1050" b="1" dirty="0">
                          <a:effectLst/>
                        </a:rPr>
                        <a:t>89.1</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b">
                    <a:solidFill>
                      <a:srgbClr val="FFFF00"/>
                    </a:solidFill>
                  </a:tcPr>
                </a:tc>
                <a:tc>
                  <a:txBody>
                    <a:bodyPr/>
                    <a:lstStyle/>
                    <a:p>
                      <a:pPr algn="ctr">
                        <a:buNone/>
                      </a:pPr>
                      <a:r>
                        <a:rPr lang="en-US" sz="1050" b="1" dirty="0">
                          <a:effectLst/>
                          <a:latin typeface="+mj-lt"/>
                          <a:ea typeface="Calibri" panose="020F0502020204030204" pitchFamily="34" charset="0"/>
                          <a:cs typeface="Times New Roman" panose="02020603050405020304" pitchFamily="18" charset="0"/>
                        </a:rPr>
                        <a:t>25.6</a:t>
                      </a:r>
                      <a:endParaRPr lang="en-ZA" sz="1050" b="1" dirty="0">
                        <a:effectLst/>
                        <a:latin typeface="+mj-lt"/>
                        <a:ea typeface="Calibri" panose="020F0502020204030204" pitchFamily="34" charset="0"/>
                        <a:cs typeface="Times New Roman" panose="02020603050405020304" pitchFamily="18" charset="0"/>
                      </a:endParaRPr>
                    </a:p>
                  </a:txBody>
                  <a:tcPr marL="33298" marR="33298" marT="6750" marB="0" anchor="b">
                    <a:solidFill>
                      <a:srgbClr val="FFFF00"/>
                    </a:solidFill>
                  </a:tcPr>
                </a:tc>
                <a:extLst>
                  <a:ext uri="{0D108BD9-81ED-4DB2-BD59-A6C34878D82A}">
                    <a16:rowId xmlns:a16="http://schemas.microsoft.com/office/drawing/2014/main" val="3005511189"/>
                  </a:ext>
                </a:extLst>
              </a:tr>
              <a:tr h="163091">
                <a:tc>
                  <a:txBody>
                    <a:bodyPr/>
                    <a:lstStyle/>
                    <a:p>
                      <a:pPr>
                        <a:buNone/>
                      </a:pPr>
                      <a:r>
                        <a:rPr lang="en-GB" sz="1000" b="1" dirty="0">
                          <a:effectLst/>
                        </a:rPr>
                        <a:t>2025 (Jan-Jun)</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154.4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143.4</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tc>
                  <a:txBody>
                    <a:bodyPr/>
                    <a:lstStyle/>
                    <a:p>
                      <a:pPr algn="ctr">
                        <a:buNone/>
                      </a:pPr>
                      <a:r>
                        <a:rPr lang="en-US" sz="1050" b="1" dirty="0">
                          <a:effectLst/>
                        </a:rPr>
                        <a:t>7.9</a:t>
                      </a:r>
                      <a:endParaRPr lang="en-Z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98" marR="33298" marT="6750" marB="0" anchor="ctr"/>
                </a:tc>
                <a:extLst>
                  <a:ext uri="{0D108BD9-81ED-4DB2-BD59-A6C34878D82A}">
                    <a16:rowId xmlns:a16="http://schemas.microsoft.com/office/drawing/2014/main" val="130949638"/>
                  </a:ext>
                </a:extLst>
              </a:tr>
            </a:tbl>
          </a:graphicData>
        </a:graphic>
      </p:graphicFrame>
    </p:spTree>
    <p:extLst>
      <p:ext uri="{BB962C8B-B14F-4D97-AF65-F5344CB8AC3E}">
        <p14:creationId xmlns:p14="http://schemas.microsoft.com/office/powerpoint/2010/main" val="168910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658990" y="6615227"/>
            <a:ext cx="5695157"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bg1"/>
                </a:solidFill>
                <a:latin typeface="Calibri" pitchFamily="34" charset="0"/>
                <a:ea typeface="Calibri" pitchFamily="34" charset="0"/>
                <a:cs typeface="Arial" charset="0"/>
              </a:rPr>
              <a:t>Graph prepared by the Office of SAMPRO based on information published by the FAO, in the ”Global Food Price Monitor”.</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solidFill>
                  <a:schemeClr val="bg1"/>
                </a:solidFill>
                <a:latin typeface="Calibri" pitchFamily="34" charset="0"/>
              </a:rPr>
              <a:t>Graph 2</a:t>
            </a:r>
          </a:p>
        </p:txBody>
      </p:sp>
      <p:sp>
        <p:nvSpPr>
          <p:cNvPr id="5" name="Rectangle 1">
            <a:extLst>
              <a:ext uri="{FF2B5EF4-FFF2-40B4-BE49-F238E27FC236}">
                <a16:creationId xmlns:a16="http://schemas.microsoft.com/office/drawing/2014/main" id="{464447DA-63E8-C681-082E-83336EDE906F}"/>
              </a:ext>
            </a:extLst>
          </p:cNvPr>
          <p:cNvSpPr>
            <a:spLocks noChangeArrowheads="1"/>
          </p:cNvSpPr>
          <p:nvPr/>
        </p:nvSpPr>
        <p:spPr bwMode="auto">
          <a:xfrm>
            <a:off x="165665" y="1194929"/>
            <a:ext cx="8808097"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bg1"/>
                </a:solidFill>
                <a:effectLst>
                  <a:innerShdw blurRad="69850" dist="43180" dir="5400000">
                    <a:srgbClr val="000000">
                      <a:alpha val="65000"/>
                    </a:srgbClr>
                  </a:innerShdw>
                </a:effectLst>
                <a:latin typeface="Calibri" pitchFamily="34" charset="0"/>
                <a:cs typeface="Calibri" pitchFamily="34" charset="0"/>
              </a:rPr>
              <a:t>THE PRICE HISTORY OF DIFFERENT FOOD PRODUCTS IN THE INTERNATIONAL MARKET FROM 2014 TO JUNE 2025</a:t>
            </a:r>
          </a:p>
        </p:txBody>
      </p:sp>
      <p:sp>
        <p:nvSpPr>
          <p:cNvPr id="3" name="Slide Number Placeholder 2">
            <a:extLst>
              <a:ext uri="{FF2B5EF4-FFF2-40B4-BE49-F238E27FC236}">
                <a16:creationId xmlns:a16="http://schemas.microsoft.com/office/drawing/2014/main" id="{BE3D2239-87F1-817D-80BD-CA89B4B8F260}"/>
              </a:ext>
            </a:extLst>
          </p:cNvPr>
          <p:cNvSpPr>
            <a:spLocks noGrp="1"/>
          </p:cNvSpPr>
          <p:nvPr>
            <p:ph type="sldNum" sz="quarter" idx="12"/>
          </p:nvPr>
        </p:nvSpPr>
        <p:spPr>
          <a:xfrm>
            <a:off x="7970369" y="6048411"/>
            <a:ext cx="856907" cy="669925"/>
          </a:xfrm>
        </p:spPr>
        <p:txBody>
          <a:bodyPr/>
          <a:lstStyle/>
          <a:p>
            <a:fld id="{73B850FF-6169-4056-8077-06FFA93A5366}" type="slidenum">
              <a:rPr lang="en-US" smtClean="0">
                <a:solidFill>
                  <a:schemeClr val="bg1"/>
                </a:solidFill>
              </a:rPr>
              <a:t>9</a:t>
            </a:fld>
            <a:endParaRPr lang="en-US" dirty="0">
              <a:solidFill>
                <a:schemeClr val="bg1"/>
              </a:solidFill>
            </a:endParaRPr>
          </a:p>
        </p:txBody>
      </p:sp>
      <p:pic>
        <p:nvPicPr>
          <p:cNvPr id="7" name="Picture 6">
            <a:extLst>
              <a:ext uri="{FF2B5EF4-FFF2-40B4-BE49-F238E27FC236}">
                <a16:creationId xmlns:a16="http://schemas.microsoft.com/office/drawing/2014/main" id="{9E9C98C7-2C70-EC08-8FCC-11C8B7B4D6B6}"/>
              </a:ext>
            </a:extLst>
          </p:cNvPr>
          <p:cNvPicPr>
            <a:picLocks noChangeAspect="1"/>
          </p:cNvPicPr>
          <p:nvPr/>
        </p:nvPicPr>
        <p:blipFill>
          <a:blip r:embed="rId2"/>
          <a:stretch>
            <a:fillRect/>
          </a:stretch>
        </p:blipFill>
        <p:spPr>
          <a:xfrm>
            <a:off x="0" y="1919460"/>
            <a:ext cx="9144000" cy="4269381"/>
          </a:xfrm>
          <a:prstGeom prst="rect">
            <a:avLst/>
          </a:prstGeom>
        </p:spPr>
      </p:pic>
    </p:spTree>
    <p:extLst>
      <p:ext uri="{BB962C8B-B14F-4D97-AF65-F5344CB8AC3E}">
        <p14:creationId xmlns:p14="http://schemas.microsoft.com/office/powerpoint/2010/main" val="3664875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38499</TotalTime>
  <Words>8364</Words>
  <Application>Microsoft Office PowerPoint</Application>
  <PresentationFormat>On-screen Show (4:3)</PresentationFormat>
  <Paragraphs>2445</Paragraphs>
  <Slides>69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69</vt:i4>
      </vt:variant>
    </vt:vector>
  </HeadingPairs>
  <TitlesOfParts>
    <vt:vector size="77" baseType="lpstr">
      <vt:lpstr>Arial</vt:lpstr>
      <vt:lpstr>Calibri</vt:lpstr>
      <vt:lpstr>Century Gothic</vt:lpstr>
      <vt:lpstr>Symbol</vt:lpstr>
      <vt:lpstr>Wingdings</vt:lpstr>
      <vt:lpstr>Wingdings 3</vt:lpstr>
      <vt:lpstr>Office Theme</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Marietjie Le Roux</dc:creator>
  <cp:lastModifiedBy>Ndumiso Mazibuko</cp:lastModifiedBy>
  <cp:revision>994</cp:revision>
  <cp:lastPrinted>2025-04-10T07:29:32Z</cp:lastPrinted>
  <dcterms:created xsi:type="dcterms:W3CDTF">2023-06-19T07:11:21Z</dcterms:created>
  <dcterms:modified xsi:type="dcterms:W3CDTF">2025-07-23T05:41:29Z</dcterms:modified>
</cp:coreProperties>
</file>